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42"/>
  </p:notesMasterIdLst>
  <p:handoutMasterIdLst>
    <p:handoutMasterId r:id="rId43"/>
  </p:handoutMasterIdLst>
  <p:sldIdLst>
    <p:sldId id="362" r:id="rId3"/>
    <p:sldId id="459" r:id="rId4"/>
    <p:sldId id="495" r:id="rId5"/>
    <p:sldId id="461" r:id="rId6"/>
    <p:sldId id="443" r:id="rId7"/>
    <p:sldId id="493" r:id="rId8"/>
    <p:sldId id="492" r:id="rId9"/>
    <p:sldId id="465" r:id="rId10"/>
    <p:sldId id="466" r:id="rId11"/>
    <p:sldId id="467" r:id="rId12"/>
    <p:sldId id="468" r:id="rId13"/>
    <p:sldId id="496" r:id="rId14"/>
    <p:sldId id="497" r:id="rId15"/>
    <p:sldId id="469" r:id="rId16"/>
    <p:sldId id="470" r:id="rId17"/>
    <p:sldId id="471" r:id="rId18"/>
    <p:sldId id="472" r:id="rId19"/>
    <p:sldId id="473" r:id="rId20"/>
    <p:sldId id="474" r:id="rId21"/>
    <p:sldId id="475" r:id="rId22"/>
    <p:sldId id="491" r:id="rId23"/>
    <p:sldId id="460" r:id="rId24"/>
    <p:sldId id="476" r:id="rId25"/>
    <p:sldId id="477" r:id="rId26"/>
    <p:sldId id="478" r:id="rId27"/>
    <p:sldId id="479" r:id="rId28"/>
    <p:sldId id="457" r:id="rId29"/>
    <p:sldId id="498" r:id="rId30"/>
    <p:sldId id="499" r:id="rId31"/>
    <p:sldId id="500" r:id="rId32"/>
    <p:sldId id="501" r:id="rId33"/>
    <p:sldId id="502" r:id="rId34"/>
    <p:sldId id="503" r:id="rId35"/>
    <p:sldId id="504" r:id="rId36"/>
    <p:sldId id="505" r:id="rId37"/>
    <p:sldId id="506" r:id="rId38"/>
    <p:sldId id="507" r:id="rId39"/>
    <p:sldId id="508" r:id="rId40"/>
    <p:sldId id="509" r:id="rId41"/>
  </p:sldIdLst>
  <p:sldSz cx="10058400" cy="7772400"/>
  <p:notesSz cx="9601200" cy="7315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50B1CB"/>
    <a:srgbClr val="C3B954"/>
    <a:srgbClr val="53B6C3"/>
    <a:srgbClr val="393939"/>
    <a:srgbClr val="1C1C1C"/>
    <a:srgbClr val="99FF99"/>
    <a:srgbClr val="006600"/>
    <a:srgbClr val="B3F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44" autoAdjust="0"/>
  </p:normalViewPr>
  <p:slideViewPr>
    <p:cSldViewPr snapToGrid="0">
      <p:cViewPr varScale="1">
        <p:scale>
          <a:sx n="83" d="100"/>
          <a:sy n="83" d="100"/>
        </p:scale>
        <p:origin x="-510" y="-96"/>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174" y="-1250"/>
            <a:ext cx="4159217"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lvl1pPr>
          </a:lstStyle>
          <a:p>
            <a:pPr>
              <a:defRPr/>
            </a:pPr>
            <a:endParaRPr lang="en-US"/>
          </a:p>
        </p:txBody>
      </p:sp>
      <p:sp>
        <p:nvSpPr>
          <p:cNvPr id="3075" name="Rectangle 3"/>
          <p:cNvSpPr>
            <a:spLocks noGrp="1" noChangeArrowheads="1"/>
          </p:cNvSpPr>
          <p:nvPr>
            <p:ph type="dt" sz="quarter" idx="1"/>
          </p:nvPr>
        </p:nvSpPr>
        <p:spPr bwMode="auto">
          <a:xfrm>
            <a:off x="5441986" y="-1250"/>
            <a:ext cx="4159215"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lvl1pPr>
          </a:lstStyle>
          <a:p>
            <a:pPr>
              <a:defRPr/>
            </a:pPr>
            <a:endParaRPr lang="en-US"/>
          </a:p>
        </p:txBody>
      </p:sp>
      <p:sp>
        <p:nvSpPr>
          <p:cNvPr id="3076" name="Rectangle 4"/>
          <p:cNvSpPr>
            <a:spLocks noGrp="1" noChangeArrowheads="1"/>
          </p:cNvSpPr>
          <p:nvPr>
            <p:ph type="ftr" sz="quarter" idx="2"/>
          </p:nvPr>
        </p:nvSpPr>
        <p:spPr bwMode="auto">
          <a:xfrm>
            <a:off x="-2174" y="6950440"/>
            <a:ext cx="4159217"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lvl1pPr>
          </a:lstStyle>
          <a:p>
            <a:pPr>
              <a:defRPr/>
            </a:pPr>
            <a:endParaRPr lang="en-US"/>
          </a:p>
        </p:txBody>
      </p:sp>
      <p:sp>
        <p:nvSpPr>
          <p:cNvPr id="3077" name="Rectangle 5"/>
          <p:cNvSpPr>
            <a:spLocks noGrp="1" noChangeArrowheads="1"/>
          </p:cNvSpPr>
          <p:nvPr>
            <p:ph type="sldNum" sz="quarter" idx="3"/>
          </p:nvPr>
        </p:nvSpPr>
        <p:spPr bwMode="auto">
          <a:xfrm>
            <a:off x="5441986" y="6950440"/>
            <a:ext cx="4159215"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lvl1pPr>
          </a:lstStyle>
          <a:p>
            <a:pPr>
              <a:defRPr/>
            </a:pPr>
            <a:fld id="{9FFC03EE-2879-4F41-A72A-15A9C64D4D23}" type="slidenum">
              <a:rPr lang="en-US"/>
              <a:pPr>
                <a:defRPr/>
              </a:pPr>
              <a:t>‹#›</a:t>
            </a:fld>
            <a:endParaRPr lang="en-US"/>
          </a:p>
        </p:txBody>
      </p:sp>
    </p:spTree>
    <p:extLst>
      <p:ext uri="{BB962C8B-B14F-4D97-AF65-F5344CB8AC3E}">
        <p14:creationId xmlns:p14="http://schemas.microsoft.com/office/powerpoint/2010/main" val="2743686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174" y="-1250"/>
            <a:ext cx="4159217"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5441986" y="-1250"/>
            <a:ext cx="4159215"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2174" y="6950440"/>
            <a:ext cx="4159217"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5441986" y="6950440"/>
            <a:ext cx="4159215"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1280597" y="3475220"/>
            <a:ext cx="7037835" cy="3290341"/>
          </a:xfrm>
          <a:prstGeom prst="rect">
            <a:avLst/>
          </a:prstGeom>
          <a:noFill/>
          <a:ln w="9525">
            <a:noFill/>
            <a:miter lim="800000"/>
            <a:headEnd/>
            <a:tailEnd/>
          </a:ln>
          <a:effectLst/>
        </p:spPr>
        <p:txBody>
          <a:bodyPr vert="horz" wrap="square" lIns="97202" tIns="49425" rIns="97202" bIns="49425"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3022600" y="549275"/>
            <a:ext cx="3551238" cy="2744788"/>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571923580"/>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p14="http://schemas.microsoft.com/office/powerpoint/2010/main" val="30337097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extLst>
      <p:ext uri="{BB962C8B-B14F-4D97-AF65-F5344CB8AC3E}">
        <p14:creationId xmlns:p14="http://schemas.microsoft.com/office/powerpoint/2010/main" val="17708927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22</a:t>
            </a:fld>
            <a:endParaRPr lang="en-US"/>
          </a:p>
        </p:txBody>
      </p:sp>
    </p:spTree>
    <p:extLst>
      <p:ext uri="{BB962C8B-B14F-4D97-AF65-F5344CB8AC3E}">
        <p14:creationId xmlns:p14="http://schemas.microsoft.com/office/powerpoint/2010/main" val="2788266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27</a:t>
            </a:fld>
            <a:endParaRPr lang="en-US"/>
          </a:p>
        </p:txBody>
      </p:sp>
    </p:spTree>
    <p:extLst>
      <p:ext uri="{BB962C8B-B14F-4D97-AF65-F5344CB8AC3E}">
        <p14:creationId xmlns:p14="http://schemas.microsoft.com/office/powerpoint/2010/main" val="37117566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28</a:t>
            </a:fld>
            <a:endParaRPr lang="en-US"/>
          </a:p>
        </p:txBody>
      </p:sp>
    </p:spTree>
    <p:extLst>
      <p:ext uri="{BB962C8B-B14F-4D97-AF65-F5344CB8AC3E}">
        <p14:creationId xmlns:p14="http://schemas.microsoft.com/office/powerpoint/2010/main" val="38551807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29</a:t>
            </a:fld>
            <a:endParaRPr lang="en-US"/>
          </a:p>
        </p:txBody>
      </p:sp>
    </p:spTree>
    <p:extLst>
      <p:ext uri="{BB962C8B-B14F-4D97-AF65-F5344CB8AC3E}">
        <p14:creationId xmlns:p14="http://schemas.microsoft.com/office/powerpoint/2010/main" val="3855180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30</a:t>
            </a:fld>
            <a:endParaRPr lang="en-US"/>
          </a:p>
        </p:txBody>
      </p:sp>
    </p:spTree>
    <p:extLst>
      <p:ext uri="{BB962C8B-B14F-4D97-AF65-F5344CB8AC3E}">
        <p14:creationId xmlns:p14="http://schemas.microsoft.com/office/powerpoint/2010/main" val="3855180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31</a:t>
            </a:fld>
            <a:endParaRPr lang="en-US"/>
          </a:p>
        </p:txBody>
      </p:sp>
    </p:spTree>
    <p:extLst>
      <p:ext uri="{BB962C8B-B14F-4D97-AF65-F5344CB8AC3E}">
        <p14:creationId xmlns:p14="http://schemas.microsoft.com/office/powerpoint/2010/main" val="38551807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32</a:t>
            </a:fld>
            <a:endParaRPr lang="en-US"/>
          </a:p>
        </p:txBody>
      </p:sp>
    </p:spTree>
    <p:extLst>
      <p:ext uri="{BB962C8B-B14F-4D97-AF65-F5344CB8AC3E}">
        <p14:creationId xmlns:p14="http://schemas.microsoft.com/office/powerpoint/2010/main" val="38551807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33</a:t>
            </a:fld>
            <a:endParaRPr lang="en-US"/>
          </a:p>
        </p:txBody>
      </p:sp>
    </p:spTree>
    <p:extLst>
      <p:ext uri="{BB962C8B-B14F-4D97-AF65-F5344CB8AC3E}">
        <p14:creationId xmlns:p14="http://schemas.microsoft.com/office/powerpoint/2010/main" val="38551807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34</a:t>
            </a:fld>
            <a:endParaRPr lang="en-US"/>
          </a:p>
        </p:txBody>
      </p:sp>
    </p:spTree>
    <p:extLst>
      <p:ext uri="{BB962C8B-B14F-4D97-AF65-F5344CB8AC3E}">
        <p14:creationId xmlns:p14="http://schemas.microsoft.com/office/powerpoint/2010/main" val="38551807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35</a:t>
            </a:fld>
            <a:endParaRPr lang="en-US"/>
          </a:p>
        </p:txBody>
      </p:sp>
    </p:spTree>
    <p:extLst>
      <p:ext uri="{BB962C8B-B14F-4D97-AF65-F5344CB8AC3E}">
        <p14:creationId xmlns:p14="http://schemas.microsoft.com/office/powerpoint/2010/main" val="38551807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36</a:t>
            </a:fld>
            <a:endParaRPr lang="en-US"/>
          </a:p>
        </p:txBody>
      </p:sp>
    </p:spTree>
    <p:extLst>
      <p:ext uri="{BB962C8B-B14F-4D97-AF65-F5344CB8AC3E}">
        <p14:creationId xmlns:p14="http://schemas.microsoft.com/office/powerpoint/2010/main" val="17586446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37</a:t>
            </a:fld>
            <a:endParaRPr lang="en-US"/>
          </a:p>
        </p:txBody>
      </p:sp>
    </p:spTree>
    <p:extLst>
      <p:ext uri="{BB962C8B-B14F-4D97-AF65-F5344CB8AC3E}">
        <p14:creationId xmlns:p14="http://schemas.microsoft.com/office/powerpoint/2010/main" val="17586446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38</a:t>
            </a:fld>
            <a:endParaRPr lang="en-US"/>
          </a:p>
        </p:txBody>
      </p:sp>
    </p:spTree>
    <p:extLst>
      <p:ext uri="{BB962C8B-B14F-4D97-AF65-F5344CB8AC3E}">
        <p14:creationId xmlns:p14="http://schemas.microsoft.com/office/powerpoint/2010/main" val="17586446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39</a:t>
            </a:fld>
            <a:endParaRPr lang="en-US"/>
          </a:p>
        </p:txBody>
      </p:sp>
    </p:spTree>
    <p:extLst>
      <p:ext uri="{BB962C8B-B14F-4D97-AF65-F5344CB8AC3E}">
        <p14:creationId xmlns:p14="http://schemas.microsoft.com/office/powerpoint/2010/main" val="1758644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a:t>
            </a:fld>
            <a:endParaRPr lang="en-US"/>
          </a:p>
        </p:txBody>
      </p:sp>
    </p:spTree>
    <p:extLst>
      <p:ext uri="{BB962C8B-B14F-4D97-AF65-F5344CB8AC3E}">
        <p14:creationId xmlns:p14="http://schemas.microsoft.com/office/powerpoint/2010/main" val="360230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extLst>
      <p:ext uri="{BB962C8B-B14F-4D97-AF65-F5344CB8AC3E}">
        <p14:creationId xmlns:p14="http://schemas.microsoft.com/office/powerpoint/2010/main" val="2321161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7CC9BA0-0E7C-48BA-A26E-9E6C17DDFC6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E67FBD6A-8545-3B44-8786-C48B4E2595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8" y="1985963"/>
            <a:ext cx="4365625"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2313" y="1985963"/>
            <a:ext cx="4367212"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C62591B4-1BEF-40F3-92F9-B8DEC77442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4063" y="85725"/>
            <a:ext cx="8550275"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54063" y="1641475"/>
            <a:ext cx="4198937" cy="5526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641475"/>
            <a:ext cx="4198938" cy="5526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57D31722-62E1-4BB4-B07E-3826185793A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1.jpe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7"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613553" y="7469022"/>
            <a:ext cx="494647" cy="307777"/>
          </a:xfrm>
          <a:prstGeom prst="rect">
            <a:avLst/>
          </a:prstGeom>
        </p:spPr>
        <p:txBody>
          <a:bodyPr vert="horz" wrap="none" lIns="91440" tIns="45720" rIns="91440" bIns="45720" rtlCol="0" anchor="ctr">
            <a:spAutoFit/>
          </a:bodyPr>
          <a:lstStyle>
            <a:lvl1pPr algn="r">
              <a:defRPr sz="1400">
                <a:solidFill>
                  <a:srgbClr val="000000"/>
                </a:solidFill>
                <a:latin typeface="+mn-lt"/>
              </a:defRPr>
            </a:lvl1pPr>
          </a:lstStyle>
          <a:p>
            <a:fld id="{E67FBD6A-8545-3B44-8786-C48B4E2595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268288" y="1338263"/>
            <a:ext cx="9790112" cy="1665287"/>
          </a:xfrm>
          <a:noFill/>
        </p:spPr>
        <p:txBody>
          <a:bodyPr/>
          <a:lstStyle/>
          <a:p>
            <a:pPr eaLnBrk="1" hangingPunct="1"/>
            <a:r>
              <a:rPr lang="en-US" sz="4400" smtClean="0"/>
              <a:t>17. </a:t>
            </a:r>
            <a:r>
              <a:rPr lang="en-US" sz="4400" dirty="0" smtClean="0"/>
              <a:t>Inter-Domain Routing</a:t>
            </a:r>
            <a:endParaRPr lang="en-US" i="1" dirty="0" smtClean="0"/>
          </a:p>
        </p:txBody>
      </p:sp>
      <p:sp>
        <p:nvSpPr>
          <p:cNvPr id="120835" name="Rectangle 3"/>
          <p:cNvSpPr>
            <a:spLocks noGrp="1" noChangeArrowheads="1"/>
          </p:cNvSpPr>
          <p:nvPr>
            <p:ph type="subTitle" idx="1"/>
          </p:nvPr>
        </p:nvSpPr>
        <p:spPr>
          <a:xfrm>
            <a:off x="0" y="3948979"/>
            <a:ext cx="9607630" cy="2420632"/>
          </a:xfrm>
          <a:noFill/>
        </p:spPr>
        <p:txBody>
          <a:bodyPr/>
          <a:lstStyle/>
          <a:p>
            <a:pPr algn="l" eaLnBrk="1" hangingPunct="1">
              <a:buClr>
                <a:srgbClr val="50B1CB"/>
              </a:buClr>
              <a:buSzPct val="75000"/>
            </a:pPr>
            <a:endParaRPr lang="en-US" sz="2800" dirty="0" smtClean="0"/>
          </a:p>
          <a:p>
            <a:pPr indent="339725" algn="l" eaLnBrk="1" hangingPunct="1">
              <a:buClr>
                <a:srgbClr val="50B1CB"/>
              </a:buClr>
              <a:buSzPct val="75000"/>
              <a:buFont typeface="Wingdings" charset="2"/>
              <a:buChar char="n"/>
            </a:pPr>
            <a:r>
              <a:rPr lang="en-US" sz="2800" dirty="0" smtClean="0"/>
              <a:t>General Concepts</a:t>
            </a:r>
          </a:p>
          <a:p>
            <a:pPr indent="339725" algn="l" eaLnBrk="1" hangingPunct="1">
              <a:buClr>
                <a:srgbClr val="50B1CB"/>
              </a:buClr>
              <a:buSzPct val="75000"/>
              <a:buFont typeface="Wingdings" charset="2"/>
              <a:buChar char="n"/>
            </a:pPr>
            <a:r>
              <a:rPr lang="en-US" sz="2800" dirty="0" smtClean="0"/>
              <a:t>BGP</a:t>
            </a:r>
          </a:p>
          <a:p>
            <a:pPr indent="339725" algn="l" eaLnBrk="1" hangingPunct="1">
              <a:buClr>
                <a:srgbClr val="50B1CB"/>
              </a:buClr>
              <a:buSzPct val="75000"/>
            </a:pPr>
            <a:endParaRPr lang="en-US" sz="2800" dirty="0" smtClean="0"/>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3" y="6132645"/>
            <a:ext cx="8576234" cy="1569342"/>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Number Placeholder 3"/>
          <p:cNvSpPr>
            <a:spLocks noGrp="1"/>
          </p:cNvSpPr>
          <p:nvPr>
            <p:ph type="sldNum" sz="quarter" idx="10"/>
          </p:nvPr>
        </p:nvSpPr>
        <p:spPr>
          <a:noFill/>
        </p:spPr>
        <p:txBody>
          <a:bodyPr/>
          <a:lstStyle/>
          <a:p>
            <a:pPr defTabSz="1019175"/>
            <a:fld id="{27799299-164E-4CB1-B6D7-9645F285C6A9}" type="slidenum">
              <a:rPr lang="en-US" smtClean="0"/>
              <a:pPr defTabSz="1019175"/>
              <a:t>10</a:t>
            </a:fld>
            <a:endParaRPr lang="en-US" smtClean="0"/>
          </a:p>
        </p:txBody>
      </p:sp>
      <p:sp>
        <p:nvSpPr>
          <p:cNvPr id="147459" name="Rectangle 2"/>
          <p:cNvSpPr>
            <a:spLocks noGrp="1" noChangeArrowheads="1"/>
          </p:cNvSpPr>
          <p:nvPr>
            <p:ph type="title"/>
          </p:nvPr>
        </p:nvSpPr>
        <p:spPr/>
        <p:txBody>
          <a:bodyPr/>
          <a:lstStyle/>
          <a:p>
            <a:r>
              <a:rPr lang="en-US" smtClean="0"/>
              <a:t>BGP UPDATE Message</a:t>
            </a:r>
          </a:p>
        </p:txBody>
      </p:sp>
      <p:sp>
        <p:nvSpPr>
          <p:cNvPr id="147460" name="Rectangle 3"/>
          <p:cNvSpPr>
            <a:spLocks noGrp="1" noChangeArrowheads="1"/>
          </p:cNvSpPr>
          <p:nvPr>
            <p:ph type="body" idx="1"/>
          </p:nvPr>
        </p:nvSpPr>
        <p:spPr>
          <a:xfrm>
            <a:off x="250825" y="1641475"/>
            <a:ext cx="4610100" cy="5526088"/>
          </a:xfrm>
        </p:spPr>
        <p:txBody>
          <a:bodyPr/>
          <a:lstStyle/>
          <a:p>
            <a:r>
              <a:rPr lang="en-US" dirty="0" smtClean="0"/>
              <a:t>UPDATE message is the basic unit of route advertisement</a:t>
            </a:r>
          </a:p>
          <a:p>
            <a:pPr lvl="1"/>
            <a:r>
              <a:rPr lang="en-US" dirty="0" smtClean="0"/>
              <a:t>Can contain </a:t>
            </a:r>
            <a:r>
              <a:rPr lang="en-US" i="1" dirty="0" smtClean="0"/>
              <a:t>multiple</a:t>
            </a:r>
            <a:r>
              <a:rPr lang="en-US" dirty="0" smtClean="0"/>
              <a:t> routes being withdrawn</a:t>
            </a:r>
          </a:p>
          <a:p>
            <a:pPr lvl="2"/>
            <a:r>
              <a:rPr lang="en-US" dirty="0" smtClean="0"/>
              <a:t>As specified in </a:t>
            </a:r>
            <a:r>
              <a:rPr lang="en-US" i="1" dirty="0" smtClean="0"/>
              <a:t>Unfeasible Route Length</a:t>
            </a:r>
          </a:p>
          <a:p>
            <a:pPr lvl="1"/>
            <a:r>
              <a:rPr lang="en-US" dirty="0" smtClean="0"/>
              <a:t>Path Attributes describe a number of key properties of the advertised route that are used to select the </a:t>
            </a:r>
            <a:r>
              <a:rPr lang="en-US" i="1" dirty="0" smtClean="0"/>
              <a:t>best</a:t>
            </a:r>
            <a:r>
              <a:rPr lang="en-US" dirty="0" smtClean="0"/>
              <a:t> path</a:t>
            </a:r>
          </a:p>
          <a:p>
            <a:pPr lvl="1"/>
            <a:r>
              <a:rPr lang="en-US" dirty="0" smtClean="0"/>
              <a:t>NLRI lists IP prefixes that share the Path Attributes</a:t>
            </a:r>
          </a:p>
        </p:txBody>
      </p:sp>
      <p:grpSp>
        <p:nvGrpSpPr>
          <p:cNvPr id="147461" name="Group 4"/>
          <p:cNvGrpSpPr>
            <a:grpSpLocks/>
          </p:cNvGrpSpPr>
          <p:nvPr/>
        </p:nvGrpSpPr>
        <p:grpSpPr bwMode="auto">
          <a:xfrm>
            <a:off x="4963307" y="1984050"/>
            <a:ext cx="4860925" cy="4576763"/>
            <a:chOff x="3264" y="960"/>
            <a:chExt cx="2304" cy="2160"/>
          </a:xfrm>
        </p:grpSpPr>
        <p:sp>
          <p:nvSpPr>
            <p:cNvPr id="147462" name="Rectangle 5"/>
            <p:cNvSpPr>
              <a:spLocks noChangeArrowheads="1"/>
            </p:cNvSpPr>
            <p:nvPr/>
          </p:nvSpPr>
          <p:spPr bwMode="auto">
            <a:xfrm>
              <a:off x="3264" y="960"/>
              <a:ext cx="2304" cy="216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47463" name="Line 6"/>
            <p:cNvSpPr>
              <a:spLocks noChangeShapeType="1"/>
            </p:cNvSpPr>
            <p:nvPr/>
          </p:nvSpPr>
          <p:spPr bwMode="auto">
            <a:xfrm>
              <a:off x="3264" y="1392"/>
              <a:ext cx="2304" cy="0"/>
            </a:xfrm>
            <a:prstGeom prst="line">
              <a:avLst/>
            </a:prstGeom>
            <a:noFill/>
            <a:ln w="9525">
              <a:solidFill>
                <a:schemeClr val="tx1"/>
              </a:solidFill>
              <a:round/>
              <a:headEnd/>
              <a:tailEnd/>
            </a:ln>
          </p:spPr>
          <p:txBody>
            <a:bodyPr/>
            <a:lstStyle/>
            <a:p>
              <a:endParaRPr lang="en-US"/>
            </a:p>
          </p:txBody>
        </p:sp>
        <p:sp>
          <p:nvSpPr>
            <p:cNvPr id="147464" name="Text Box 7"/>
            <p:cNvSpPr txBox="1">
              <a:spLocks noChangeArrowheads="1"/>
            </p:cNvSpPr>
            <p:nvPr/>
          </p:nvSpPr>
          <p:spPr bwMode="auto">
            <a:xfrm>
              <a:off x="3312" y="1074"/>
              <a:ext cx="1968" cy="189"/>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a:t>Unfeasible Route Length (2 bytes)</a:t>
              </a:r>
            </a:p>
          </p:txBody>
        </p:sp>
        <p:sp>
          <p:nvSpPr>
            <p:cNvPr id="147465" name="Text Box 8"/>
            <p:cNvSpPr txBox="1">
              <a:spLocks noChangeArrowheads="1"/>
            </p:cNvSpPr>
            <p:nvPr/>
          </p:nvSpPr>
          <p:spPr bwMode="auto">
            <a:xfrm>
              <a:off x="3312" y="1509"/>
              <a:ext cx="1968" cy="190"/>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a:t>Withdrawn Routes (variable)</a:t>
              </a:r>
            </a:p>
          </p:txBody>
        </p:sp>
        <p:sp>
          <p:nvSpPr>
            <p:cNvPr id="147466" name="Text Box 9"/>
            <p:cNvSpPr txBox="1">
              <a:spLocks noChangeArrowheads="1"/>
            </p:cNvSpPr>
            <p:nvPr/>
          </p:nvSpPr>
          <p:spPr bwMode="auto">
            <a:xfrm>
              <a:off x="3312" y="1938"/>
              <a:ext cx="2112" cy="189"/>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a:t>Total Path Attribute Length (2 bytes)</a:t>
              </a:r>
            </a:p>
          </p:txBody>
        </p:sp>
        <p:sp>
          <p:nvSpPr>
            <p:cNvPr id="147467" name="Text Box 10"/>
            <p:cNvSpPr txBox="1">
              <a:spLocks noChangeArrowheads="1"/>
            </p:cNvSpPr>
            <p:nvPr/>
          </p:nvSpPr>
          <p:spPr bwMode="auto">
            <a:xfrm>
              <a:off x="3312" y="2373"/>
              <a:ext cx="2112" cy="189"/>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a:t>Path Attributes (variable)</a:t>
              </a:r>
            </a:p>
          </p:txBody>
        </p:sp>
        <p:sp>
          <p:nvSpPr>
            <p:cNvPr id="147468" name="Text Box 11"/>
            <p:cNvSpPr txBox="1">
              <a:spLocks noChangeArrowheads="1"/>
            </p:cNvSpPr>
            <p:nvPr/>
          </p:nvSpPr>
          <p:spPr bwMode="auto">
            <a:xfrm>
              <a:off x="3312" y="2737"/>
              <a:ext cx="2112" cy="328"/>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dirty="0"/>
                <a:t>Network Layer Reachability Information (NLRI) (variable)</a:t>
              </a:r>
            </a:p>
          </p:txBody>
        </p:sp>
        <p:sp>
          <p:nvSpPr>
            <p:cNvPr id="147469" name="Line 12"/>
            <p:cNvSpPr>
              <a:spLocks noChangeShapeType="1"/>
            </p:cNvSpPr>
            <p:nvPr/>
          </p:nvSpPr>
          <p:spPr bwMode="auto">
            <a:xfrm>
              <a:off x="3264" y="1824"/>
              <a:ext cx="2304" cy="0"/>
            </a:xfrm>
            <a:prstGeom prst="line">
              <a:avLst/>
            </a:prstGeom>
            <a:noFill/>
            <a:ln w="9525">
              <a:solidFill>
                <a:schemeClr val="tx1"/>
              </a:solidFill>
              <a:round/>
              <a:headEnd/>
              <a:tailEnd/>
            </a:ln>
          </p:spPr>
          <p:txBody>
            <a:bodyPr/>
            <a:lstStyle/>
            <a:p>
              <a:endParaRPr lang="en-US"/>
            </a:p>
          </p:txBody>
        </p:sp>
        <p:sp>
          <p:nvSpPr>
            <p:cNvPr id="147470" name="Line 13"/>
            <p:cNvSpPr>
              <a:spLocks noChangeShapeType="1"/>
            </p:cNvSpPr>
            <p:nvPr/>
          </p:nvSpPr>
          <p:spPr bwMode="auto">
            <a:xfrm>
              <a:off x="3264" y="2256"/>
              <a:ext cx="2304" cy="0"/>
            </a:xfrm>
            <a:prstGeom prst="line">
              <a:avLst/>
            </a:prstGeom>
            <a:noFill/>
            <a:ln w="9525">
              <a:solidFill>
                <a:schemeClr val="tx1"/>
              </a:solidFill>
              <a:round/>
              <a:headEnd/>
              <a:tailEnd/>
            </a:ln>
          </p:spPr>
          <p:txBody>
            <a:bodyPr/>
            <a:lstStyle/>
            <a:p>
              <a:endParaRPr lang="en-US"/>
            </a:p>
          </p:txBody>
        </p:sp>
        <p:sp>
          <p:nvSpPr>
            <p:cNvPr id="147471" name="Line 14"/>
            <p:cNvSpPr>
              <a:spLocks noChangeShapeType="1"/>
            </p:cNvSpPr>
            <p:nvPr/>
          </p:nvSpPr>
          <p:spPr bwMode="auto">
            <a:xfrm>
              <a:off x="3264" y="2688"/>
              <a:ext cx="2304" cy="0"/>
            </a:xfrm>
            <a:prstGeom prst="line">
              <a:avLst/>
            </a:prstGeom>
            <a:noFill/>
            <a:ln w="9525">
              <a:solidFill>
                <a:schemeClr val="tx1"/>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Number Placeholder 3"/>
          <p:cNvSpPr>
            <a:spLocks noGrp="1"/>
          </p:cNvSpPr>
          <p:nvPr>
            <p:ph type="sldNum" sz="quarter" idx="10"/>
          </p:nvPr>
        </p:nvSpPr>
        <p:spPr>
          <a:noFill/>
        </p:spPr>
        <p:txBody>
          <a:bodyPr/>
          <a:lstStyle/>
          <a:p>
            <a:pPr defTabSz="1019175"/>
            <a:fld id="{BC0704AD-5BAE-45EE-833E-BDC095D2C314}" type="slidenum">
              <a:rPr lang="en-US" smtClean="0"/>
              <a:pPr defTabSz="1019175"/>
              <a:t>11</a:t>
            </a:fld>
            <a:endParaRPr lang="en-US" smtClean="0"/>
          </a:p>
        </p:txBody>
      </p:sp>
      <p:sp>
        <p:nvSpPr>
          <p:cNvPr id="150531" name="Rectangle 2"/>
          <p:cNvSpPr>
            <a:spLocks noGrp="1" noChangeArrowheads="1"/>
          </p:cNvSpPr>
          <p:nvPr>
            <p:ph type="title"/>
          </p:nvPr>
        </p:nvSpPr>
        <p:spPr>
          <a:xfrm>
            <a:off x="134938" y="428771"/>
            <a:ext cx="9625012" cy="949325"/>
          </a:xfrm>
        </p:spPr>
        <p:txBody>
          <a:bodyPr/>
          <a:lstStyle/>
          <a:p>
            <a:r>
              <a:rPr lang="en-US" dirty="0" smtClean="0"/>
              <a:t>Path Attributes</a:t>
            </a:r>
          </a:p>
        </p:txBody>
      </p:sp>
      <p:sp>
        <p:nvSpPr>
          <p:cNvPr id="150532" name="Rectangle 3"/>
          <p:cNvSpPr>
            <a:spLocks noGrp="1" noChangeArrowheads="1"/>
          </p:cNvSpPr>
          <p:nvPr>
            <p:ph type="body" idx="1"/>
          </p:nvPr>
        </p:nvSpPr>
        <p:spPr>
          <a:xfrm>
            <a:off x="171608" y="1395568"/>
            <a:ext cx="9730199" cy="6274092"/>
          </a:xfrm>
        </p:spPr>
        <p:txBody>
          <a:bodyPr>
            <a:normAutofit/>
          </a:bodyPr>
          <a:lstStyle/>
          <a:p>
            <a:pPr>
              <a:lnSpc>
                <a:spcPct val="120000"/>
              </a:lnSpc>
            </a:pPr>
            <a:r>
              <a:rPr lang="en-US" sz="2400" dirty="0" smtClean="0"/>
              <a:t>Terminology examples:</a:t>
            </a:r>
          </a:p>
          <a:p>
            <a:pPr lvl="1">
              <a:lnSpc>
                <a:spcPct val="120000"/>
              </a:lnSpc>
            </a:pPr>
            <a:r>
              <a:rPr lang="en-US" sz="2000" b="1" u="sng" dirty="0" smtClean="0"/>
              <a:t>Well-known Mandatory</a:t>
            </a:r>
            <a:r>
              <a:rPr lang="en-US" sz="2000" dirty="0" smtClean="0"/>
              <a:t>: Must be recognized by all BGP speakers and must be carried in all updates</a:t>
            </a:r>
          </a:p>
          <a:p>
            <a:pPr lvl="1">
              <a:lnSpc>
                <a:spcPct val="120000"/>
              </a:lnSpc>
            </a:pPr>
            <a:endParaRPr lang="en-US" sz="2000" dirty="0" smtClean="0"/>
          </a:p>
          <a:p>
            <a:pPr lvl="1">
              <a:lnSpc>
                <a:spcPct val="120000"/>
              </a:lnSpc>
            </a:pPr>
            <a:r>
              <a:rPr lang="en-US" sz="2000" b="1" u="sng" dirty="0" smtClean="0"/>
              <a:t>Well-known Discretionary</a:t>
            </a:r>
            <a:r>
              <a:rPr lang="en-US" sz="2000" dirty="0" smtClean="0"/>
              <a:t>: Must be recognized by all BGP speakers and may be carried in updates but not required</a:t>
            </a:r>
          </a:p>
          <a:p>
            <a:pPr lvl="1">
              <a:lnSpc>
                <a:spcPct val="120000"/>
              </a:lnSpc>
            </a:pPr>
            <a:endParaRPr lang="en-US" sz="2000" dirty="0" smtClean="0"/>
          </a:p>
          <a:p>
            <a:pPr lvl="1">
              <a:lnSpc>
                <a:spcPct val="120000"/>
              </a:lnSpc>
            </a:pPr>
            <a:r>
              <a:rPr lang="en-US" sz="2000" b="1" u="sng" dirty="0" smtClean="0"/>
              <a:t>Optional Transitive</a:t>
            </a:r>
            <a:r>
              <a:rPr lang="en-US" sz="2000" dirty="0"/>
              <a:t>: May be recognized by some BGP speakers but not </a:t>
            </a:r>
            <a:r>
              <a:rPr lang="en-US" sz="2000" dirty="0" smtClean="0"/>
              <a:t>all and should be preserved and transmitted to all peers.</a:t>
            </a:r>
          </a:p>
          <a:p>
            <a:pPr lvl="1">
              <a:lnSpc>
                <a:spcPct val="120000"/>
              </a:lnSpc>
            </a:pPr>
            <a:endParaRPr lang="en-US" sz="2000" dirty="0" smtClean="0"/>
          </a:p>
          <a:p>
            <a:pPr lvl="1">
              <a:lnSpc>
                <a:spcPct val="120000"/>
              </a:lnSpc>
            </a:pPr>
            <a:r>
              <a:rPr lang="en-US" sz="2000" b="1" u="sng" dirty="0" smtClean="0"/>
              <a:t>Optional Non-Transitive</a:t>
            </a:r>
            <a:r>
              <a:rPr lang="en-US" sz="2000" dirty="0" smtClean="0"/>
              <a:t>: May be recognized by some BGP speakers but not all, unrecognized attributes should not be passed along to peers.</a:t>
            </a:r>
          </a:p>
          <a:p>
            <a:pPr lvl="1">
              <a:lnSpc>
                <a:spcPct val="120000"/>
              </a:lnSpc>
            </a:pPr>
            <a:endParaRPr lang="en-US" sz="2000" dirty="0"/>
          </a:p>
          <a:p>
            <a:pPr lvl="1">
              <a:lnSpc>
                <a:spcPct val="120000"/>
              </a:lnSpc>
            </a:pPr>
            <a:r>
              <a:rPr lang="en-US" sz="2000" dirty="0" smtClean="0"/>
              <a:t>Other combinations possible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Number Placeholder 3"/>
          <p:cNvSpPr>
            <a:spLocks noGrp="1"/>
          </p:cNvSpPr>
          <p:nvPr>
            <p:ph type="sldNum" sz="quarter" idx="10"/>
          </p:nvPr>
        </p:nvSpPr>
        <p:spPr>
          <a:noFill/>
        </p:spPr>
        <p:txBody>
          <a:bodyPr/>
          <a:lstStyle/>
          <a:p>
            <a:pPr defTabSz="1019175"/>
            <a:fld id="{BC0704AD-5BAE-45EE-833E-BDC095D2C314}" type="slidenum">
              <a:rPr lang="en-US" smtClean="0"/>
              <a:pPr defTabSz="1019175"/>
              <a:t>12</a:t>
            </a:fld>
            <a:endParaRPr lang="en-US" smtClean="0"/>
          </a:p>
        </p:txBody>
      </p:sp>
      <p:sp>
        <p:nvSpPr>
          <p:cNvPr id="150531" name="Rectangle 2"/>
          <p:cNvSpPr>
            <a:spLocks noGrp="1" noChangeArrowheads="1"/>
          </p:cNvSpPr>
          <p:nvPr>
            <p:ph type="title"/>
          </p:nvPr>
        </p:nvSpPr>
        <p:spPr>
          <a:xfrm>
            <a:off x="134938" y="428771"/>
            <a:ext cx="9625012" cy="949325"/>
          </a:xfrm>
        </p:spPr>
        <p:txBody>
          <a:bodyPr/>
          <a:lstStyle/>
          <a:p>
            <a:r>
              <a:rPr lang="en-US" dirty="0" smtClean="0"/>
              <a:t>Key Path Attributes</a:t>
            </a:r>
          </a:p>
        </p:txBody>
      </p:sp>
      <p:sp>
        <p:nvSpPr>
          <p:cNvPr id="150532" name="Rectangle 3"/>
          <p:cNvSpPr>
            <a:spLocks noGrp="1" noChangeArrowheads="1"/>
          </p:cNvSpPr>
          <p:nvPr>
            <p:ph type="body" idx="1"/>
          </p:nvPr>
        </p:nvSpPr>
        <p:spPr>
          <a:xfrm>
            <a:off x="593334" y="1395568"/>
            <a:ext cx="8716963" cy="6274092"/>
          </a:xfrm>
        </p:spPr>
        <p:txBody>
          <a:bodyPr>
            <a:normAutofit/>
          </a:bodyPr>
          <a:lstStyle/>
          <a:p>
            <a:pPr>
              <a:lnSpc>
                <a:spcPct val="120000"/>
              </a:lnSpc>
            </a:pPr>
            <a:r>
              <a:rPr lang="en-US" sz="2400" dirty="0" smtClean="0"/>
              <a:t>LOCAL_PREF</a:t>
            </a:r>
          </a:p>
          <a:p>
            <a:pPr lvl="1">
              <a:lnSpc>
                <a:spcPct val="120000"/>
              </a:lnSpc>
            </a:pPr>
            <a:r>
              <a:rPr lang="en-US" sz="2000" dirty="0" smtClean="0"/>
              <a:t>Well-known, discretionary, non-transitive</a:t>
            </a:r>
          </a:p>
          <a:p>
            <a:pPr lvl="1">
              <a:lnSpc>
                <a:spcPct val="120000"/>
              </a:lnSpc>
            </a:pPr>
            <a:r>
              <a:rPr lang="en-US" sz="2000" dirty="0" smtClean="0"/>
              <a:t>Advertised only to </a:t>
            </a:r>
            <a:r>
              <a:rPr lang="en-US" sz="2000" dirty="0" err="1" smtClean="0"/>
              <a:t>iBGP</a:t>
            </a:r>
            <a:r>
              <a:rPr lang="en-US" sz="2000" dirty="0" smtClean="0"/>
              <a:t> peers to indicate degree of preference of a route by the advertising router (higher value is preferred)</a:t>
            </a:r>
          </a:p>
          <a:p>
            <a:pPr lvl="1">
              <a:lnSpc>
                <a:spcPct val="120000"/>
              </a:lnSpc>
            </a:pPr>
            <a:endParaRPr lang="en-US" sz="2000" dirty="0" smtClean="0"/>
          </a:p>
          <a:p>
            <a:pPr>
              <a:lnSpc>
                <a:spcPct val="120000"/>
              </a:lnSpc>
            </a:pPr>
            <a:r>
              <a:rPr lang="en-US" sz="2400" dirty="0" smtClean="0"/>
              <a:t>MULTI_EXIT_DISC (MED)</a:t>
            </a:r>
          </a:p>
          <a:p>
            <a:pPr lvl="1">
              <a:lnSpc>
                <a:spcPct val="120000"/>
              </a:lnSpc>
            </a:pPr>
            <a:r>
              <a:rPr lang="en-US" sz="2000" dirty="0" smtClean="0"/>
              <a:t>Optional, non-transitive (not propagated to other </a:t>
            </a:r>
            <a:r>
              <a:rPr lang="en-US" sz="2000" dirty="0" err="1" smtClean="0"/>
              <a:t>ASes</a:t>
            </a:r>
            <a:r>
              <a:rPr lang="en-US" sz="2000" dirty="0" smtClean="0"/>
              <a:t>)</a:t>
            </a:r>
          </a:p>
          <a:p>
            <a:pPr lvl="1">
              <a:lnSpc>
                <a:spcPct val="120000"/>
              </a:lnSpc>
            </a:pPr>
            <a:r>
              <a:rPr lang="en-US" sz="2000" dirty="0" smtClean="0"/>
              <a:t>Advertised to </a:t>
            </a:r>
            <a:r>
              <a:rPr lang="en-US" sz="2000" dirty="0" err="1" smtClean="0"/>
              <a:t>eBGP</a:t>
            </a:r>
            <a:r>
              <a:rPr lang="en-US" sz="2000" dirty="0" smtClean="0"/>
              <a:t> peers to indicate preference for entry points into the AS (lower value is preferred)</a:t>
            </a:r>
          </a:p>
        </p:txBody>
      </p:sp>
    </p:spTree>
    <p:extLst>
      <p:ext uri="{BB962C8B-B14F-4D97-AF65-F5344CB8AC3E}">
        <p14:creationId xmlns:p14="http://schemas.microsoft.com/office/powerpoint/2010/main" val="226222962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Number Placeholder 3"/>
          <p:cNvSpPr>
            <a:spLocks noGrp="1"/>
          </p:cNvSpPr>
          <p:nvPr>
            <p:ph type="sldNum" sz="quarter" idx="10"/>
          </p:nvPr>
        </p:nvSpPr>
        <p:spPr>
          <a:noFill/>
        </p:spPr>
        <p:txBody>
          <a:bodyPr/>
          <a:lstStyle/>
          <a:p>
            <a:pPr defTabSz="1019175"/>
            <a:fld id="{BC0704AD-5BAE-45EE-833E-BDC095D2C314}" type="slidenum">
              <a:rPr lang="en-US" smtClean="0"/>
              <a:pPr defTabSz="1019175"/>
              <a:t>13</a:t>
            </a:fld>
            <a:endParaRPr lang="en-US" smtClean="0"/>
          </a:p>
        </p:txBody>
      </p:sp>
      <p:sp>
        <p:nvSpPr>
          <p:cNvPr id="150531" name="Rectangle 2"/>
          <p:cNvSpPr>
            <a:spLocks noGrp="1" noChangeArrowheads="1"/>
          </p:cNvSpPr>
          <p:nvPr>
            <p:ph type="title"/>
          </p:nvPr>
        </p:nvSpPr>
        <p:spPr>
          <a:xfrm>
            <a:off x="134938" y="428771"/>
            <a:ext cx="9625012" cy="949325"/>
          </a:xfrm>
        </p:spPr>
        <p:txBody>
          <a:bodyPr/>
          <a:lstStyle/>
          <a:p>
            <a:r>
              <a:rPr lang="en-US" dirty="0" smtClean="0"/>
              <a:t>Key Path Attributes (continued)</a:t>
            </a:r>
          </a:p>
        </p:txBody>
      </p:sp>
      <p:sp>
        <p:nvSpPr>
          <p:cNvPr id="150532" name="Rectangle 3"/>
          <p:cNvSpPr>
            <a:spLocks noGrp="1" noChangeArrowheads="1"/>
          </p:cNvSpPr>
          <p:nvPr>
            <p:ph type="body" idx="1"/>
          </p:nvPr>
        </p:nvSpPr>
        <p:spPr>
          <a:xfrm>
            <a:off x="593334" y="1252404"/>
            <a:ext cx="8716963" cy="6519996"/>
          </a:xfrm>
        </p:spPr>
        <p:txBody>
          <a:bodyPr>
            <a:normAutofit lnSpcReduction="10000"/>
          </a:bodyPr>
          <a:lstStyle/>
          <a:p>
            <a:pPr>
              <a:lnSpc>
                <a:spcPct val="120000"/>
              </a:lnSpc>
            </a:pPr>
            <a:r>
              <a:rPr lang="en-US" sz="2200" dirty="0" smtClean="0"/>
              <a:t>AS_PATH</a:t>
            </a:r>
            <a:endParaRPr lang="en-US" sz="2200" dirty="0"/>
          </a:p>
          <a:p>
            <a:pPr lvl="1">
              <a:lnSpc>
                <a:spcPct val="120000"/>
              </a:lnSpc>
            </a:pPr>
            <a:r>
              <a:rPr lang="en-US" sz="2000" dirty="0"/>
              <a:t>Well-known, mandatory</a:t>
            </a:r>
          </a:p>
          <a:p>
            <a:pPr lvl="1">
              <a:lnSpc>
                <a:spcPct val="120000"/>
              </a:lnSpc>
            </a:pPr>
            <a:r>
              <a:rPr lang="en-US" sz="2000" dirty="0"/>
              <a:t>Sequence of path segments of type AS_SET (1) or AS_SEQUENCE (2)</a:t>
            </a:r>
          </a:p>
          <a:p>
            <a:pPr marL="1209675" lvl="2">
              <a:lnSpc>
                <a:spcPct val="120000"/>
              </a:lnSpc>
            </a:pPr>
            <a:r>
              <a:rPr lang="en-US" dirty="0" smtClean="0"/>
              <a:t>AS_SEQUENCE: Ordered list of ASes traversed by the route</a:t>
            </a:r>
          </a:p>
          <a:p>
            <a:pPr marL="1209675" lvl="2">
              <a:lnSpc>
                <a:spcPct val="120000"/>
              </a:lnSpc>
            </a:pPr>
            <a:r>
              <a:rPr lang="en-US" dirty="0" smtClean="0"/>
              <a:t>AS_SET</a:t>
            </a:r>
            <a:r>
              <a:rPr lang="en-US" dirty="0"/>
              <a:t>: Unordered list of </a:t>
            </a:r>
            <a:r>
              <a:rPr lang="en-US" dirty="0" smtClean="0"/>
              <a:t>ASes traversed </a:t>
            </a:r>
            <a:r>
              <a:rPr lang="en-US" dirty="0"/>
              <a:t>by the route </a:t>
            </a:r>
          </a:p>
          <a:p>
            <a:pPr marL="1207008" lvl="3" indent="-91440">
              <a:lnSpc>
                <a:spcPct val="120000"/>
              </a:lnSpc>
              <a:buNone/>
            </a:pPr>
            <a:r>
              <a:rPr lang="en-US" sz="2100" dirty="0" smtClean="0"/>
              <a:t>(</a:t>
            </a:r>
            <a:r>
              <a:rPr lang="en-US" sz="2100" dirty="0"/>
              <a:t>used when aggregating several routes)</a:t>
            </a:r>
          </a:p>
          <a:p>
            <a:pPr lvl="1">
              <a:lnSpc>
                <a:spcPct val="120000"/>
              </a:lnSpc>
            </a:pPr>
            <a:r>
              <a:rPr lang="en-US" sz="2000" dirty="0" smtClean="0"/>
              <a:t>Updated </a:t>
            </a:r>
            <a:r>
              <a:rPr lang="en-US" sz="2000" dirty="0"/>
              <a:t>by “pre-pending” own AS number when advertising to a </a:t>
            </a:r>
            <a:r>
              <a:rPr lang="en-US" sz="2000" dirty="0" smtClean="0"/>
              <a:t>BGP speaker </a:t>
            </a:r>
            <a:r>
              <a:rPr lang="en-US" sz="2000" dirty="0"/>
              <a:t>in another AS </a:t>
            </a:r>
            <a:r>
              <a:rPr lang="en-US" sz="3100" b="1" dirty="0">
                <a:solidFill>
                  <a:srgbClr val="FF0000"/>
                </a:solidFill>
                <a:sym typeface="Symbol" pitchFamily="18" charset="2"/>
              </a:rPr>
              <a:t></a:t>
            </a:r>
            <a:r>
              <a:rPr lang="en-US" sz="2000" dirty="0">
                <a:sym typeface="Symbol" pitchFamily="18" charset="2"/>
              </a:rPr>
              <a:t> </a:t>
            </a:r>
            <a:r>
              <a:rPr lang="en-US" sz="2000" dirty="0">
                <a:solidFill>
                  <a:srgbClr val="FF0000"/>
                </a:solidFill>
                <a:sym typeface="Symbol" pitchFamily="18" charset="2"/>
              </a:rPr>
              <a:t>Loop </a:t>
            </a:r>
            <a:r>
              <a:rPr lang="en-US" sz="2000" dirty="0" smtClean="0">
                <a:solidFill>
                  <a:srgbClr val="FF0000"/>
                </a:solidFill>
                <a:sym typeface="Symbol" pitchFamily="18" charset="2"/>
              </a:rPr>
              <a:t>prevention</a:t>
            </a:r>
          </a:p>
          <a:p>
            <a:pPr lvl="1">
              <a:lnSpc>
                <a:spcPct val="120000"/>
              </a:lnSpc>
            </a:pPr>
            <a:endParaRPr lang="en-US" sz="2000" dirty="0">
              <a:solidFill>
                <a:srgbClr val="FF0000"/>
              </a:solidFill>
              <a:sym typeface="Symbol" pitchFamily="18" charset="2"/>
            </a:endParaRPr>
          </a:p>
          <a:p>
            <a:pPr>
              <a:lnSpc>
                <a:spcPct val="120000"/>
              </a:lnSpc>
            </a:pPr>
            <a:r>
              <a:rPr lang="en-US" sz="2200" dirty="0"/>
              <a:t>NEXT_HOP</a:t>
            </a:r>
          </a:p>
          <a:p>
            <a:pPr lvl="1">
              <a:lnSpc>
                <a:spcPct val="120000"/>
              </a:lnSpc>
            </a:pPr>
            <a:r>
              <a:rPr lang="en-US" sz="2000" dirty="0"/>
              <a:t>Well-known, mandatory</a:t>
            </a:r>
          </a:p>
          <a:p>
            <a:pPr lvl="1">
              <a:lnSpc>
                <a:spcPct val="120000"/>
              </a:lnSpc>
            </a:pPr>
            <a:r>
              <a:rPr lang="en-US" sz="2000" dirty="0"/>
              <a:t>IP address of border router to be used as next hop towards destinations identified in the NLRI field</a:t>
            </a:r>
          </a:p>
          <a:p>
            <a:pPr lvl="1">
              <a:lnSpc>
                <a:spcPct val="120000"/>
              </a:lnSpc>
            </a:pPr>
            <a:r>
              <a:rPr lang="en-US" sz="2000" dirty="0"/>
              <a:t>Typically chosen to ensure that the “shortest” path is </a:t>
            </a:r>
            <a:r>
              <a:rPr lang="en-US" sz="2000" dirty="0" smtClean="0"/>
              <a:t>taken</a:t>
            </a:r>
            <a:endParaRPr lang="en-US" sz="2000" dirty="0"/>
          </a:p>
        </p:txBody>
      </p:sp>
    </p:spTree>
    <p:extLst>
      <p:ext uri="{BB962C8B-B14F-4D97-AF65-F5344CB8AC3E}">
        <p14:creationId xmlns:p14="http://schemas.microsoft.com/office/powerpoint/2010/main" val="300877973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Number Placeholder 2"/>
          <p:cNvSpPr>
            <a:spLocks noGrp="1"/>
          </p:cNvSpPr>
          <p:nvPr>
            <p:ph type="sldNum" sz="quarter" idx="10"/>
          </p:nvPr>
        </p:nvSpPr>
        <p:spPr>
          <a:noFill/>
        </p:spPr>
        <p:txBody>
          <a:bodyPr/>
          <a:lstStyle/>
          <a:p>
            <a:pPr defTabSz="1019175"/>
            <a:fld id="{ED20E3CF-93D7-44B4-B363-BC228AAB2852}" type="slidenum">
              <a:rPr lang="en-US" smtClean="0"/>
              <a:pPr defTabSz="1019175"/>
              <a:t>14</a:t>
            </a:fld>
            <a:endParaRPr lang="en-US" smtClean="0"/>
          </a:p>
        </p:txBody>
      </p:sp>
      <p:sp>
        <p:nvSpPr>
          <p:cNvPr id="146435" name="Rectangle 2"/>
          <p:cNvSpPr>
            <a:spLocks noGrp="1" noChangeArrowheads="1"/>
          </p:cNvSpPr>
          <p:nvPr>
            <p:ph type="title"/>
          </p:nvPr>
        </p:nvSpPr>
        <p:spPr>
          <a:xfrm>
            <a:off x="312281" y="229561"/>
            <a:ext cx="8550275" cy="1123950"/>
          </a:xfrm>
        </p:spPr>
        <p:txBody>
          <a:bodyPr/>
          <a:lstStyle/>
          <a:p>
            <a:r>
              <a:rPr lang="en-US" dirty="0" smtClean="0"/>
              <a:t>BGP Processing Steps</a:t>
            </a:r>
          </a:p>
        </p:txBody>
      </p:sp>
      <p:sp>
        <p:nvSpPr>
          <p:cNvPr id="146436" name="Text Box 29"/>
          <p:cNvSpPr txBox="1">
            <a:spLocks noChangeArrowheads="1"/>
          </p:cNvSpPr>
          <p:nvPr/>
        </p:nvSpPr>
        <p:spPr bwMode="auto">
          <a:xfrm>
            <a:off x="2436690" y="1150801"/>
            <a:ext cx="2651730" cy="1457070"/>
          </a:xfrm>
          <a:prstGeom prst="rect">
            <a:avLst/>
          </a:prstGeom>
          <a:noFill/>
          <a:ln w="9525">
            <a:noFill/>
            <a:miter lim="800000"/>
            <a:headEnd/>
            <a:tailEnd/>
          </a:ln>
        </p:spPr>
        <p:txBody>
          <a:bodyPr wrap="square" lIns="101859" tIns="50929" rIns="101859" bIns="50929">
            <a:spAutoFit/>
          </a:bodyPr>
          <a:lstStyle/>
          <a:p>
            <a:pPr algn="l" defTabSz="1019175">
              <a:spcBef>
                <a:spcPct val="50000"/>
              </a:spcBef>
              <a:buClrTx/>
              <a:buSzTx/>
              <a:buFontTx/>
              <a:buNone/>
            </a:pPr>
            <a:r>
              <a:rPr lang="en-US" b="1" dirty="0"/>
              <a:t>Phase 1</a:t>
            </a:r>
          </a:p>
          <a:p>
            <a:pPr algn="l" defTabSz="1019175">
              <a:spcBef>
                <a:spcPct val="50000"/>
              </a:spcBef>
              <a:buClrTx/>
              <a:buSzTx/>
              <a:buFontTx/>
              <a:buNone/>
            </a:pPr>
            <a:r>
              <a:rPr lang="en-US" sz="2000" dirty="0" smtClean="0"/>
              <a:t>Reject unacceptable paths and determine </a:t>
            </a:r>
            <a:r>
              <a:rPr lang="en-US" sz="2000" dirty="0"/>
              <a:t>degree of preference</a:t>
            </a:r>
          </a:p>
        </p:txBody>
      </p:sp>
      <p:sp>
        <p:nvSpPr>
          <p:cNvPr id="146437" name="Text Box 30"/>
          <p:cNvSpPr txBox="1">
            <a:spLocks noChangeArrowheads="1"/>
          </p:cNvSpPr>
          <p:nvPr/>
        </p:nvSpPr>
        <p:spPr bwMode="auto">
          <a:xfrm>
            <a:off x="5086085" y="1183019"/>
            <a:ext cx="2430462" cy="1457070"/>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Phase 3</a:t>
            </a:r>
          </a:p>
          <a:p>
            <a:pPr algn="l" defTabSz="1019175">
              <a:spcBef>
                <a:spcPct val="50000"/>
              </a:spcBef>
              <a:buClrTx/>
              <a:buSzTx/>
              <a:buFontTx/>
              <a:buNone/>
            </a:pPr>
            <a:r>
              <a:rPr lang="en-US" sz="2000" dirty="0"/>
              <a:t>Determine which routes to advertise  based on policies</a:t>
            </a:r>
            <a:endParaRPr lang="en-US" dirty="0"/>
          </a:p>
        </p:txBody>
      </p:sp>
      <p:grpSp>
        <p:nvGrpSpPr>
          <p:cNvPr id="146439" name="Group 33"/>
          <p:cNvGrpSpPr>
            <a:grpSpLocks/>
          </p:cNvGrpSpPr>
          <p:nvPr/>
        </p:nvGrpSpPr>
        <p:grpSpPr bwMode="auto">
          <a:xfrm>
            <a:off x="-68434" y="1381125"/>
            <a:ext cx="10271820" cy="6218583"/>
            <a:chOff x="35" y="672"/>
            <a:chExt cx="5882" cy="3456"/>
          </a:xfrm>
        </p:grpSpPr>
        <p:sp>
          <p:nvSpPr>
            <p:cNvPr id="146440" name="AutoShape 3"/>
            <p:cNvSpPr>
              <a:spLocks noChangeArrowheads="1"/>
            </p:cNvSpPr>
            <p:nvPr/>
          </p:nvSpPr>
          <p:spPr bwMode="auto">
            <a:xfrm>
              <a:off x="720" y="672"/>
              <a:ext cx="768" cy="576"/>
            </a:xfrm>
            <a:prstGeom prst="flowChartPredefinedProcess">
              <a:avLst/>
            </a:prstGeom>
            <a:gradFill rotWithShape="1">
              <a:gsLst>
                <a:gs pos="0">
                  <a:srgbClr val="FFFF66"/>
                </a:gs>
                <a:gs pos="100000">
                  <a:srgbClr val="76762F"/>
                </a:gs>
              </a:gsLst>
              <a:path path="rect">
                <a:fillToRect r="100000" b="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RIB_In</a:t>
              </a:r>
            </a:p>
            <a:p>
              <a:pPr algn="ctr" defTabSz="1019175">
                <a:spcBef>
                  <a:spcPct val="0"/>
                </a:spcBef>
                <a:buClrTx/>
                <a:buSzTx/>
                <a:buFontTx/>
                <a:buNone/>
              </a:pPr>
              <a:r>
                <a:rPr lang="en-US" sz="1600">
                  <a:latin typeface="Comic Sans MS" pitchFamily="66" charset="0"/>
                </a:rPr>
                <a:t>Rtr A2</a:t>
              </a:r>
            </a:p>
          </p:txBody>
        </p:sp>
        <p:sp>
          <p:nvSpPr>
            <p:cNvPr id="146441" name="AutoShape 4"/>
            <p:cNvSpPr>
              <a:spLocks noChangeArrowheads="1"/>
            </p:cNvSpPr>
            <p:nvPr/>
          </p:nvSpPr>
          <p:spPr bwMode="auto">
            <a:xfrm>
              <a:off x="720" y="1296"/>
              <a:ext cx="768" cy="576"/>
            </a:xfrm>
            <a:prstGeom prst="flowChartPredefinedProcess">
              <a:avLst/>
            </a:prstGeom>
            <a:gradFill rotWithShape="1">
              <a:gsLst>
                <a:gs pos="0">
                  <a:srgbClr val="FFFF66"/>
                </a:gs>
                <a:gs pos="100000">
                  <a:srgbClr val="76762F"/>
                </a:gs>
              </a:gsLst>
              <a:path path="rect">
                <a:fillToRect r="100000" b="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RIB_In</a:t>
              </a:r>
            </a:p>
            <a:p>
              <a:pPr algn="ctr" defTabSz="1019175">
                <a:spcBef>
                  <a:spcPct val="0"/>
                </a:spcBef>
                <a:buClrTx/>
                <a:buSzTx/>
                <a:buFontTx/>
                <a:buNone/>
              </a:pPr>
              <a:r>
                <a:rPr lang="en-US" sz="1600">
                  <a:latin typeface="Comic Sans MS" pitchFamily="66" charset="0"/>
                </a:rPr>
                <a:t>Rtr B2</a:t>
              </a:r>
            </a:p>
          </p:txBody>
        </p:sp>
        <p:sp>
          <p:nvSpPr>
            <p:cNvPr id="146442" name="AutoShape 5"/>
            <p:cNvSpPr>
              <a:spLocks noChangeArrowheads="1"/>
            </p:cNvSpPr>
            <p:nvPr/>
          </p:nvSpPr>
          <p:spPr bwMode="auto">
            <a:xfrm>
              <a:off x="720" y="1920"/>
              <a:ext cx="768" cy="576"/>
            </a:xfrm>
            <a:prstGeom prst="flowChartPredefinedProcess">
              <a:avLst/>
            </a:prstGeom>
            <a:gradFill rotWithShape="1">
              <a:gsLst>
                <a:gs pos="0">
                  <a:srgbClr val="FFFF66"/>
                </a:gs>
                <a:gs pos="100000">
                  <a:srgbClr val="76762F"/>
                </a:gs>
              </a:gsLst>
              <a:path path="rect">
                <a:fillToRect r="100000" b="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RIB_In</a:t>
              </a:r>
            </a:p>
            <a:p>
              <a:pPr algn="ctr" defTabSz="1019175">
                <a:spcBef>
                  <a:spcPct val="0"/>
                </a:spcBef>
                <a:buClrTx/>
                <a:buSzTx/>
                <a:buFontTx/>
                <a:buNone/>
              </a:pPr>
              <a:r>
                <a:rPr lang="en-US" sz="1600">
                  <a:latin typeface="Comic Sans MS" pitchFamily="66" charset="0"/>
                </a:rPr>
                <a:t>Rtr C2</a:t>
              </a:r>
            </a:p>
          </p:txBody>
        </p:sp>
        <p:sp>
          <p:nvSpPr>
            <p:cNvPr id="146443" name="AutoShape 6"/>
            <p:cNvSpPr>
              <a:spLocks noChangeArrowheads="1"/>
            </p:cNvSpPr>
            <p:nvPr/>
          </p:nvSpPr>
          <p:spPr bwMode="auto">
            <a:xfrm>
              <a:off x="720" y="2784"/>
              <a:ext cx="768" cy="576"/>
            </a:xfrm>
            <a:prstGeom prst="flowChartPredefinedProcess">
              <a:avLst/>
            </a:prstGeom>
            <a:gradFill rotWithShape="1">
              <a:gsLst>
                <a:gs pos="0">
                  <a:srgbClr val="FFFF66"/>
                </a:gs>
                <a:gs pos="100000">
                  <a:srgbClr val="76762F"/>
                </a:gs>
              </a:gsLst>
              <a:path path="rect">
                <a:fillToRect t="100000" r="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RIB_In</a:t>
              </a:r>
            </a:p>
            <a:p>
              <a:pPr algn="ctr" defTabSz="1019175">
                <a:spcBef>
                  <a:spcPct val="0"/>
                </a:spcBef>
                <a:buClrTx/>
                <a:buSzTx/>
                <a:buFontTx/>
                <a:buNone/>
              </a:pPr>
              <a:r>
                <a:rPr lang="en-US" sz="1600">
                  <a:latin typeface="Comic Sans MS" pitchFamily="66" charset="0"/>
                </a:rPr>
                <a:t>Rtr A3</a:t>
              </a:r>
            </a:p>
          </p:txBody>
        </p:sp>
        <p:sp>
          <p:nvSpPr>
            <p:cNvPr id="146444" name="AutoShape 7"/>
            <p:cNvSpPr>
              <a:spLocks noChangeArrowheads="1"/>
            </p:cNvSpPr>
            <p:nvPr/>
          </p:nvSpPr>
          <p:spPr bwMode="auto">
            <a:xfrm>
              <a:off x="720" y="3408"/>
              <a:ext cx="768" cy="576"/>
            </a:xfrm>
            <a:prstGeom prst="flowChartPredefinedProcess">
              <a:avLst/>
            </a:prstGeom>
            <a:gradFill rotWithShape="1">
              <a:gsLst>
                <a:gs pos="0">
                  <a:srgbClr val="FFFF66"/>
                </a:gs>
                <a:gs pos="100000">
                  <a:srgbClr val="76762F"/>
                </a:gs>
              </a:gsLst>
              <a:path path="rect">
                <a:fillToRect t="100000" r="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RIB_In</a:t>
              </a:r>
            </a:p>
            <a:p>
              <a:pPr algn="ctr" defTabSz="1019175">
                <a:spcBef>
                  <a:spcPct val="0"/>
                </a:spcBef>
                <a:buClrTx/>
                <a:buSzTx/>
                <a:buFontTx/>
                <a:buNone/>
              </a:pPr>
              <a:r>
                <a:rPr lang="en-US" sz="1600">
                  <a:latin typeface="Comic Sans MS" pitchFamily="66" charset="0"/>
                </a:rPr>
                <a:t>Rtr B3</a:t>
              </a:r>
            </a:p>
          </p:txBody>
        </p:sp>
        <p:sp>
          <p:nvSpPr>
            <p:cNvPr id="146445" name="AutoShape 8"/>
            <p:cNvSpPr>
              <a:spLocks noChangeArrowheads="1"/>
            </p:cNvSpPr>
            <p:nvPr/>
          </p:nvSpPr>
          <p:spPr bwMode="auto">
            <a:xfrm>
              <a:off x="2448" y="1968"/>
              <a:ext cx="768" cy="576"/>
            </a:xfrm>
            <a:prstGeom prst="flowChartPredefinedProcess">
              <a:avLst/>
            </a:prstGeom>
            <a:gradFill rotWithShape="1">
              <a:gsLst>
                <a:gs pos="0">
                  <a:srgbClr val="00FF00"/>
                </a:gs>
                <a:gs pos="100000">
                  <a:srgbClr val="007600"/>
                </a:gs>
              </a:gsLst>
              <a:path path="shape">
                <a:fillToRect l="50000" t="50000" r="50000" b="5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Local RIB</a:t>
              </a:r>
            </a:p>
          </p:txBody>
        </p:sp>
        <p:sp>
          <p:nvSpPr>
            <p:cNvPr id="146446" name="AutoShape 9"/>
            <p:cNvSpPr>
              <a:spLocks noChangeArrowheads="1"/>
            </p:cNvSpPr>
            <p:nvPr/>
          </p:nvSpPr>
          <p:spPr bwMode="auto">
            <a:xfrm>
              <a:off x="4364" y="672"/>
              <a:ext cx="768" cy="576"/>
            </a:xfrm>
            <a:prstGeom prst="flowChartPredefinedProcess">
              <a:avLst/>
            </a:prstGeom>
            <a:gradFill rotWithShape="1">
              <a:gsLst>
                <a:gs pos="0">
                  <a:srgbClr val="CCFF99"/>
                </a:gs>
                <a:gs pos="100000">
                  <a:srgbClr val="5E7647"/>
                </a:gs>
              </a:gsLst>
              <a:path path="rect">
                <a:fillToRect l="100000" b="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RIB_Out</a:t>
              </a:r>
            </a:p>
            <a:p>
              <a:pPr algn="ctr" defTabSz="1019175">
                <a:spcBef>
                  <a:spcPct val="0"/>
                </a:spcBef>
                <a:buClrTx/>
                <a:buSzTx/>
                <a:buFontTx/>
                <a:buNone/>
              </a:pPr>
              <a:r>
                <a:rPr lang="en-US" sz="1600">
                  <a:latin typeface="Comic Sans MS" pitchFamily="66" charset="0"/>
                </a:rPr>
                <a:t>Rtr A2</a:t>
              </a:r>
            </a:p>
          </p:txBody>
        </p:sp>
        <p:sp>
          <p:nvSpPr>
            <p:cNvPr id="146447" name="AutoShape 10"/>
            <p:cNvSpPr>
              <a:spLocks noChangeArrowheads="1"/>
            </p:cNvSpPr>
            <p:nvPr/>
          </p:nvSpPr>
          <p:spPr bwMode="auto">
            <a:xfrm>
              <a:off x="4364" y="1296"/>
              <a:ext cx="768" cy="576"/>
            </a:xfrm>
            <a:prstGeom prst="flowChartPredefinedProcess">
              <a:avLst/>
            </a:prstGeom>
            <a:gradFill rotWithShape="1">
              <a:gsLst>
                <a:gs pos="0">
                  <a:srgbClr val="CCFF99"/>
                </a:gs>
                <a:gs pos="100000">
                  <a:srgbClr val="5E7647"/>
                </a:gs>
              </a:gsLst>
              <a:path path="rect">
                <a:fillToRect l="100000" b="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RIB_Out</a:t>
              </a:r>
            </a:p>
            <a:p>
              <a:pPr algn="ctr" defTabSz="1019175">
                <a:spcBef>
                  <a:spcPct val="0"/>
                </a:spcBef>
                <a:buClrTx/>
                <a:buSzTx/>
                <a:buFontTx/>
                <a:buNone/>
              </a:pPr>
              <a:r>
                <a:rPr lang="en-US" sz="1600">
                  <a:latin typeface="Comic Sans MS" pitchFamily="66" charset="0"/>
                </a:rPr>
                <a:t>Rtr B2</a:t>
              </a:r>
            </a:p>
          </p:txBody>
        </p:sp>
        <p:sp>
          <p:nvSpPr>
            <p:cNvPr id="146448" name="AutoShape 11"/>
            <p:cNvSpPr>
              <a:spLocks noChangeArrowheads="1"/>
            </p:cNvSpPr>
            <p:nvPr/>
          </p:nvSpPr>
          <p:spPr bwMode="auto">
            <a:xfrm>
              <a:off x="4364" y="1920"/>
              <a:ext cx="768" cy="576"/>
            </a:xfrm>
            <a:prstGeom prst="flowChartPredefinedProcess">
              <a:avLst/>
            </a:prstGeom>
            <a:gradFill rotWithShape="1">
              <a:gsLst>
                <a:gs pos="0">
                  <a:srgbClr val="CCFF99"/>
                </a:gs>
                <a:gs pos="100000">
                  <a:srgbClr val="5E7647"/>
                </a:gs>
              </a:gsLst>
              <a:path path="rect">
                <a:fillToRect l="100000" b="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 Out</a:t>
              </a:r>
            </a:p>
            <a:p>
              <a:pPr algn="ctr" defTabSz="1019175">
                <a:spcBef>
                  <a:spcPct val="0"/>
                </a:spcBef>
                <a:buClrTx/>
                <a:buSzTx/>
                <a:buFontTx/>
                <a:buNone/>
              </a:pPr>
              <a:r>
                <a:rPr lang="en-US" sz="1600">
                  <a:latin typeface="Comic Sans MS" pitchFamily="66" charset="0"/>
                </a:rPr>
                <a:t>Rtr C2</a:t>
              </a:r>
            </a:p>
          </p:txBody>
        </p:sp>
        <p:sp>
          <p:nvSpPr>
            <p:cNvPr id="146449" name="AutoShape 12"/>
            <p:cNvSpPr>
              <a:spLocks noChangeArrowheads="1"/>
            </p:cNvSpPr>
            <p:nvPr/>
          </p:nvSpPr>
          <p:spPr bwMode="auto">
            <a:xfrm>
              <a:off x="4364" y="2784"/>
              <a:ext cx="768" cy="576"/>
            </a:xfrm>
            <a:prstGeom prst="flowChartPredefinedProcess">
              <a:avLst/>
            </a:prstGeom>
            <a:gradFill rotWithShape="1">
              <a:gsLst>
                <a:gs pos="0">
                  <a:srgbClr val="CCFF99"/>
                </a:gs>
                <a:gs pos="100000">
                  <a:srgbClr val="5E7647"/>
                </a:gs>
              </a:gsLst>
              <a:path path="rect">
                <a:fillToRect l="100000" t="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 Out</a:t>
              </a:r>
            </a:p>
            <a:p>
              <a:pPr algn="ctr" defTabSz="1019175">
                <a:spcBef>
                  <a:spcPct val="0"/>
                </a:spcBef>
                <a:buClrTx/>
                <a:buSzTx/>
                <a:buFontTx/>
                <a:buNone/>
              </a:pPr>
              <a:r>
                <a:rPr lang="en-US" sz="1600">
                  <a:latin typeface="Comic Sans MS" pitchFamily="66" charset="0"/>
                </a:rPr>
                <a:t>Rtr A3</a:t>
              </a:r>
            </a:p>
          </p:txBody>
        </p:sp>
        <p:sp>
          <p:nvSpPr>
            <p:cNvPr id="146450" name="AutoShape 13"/>
            <p:cNvSpPr>
              <a:spLocks noChangeArrowheads="1"/>
            </p:cNvSpPr>
            <p:nvPr/>
          </p:nvSpPr>
          <p:spPr bwMode="auto">
            <a:xfrm>
              <a:off x="4364" y="3408"/>
              <a:ext cx="768" cy="576"/>
            </a:xfrm>
            <a:prstGeom prst="flowChartPredefinedProcess">
              <a:avLst/>
            </a:prstGeom>
            <a:gradFill rotWithShape="1">
              <a:gsLst>
                <a:gs pos="0">
                  <a:srgbClr val="CCFF99"/>
                </a:gs>
                <a:gs pos="100000">
                  <a:srgbClr val="5E7647"/>
                </a:gs>
              </a:gsLst>
              <a:path path="rect">
                <a:fillToRect l="100000" t="100000"/>
              </a:path>
            </a:gradFill>
            <a:ln w="9525">
              <a:solidFill>
                <a:schemeClr val="tx1"/>
              </a:solidFill>
              <a:miter lim="800000"/>
              <a:headEnd/>
              <a:tailEnd/>
            </a:ln>
          </p:spPr>
          <p:txBody>
            <a:bodyPr wrap="none" lIns="101859" tIns="50929" rIns="101859" bIns="50929" anchor="ctr"/>
            <a:lstStyle/>
            <a:p>
              <a:pPr algn="ctr" defTabSz="1019175">
                <a:spcBef>
                  <a:spcPct val="0"/>
                </a:spcBef>
                <a:buClrTx/>
                <a:buSzTx/>
                <a:buFontTx/>
                <a:buNone/>
              </a:pPr>
              <a:r>
                <a:rPr lang="en-US" sz="1600">
                  <a:latin typeface="Comic Sans MS" pitchFamily="66" charset="0"/>
                </a:rPr>
                <a:t>RIB_ Out</a:t>
              </a:r>
            </a:p>
            <a:p>
              <a:pPr algn="ctr" defTabSz="1019175">
                <a:spcBef>
                  <a:spcPct val="0"/>
                </a:spcBef>
                <a:buClrTx/>
                <a:buSzTx/>
                <a:buFontTx/>
                <a:buNone/>
              </a:pPr>
              <a:r>
                <a:rPr lang="en-US" sz="1600">
                  <a:latin typeface="Comic Sans MS" pitchFamily="66" charset="0"/>
                </a:rPr>
                <a:t>Rtr B3</a:t>
              </a:r>
            </a:p>
          </p:txBody>
        </p:sp>
        <p:cxnSp>
          <p:nvCxnSpPr>
            <p:cNvPr id="146451" name="AutoShape 14"/>
            <p:cNvCxnSpPr>
              <a:cxnSpLocks noChangeShapeType="1"/>
              <a:stCxn id="146440" idx="3"/>
              <a:endCxn id="146445" idx="1"/>
            </p:cNvCxnSpPr>
            <p:nvPr/>
          </p:nvCxnSpPr>
          <p:spPr bwMode="auto">
            <a:xfrm>
              <a:off x="1488" y="960"/>
              <a:ext cx="960" cy="1296"/>
            </a:xfrm>
            <a:prstGeom prst="straightConnector1">
              <a:avLst/>
            </a:prstGeom>
            <a:noFill/>
            <a:ln w="9525">
              <a:solidFill>
                <a:schemeClr val="tx1"/>
              </a:solidFill>
              <a:round/>
              <a:headEnd/>
              <a:tailEnd type="triangle" w="sm" len="sm"/>
            </a:ln>
          </p:spPr>
        </p:cxnSp>
        <p:cxnSp>
          <p:nvCxnSpPr>
            <p:cNvPr id="146452" name="AutoShape 15"/>
            <p:cNvCxnSpPr>
              <a:cxnSpLocks noChangeShapeType="1"/>
              <a:stCxn id="146441" idx="3"/>
              <a:endCxn id="146445" idx="1"/>
            </p:cNvCxnSpPr>
            <p:nvPr/>
          </p:nvCxnSpPr>
          <p:spPr bwMode="auto">
            <a:xfrm>
              <a:off x="1488" y="1584"/>
              <a:ext cx="960" cy="672"/>
            </a:xfrm>
            <a:prstGeom prst="straightConnector1">
              <a:avLst/>
            </a:prstGeom>
            <a:noFill/>
            <a:ln w="9525">
              <a:solidFill>
                <a:schemeClr val="tx1"/>
              </a:solidFill>
              <a:round/>
              <a:headEnd/>
              <a:tailEnd type="triangle" w="sm" len="sm"/>
            </a:ln>
          </p:spPr>
        </p:cxnSp>
        <p:cxnSp>
          <p:nvCxnSpPr>
            <p:cNvPr id="146453" name="AutoShape 16"/>
            <p:cNvCxnSpPr>
              <a:cxnSpLocks noChangeShapeType="1"/>
              <a:stCxn id="146442" idx="3"/>
              <a:endCxn id="146445" idx="1"/>
            </p:cNvCxnSpPr>
            <p:nvPr/>
          </p:nvCxnSpPr>
          <p:spPr bwMode="auto">
            <a:xfrm>
              <a:off x="1488" y="2208"/>
              <a:ext cx="960" cy="48"/>
            </a:xfrm>
            <a:prstGeom prst="straightConnector1">
              <a:avLst/>
            </a:prstGeom>
            <a:noFill/>
            <a:ln w="9525">
              <a:solidFill>
                <a:schemeClr val="tx1"/>
              </a:solidFill>
              <a:round/>
              <a:headEnd/>
              <a:tailEnd type="triangle" w="sm" len="sm"/>
            </a:ln>
          </p:spPr>
        </p:cxnSp>
        <p:cxnSp>
          <p:nvCxnSpPr>
            <p:cNvPr id="146454" name="AutoShape 17"/>
            <p:cNvCxnSpPr>
              <a:cxnSpLocks noChangeShapeType="1"/>
              <a:stCxn id="146443" idx="3"/>
              <a:endCxn id="146445" idx="1"/>
            </p:cNvCxnSpPr>
            <p:nvPr/>
          </p:nvCxnSpPr>
          <p:spPr bwMode="auto">
            <a:xfrm flipV="1">
              <a:off x="1488" y="2256"/>
              <a:ext cx="960" cy="816"/>
            </a:xfrm>
            <a:prstGeom prst="straightConnector1">
              <a:avLst/>
            </a:prstGeom>
            <a:noFill/>
            <a:ln w="9525">
              <a:solidFill>
                <a:schemeClr val="tx1"/>
              </a:solidFill>
              <a:round/>
              <a:headEnd/>
              <a:tailEnd type="triangle" w="sm" len="sm"/>
            </a:ln>
          </p:spPr>
        </p:cxnSp>
        <p:cxnSp>
          <p:nvCxnSpPr>
            <p:cNvPr id="146455" name="AutoShape 18"/>
            <p:cNvCxnSpPr>
              <a:cxnSpLocks noChangeShapeType="1"/>
              <a:stCxn id="146444" idx="3"/>
              <a:endCxn id="146445" idx="1"/>
            </p:cNvCxnSpPr>
            <p:nvPr/>
          </p:nvCxnSpPr>
          <p:spPr bwMode="auto">
            <a:xfrm flipV="1">
              <a:off x="1488" y="2256"/>
              <a:ext cx="960" cy="1440"/>
            </a:xfrm>
            <a:prstGeom prst="straightConnector1">
              <a:avLst/>
            </a:prstGeom>
            <a:noFill/>
            <a:ln w="9525">
              <a:solidFill>
                <a:schemeClr val="tx1"/>
              </a:solidFill>
              <a:round/>
              <a:headEnd/>
              <a:tailEnd type="triangle" w="sm" len="sm"/>
            </a:ln>
          </p:spPr>
        </p:cxnSp>
        <p:cxnSp>
          <p:nvCxnSpPr>
            <p:cNvPr id="146456" name="AutoShape 19"/>
            <p:cNvCxnSpPr>
              <a:cxnSpLocks noChangeShapeType="1"/>
              <a:stCxn id="146445" idx="3"/>
              <a:endCxn id="146446" idx="1"/>
            </p:cNvCxnSpPr>
            <p:nvPr/>
          </p:nvCxnSpPr>
          <p:spPr bwMode="auto">
            <a:xfrm flipV="1">
              <a:off x="3216" y="960"/>
              <a:ext cx="1148" cy="1296"/>
            </a:xfrm>
            <a:prstGeom prst="straightConnector1">
              <a:avLst/>
            </a:prstGeom>
            <a:noFill/>
            <a:ln w="9525">
              <a:solidFill>
                <a:schemeClr val="tx1"/>
              </a:solidFill>
              <a:round/>
              <a:headEnd/>
              <a:tailEnd type="triangle" w="sm" len="sm"/>
            </a:ln>
          </p:spPr>
        </p:cxnSp>
        <p:cxnSp>
          <p:nvCxnSpPr>
            <p:cNvPr id="146457" name="AutoShape 20"/>
            <p:cNvCxnSpPr>
              <a:cxnSpLocks noChangeShapeType="1"/>
              <a:stCxn id="146445" idx="3"/>
              <a:endCxn id="146447" idx="1"/>
            </p:cNvCxnSpPr>
            <p:nvPr/>
          </p:nvCxnSpPr>
          <p:spPr bwMode="auto">
            <a:xfrm flipV="1">
              <a:off x="3216" y="1584"/>
              <a:ext cx="1148" cy="672"/>
            </a:xfrm>
            <a:prstGeom prst="straightConnector1">
              <a:avLst/>
            </a:prstGeom>
            <a:noFill/>
            <a:ln w="9525">
              <a:solidFill>
                <a:schemeClr val="tx1"/>
              </a:solidFill>
              <a:round/>
              <a:headEnd/>
              <a:tailEnd type="triangle" w="sm" len="sm"/>
            </a:ln>
          </p:spPr>
        </p:cxnSp>
        <p:cxnSp>
          <p:nvCxnSpPr>
            <p:cNvPr id="146458" name="AutoShape 21"/>
            <p:cNvCxnSpPr>
              <a:cxnSpLocks noChangeShapeType="1"/>
              <a:stCxn id="146445" idx="3"/>
              <a:endCxn id="146448" idx="1"/>
            </p:cNvCxnSpPr>
            <p:nvPr/>
          </p:nvCxnSpPr>
          <p:spPr bwMode="auto">
            <a:xfrm flipV="1">
              <a:off x="3216" y="2208"/>
              <a:ext cx="1148" cy="48"/>
            </a:xfrm>
            <a:prstGeom prst="straightConnector1">
              <a:avLst/>
            </a:prstGeom>
            <a:noFill/>
            <a:ln w="9525">
              <a:solidFill>
                <a:schemeClr val="tx1"/>
              </a:solidFill>
              <a:round/>
              <a:headEnd/>
              <a:tailEnd type="triangle" w="sm" len="sm"/>
            </a:ln>
          </p:spPr>
        </p:cxnSp>
        <p:cxnSp>
          <p:nvCxnSpPr>
            <p:cNvPr id="146459" name="AutoShape 22"/>
            <p:cNvCxnSpPr>
              <a:cxnSpLocks noChangeShapeType="1"/>
              <a:stCxn id="146445" idx="3"/>
              <a:endCxn id="146449" idx="1"/>
            </p:cNvCxnSpPr>
            <p:nvPr/>
          </p:nvCxnSpPr>
          <p:spPr bwMode="auto">
            <a:xfrm>
              <a:off x="3216" y="2256"/>
              <a:ext cx="1148" cy="816"/>
            </a:xfrm>
            <a:prstGeom prst="straightConnector1">
              <a:avLst/>
            </a:prstGeom>
            <a:noFill/>
            <a:ln w="9525">
              <a:solidFill>
                <a:schemeClr val="tx1"/>
              </a:solidFill>
              <a:round/>
              <a:headEnd/>
              <a:tailEnd type="triangle" w="sm" len="sm"/>
            </a:ln>
          </p:spPr>
        </p:cxnSp>
        <p:cxnSp>
          <p:nvCxnSpPr>
            <p:cNvPr id="146460" name="AutoShape 23"/>
            <p:cNvCxnSpPr>
              <a:cxnSpLocks noChangeShapeType="1"/>
              <a:stCxn id="146445" idx="3"/>
              <a:endCxn id="146450" idx="1"/>
            </p:cNvCxnSpPr>
            <p:nvPr/>
          </p:nvCxnSpPr>
          <p:spPr bwMode="auto">
            <a:xfrm>
              <a:off x="3216" y="2256"/>
              <a:ext cx="1148" cy="1440"/>
            </a:xfrm>
            <a:prstGeom prst="straightConnector1">
              <a:avLst/>
            </a:prstGeom>
            <a:noFill/>
            <a:ln w="9525">
              <a:solidFill>
                <a:schemeClr val="tx1"/>
              </a:solidFill>
              <a:round/>
              <a:headEnd/>
              <a:tailEnd type="triangle" w="sm" len="sm"/>
            </a:ln>
          </p:spPr>
        </p:cxnSp>
        <p:sp>
          <p:nvSpPr>
            <p:cNvPr id="146461" name="Line 24"/>
            <p:cNvSpPr>
              <a:spLocks noChangeShapeType="1"/>
            </p:cNvSpPr>
            <p:nvPr/>
          </p:nvSpPr>
          <p:spPr bwMode="auto">
            <a:xfrm>
              <a:off x="528" y="2736"/>
              <a:ext cx="4608" cy="0"/>
            </a:xfrm>
            <a:prstGeom prst="line">
              <a:avLst/>
            </a:prstGeom>
            <a:noFill/>
            <a:ln w="9525">
              <a:solidFill>
                <a:schemeClr val="tx1"/>
              </a:solidFill>
              <a:prstDash val="dash"/>
              <a:round/>
              <a:headEnd/>
              <a:tailEnd/>
            </a:ln>
          </p:spPr>
          <p:txBody>
            <a:bodyPr/>
            <a:lstStyle/>
            <a:p>
              <a:endParaRPr lang="en-US"/>
            </a:p>
          </p:txBody>
        </p:sp>
        <p:sp>
          <p:nvSpPr>
            <p:cNvPr id="146462" name="Text Box 25"/>
            <p:cNvSpPr txBox="1">
              <a:spLocks noChangeArrowheads="1"/>
            </p:cNvSpPr>
            <p:nvPr/>
          </p:nvSpPr>
          <p:spPr bwMode="auto">
            <a:xfrm>
              <a:off x="35" y="3264"/>
              <a:ext cx="720" cy="245"/>
            </a:xfrm>
            <a:prstGeom prst="rect">
              <a:avLst/>
            </a:prstGeom>
            <a:noFill/>
            <a:ln w="9525">
              <a:noFill/>
              <a:miter lim="800000"/>
              <a:headEnd/>
              <a:tailEnd/>
            </a:ln>
          </p:spPr>
          <p:txBody>
            <a:bodyPr wrap="square" lIns="101859" tIns="50929" rIns="101859" bIns="50929">
              <a:spAutoFit/>
            </a:bodyPr>
            <a:lstStyle/>
            <a:p>
              <a:pPr algn="ctr" defTabSz="1019175">
                <a:spcBef>
                  <a:spcPct val="50000"/>
                </a:spcBef>
                <a:buClrTx/>
                <a:buSzTx/>
                <a:buFontTx/>
                <a:buNone/>
              </a:pPr>
              <a:r>
                <a:rPr lang="en-US" sz="2200" dirty="0" err="1" smtClean="0"/>
                <a:t>eBGP</a:t>
              </a:r>
              <a:r>
                <a:rPr lang="en-US" sz="2200" baseline="-25000" dirty="0" err="1" smtClean="0"/>
                <a:t>IN</a:t>
              </a:r>
              <a:endParaRPr lang="en-US" sz="2200" dirty="0"/>
            </a:p>
          </p:txBody>
        </p:sp>
        <p:sp>
          <p:nvSpPr>
            <p:cNvPr id="146463" name="Text Box 26"/>
            <p:cNvSpPr txBox="1">
              <a:spLocks noChangeArrowheads="1"/>
            </p:cNvSpPr>
            <p:nvPr/>
          </p:nvSpPr>
          <p:spPr bwMode="auto">
            <a:xfrm>
              <a:off x="5076" y="3264"/>
              <a:ext cx="841" cy="245"/>
            </a:xfrm>
            <a:prstGeom prst="rect">
              <a:avLst/>
            </a:prstGeom>
            <a:noFill/>
            <a:ln w="9525">
              <a:noFill/>
              <a:miter lim="800000"/>
              <a:headEnd/>
              <a:tailEnd/>
            </a:ln>
          </p:spPr>
          <p:txBody>
            <a:bodyPr wrap="square" lIns="101859" tIns="50929" rIns="101859" bIns="50929">
              <a:spAutoFit/>
            </a:bodyPr>
            <a:lstStyle/>
            <a:p>
              <a:pPr algn="ctr" defTabSz="1019175">
                <a:spcBef>
                  <a:spcPct val="50000"/>
                </a:spcBef>
                <a:buClrTx/>
                <a:buSzTx/>
                <a:buFontTx/>
                <a:buNone/>
              </a:pPr>
              <a:r>
                <a:rPr lang="en-US" sz="2200" dirty="0" err="1" smtClean="0"/>
                <a:t>eBGP</a:t>
              </a:r>
              <a:r>
                <a:rPr lang="en-US" sz="2200" baseline="-25000" dirty="0" err="1" smtClean="0"/>
                <a:t>OUT</a:t>
              </a:r>
              <a:endParaRPr lang="en-US" sz="2200" dirty="0"/>
            </a:p>
          </p:txBody>
        </p:sp>
        <p:sp>
          <p:nvSpPr>
            <p:cNvPr id="146464" name="Text Box 27"/>
            <p:cNvSpPr txBox="1">
              <a:spLocks noChangeArrowheads="1"/>
            </p:cNvSpPr>
            <p:nvPr/>
          </p:nvSpPr>
          <p:spPr bwMode="auto">
            <a:xfrm>
              <a:off x="5076" y="1458"/>
              <a:ext cx="768" cy="245"/>
            </a:xfrm>
            <a:prstGeom prst="rect">
              <a:avLst/>
            </a:prstGeom>
            <a:noFill/>
            <a:ln w="9525">
              <a:noFill/>
              <a:miter lim="800000"/>
              <a:headEnd/>
              <a:tailEnd/>
            </a:ln>
          </p:spPr>
          <p:txBody>
            <a:bodyPr wrap="square" lIns="101859" tIns="50929" rIns="101859" bIns="50929">
              <a:spAutoFit/>
            </a:bodyPr>
            <a:lstStyle/>
            <a:p>
              <a:pPr algn="ctr" defTabSz="1019175">
                <a:spcBef>
                  <a:spcPct val="50000"/>
                </a:spcBef>
                <a:buClrTx/>
                <a:buSzTx/>
                <a:buFontTx/>
                <a:buNone/>
              </a:pPr>
              <a:r>
                <a:rPr lang="en-US" sz="2200" dirty="0" err="1" smtClean="0"/>
                <a:t>iBGP</a:t>
              </a:r>
              <a:r>
                <a:rPr lang="en-US" sz="2200" baseline="-25000" dirty="0" err="1" smtClean="0"/>
                <a:t>OUT</a:t>
              </a:r>
              <a:endParaRPr lang="en-US" sz="2200" dirty="0"/>
            </a:p>
          </p:txBody>
        </p:sp>
        <p:sp>
          <p:nvSpPr>
            <p:cNvPr id="146465" name="Text Box 28"/>
            <p:cNvSpPr txBox="1">
              <a:spLocks noChangeArrowheads="1"/>
            </p:cNvSpPr>
            <p:nvPr/>
          </p:nvSpPr>
          <p:spPr bwMode="auto">
            <a:xfrm>
              <a:off x="121" y="1460"/>
              <a:ext cx="634" cy="245"/>
            </a:xfrm>
            <a:prstGeom prst="rect">
              <a:avLst/>
            </a:prstGeom>
            <a:noFill/>
            <a:ln w="9525">
              <a:noFill/>
              <a:miter lim="800000"/>
              <a:headEnd/>
              <a:tailEnd/>
            </a:ln>
          </p:spPr>
          <p:txBody>
            <a:bodyPr wrap="square" lIns="101859" tIns="50929" rIns="101859" bIns="50929">
              <a:spAutoFit/>
            </a:bodyPr>
            <a:lstStyle/>
            <a:p>
              <a:pPr algn="ctr" defTabSz="1019175">
                <a:spcBef>
                  <a:spcPct val="50000"/>
                </a:spcBef>
                <a:buClrTx/>
                <a:buSzTx/>
                <a:buFontTx/>
                <a:buNone/>
              </a:pPr>
              <a:r>
                <a:rPr lang="en-US" sz="2200" dirty="0" err="1" smtClean="0"/>
                <a:t>iBGP</a:t>
              </a:r>
              <a:r>
                <a:rPr lang="en-US" sz="2200" baseline="-25000" dirty="0" err="1" smtClean="0"/>
                <a:t>IN</a:t>
              </a:r>
              <a:endParaRPr lang="en-US" sz="2200" baseline="-25000" dirty="0"/>
            </a:p>
          </p:txBody>
        </p:sp>
        <p:sp>
          <p:nvSpPr>
            <p:cNvPr id="146466" name="Text Box 32"/>
            <p:cNvSpPr txBox="1">
              <a:spLocks noChangeArrowheads="1"/>
            </p:cNvSpPr>
            <p:nvPr/>
          </p:nvSpPr>
          <p:spPr bwMode="auto">
            <a:xfrm>
              <a:off x="1640" y="3600"/>
              <a:ext cx="2596" cy="528"/>
            </a:xfrm>
            <a:prstGeom prst="rect">
              <a:avLst/>
            </a:prstGeom>
            <a:noFill/>
            <a:ln w="9525" algn="ctr">
              <a:noFill/>
              <a:miter lim="800000"/>
              <a:headEnd/>
              <a:tailEnd/>
            </a:ln>
          </p:spPr>
          <p:txBody>
            <a:bodyPr wrap="square" lIns="101859" tIns="50929" rIns="101859" bIns="50929">
              <a:spAutoFit/>
            </a:bodyPr>
            <a:lstStyle/>
            <a:p>
              <a:pPr algn="ctr" defTabSz="1019175">
                <a:spcBef>
                  <a:spcPct val="50000"/>
                </a:spcBef>
                <a:buClrTx/>
                <a:buSzTx/>
                <a:buFontTx/>
                <a:buNone/>
              </a:pPr>
              <a:r>
                <a:rPr lang="en-US" sz="2200" dirty="0"/>
                <a:t>Router </a:t>
              </a:r>
              <a:r>
                <a:rPr lang="en-US" sz="2200" dirty="0" smtClean="0"/>
                <a:t>D2</a:t>
              </a:r>
            </a:p>
            <a:p>
              <a:pPr algn="ctr" defTabSz="1019175">
                <a:spcBef>
                  <a:spcPct val="50000"/>
                </a:spcBef>
                <a:buClrTx/>
                <a:buSzTx/>
                <a:buFontTx/>
                <a:buNone/>
              </a:pPr>
              <a:r>
                <a:rPr lang="en-US" sz="2200" dirty="0" smtClean="0"/>
                <a:t>Notes on phases on next slide</a:t>
              </a:r>
              <a:endParaRPr lang="en-US" sz="2200" dirty="0"/>
            </a:p>
          </p:txBody>
        </p:sp>
      </p:grpSp>
      <p:grpSp>
        <p:nvGrpSpPr>
          <p:cNvPr id="37" name="Group 36"/>
          <p:cNvGrpSpPr/>
          <p:nvPr/>
        </p:nvGrpSpPr>
        <p:grpSpPr>
          <a:xfrm rot="2334769">
            <a:off x="6152085" y="4777447"/>
            <a:ext cx="1012825" cy="1473200"/>
            <a:chOff x="5857875" y="4806950"/>
            <a:chExt cx="1012825" cy="1473200"/>
          </a:xfrm>
        </p:grpSpPr>
        <p:sp>
          <p:nvSpPr>
            <p:cNvPr id="35" name="Vertical Scroll 34"/>
            <p:cNvSpPr/>
            <p:nvPr/>
          </p:nvSpPr>
          <p:spPr bwMode="auto">
            <a:xfrm>
              <a:off x="5857875" y="4806950"/>
              <a:ext cx="1012825" cy="1473200"/>
            </a:xfrm>
            <a:prstGeom prst="verticalScroll">
              <a:avLst/>
            </a:prstGeom>
            <a:solidFill>
              <a:srgbClr val="CCFFFF"/>
            </a:solidFill>
            <a:ln w="127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normAutofit/>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36" name="TextBox 35"/>
            <p:cNvSpPr txBox="1"/>
            <p:nvPr/>
          </p:nvSpPr>
          <p:spPr>
            <a:xfrm>
              <a:off x="5949950" y="5175250"/>
              <a:ext cx="920750" cy="701731"/>
            </a:xfrm>
            <a:prstGeom prst="rect">
              <a:avLst/>
            </a:prstGeom>
            <a:noFill/>
          </p:spPr>
          <p:txBody>
            <a:bodyPr wrap="square" rtlCol="0">
              <a:spAutoFit/>
            </a:bodyPr>
            <a:lstStyle/>
            <a:p>
              <a:r>
                <a:rPr lang="en-US" dirty="0" smtClean="0"/>
                <a:t>Export</a:t>
              </a:r>
            </a:p>
            <a:p>
              <a:r>
                <a:rPr lang="en-US" dirty="0" smtClean="0"/>
                <a:t>Filters</a:t>
              </a:r>
              <a:endParaRPr lang="en-US" dirty="0"/>
            </a:p>
          </p:txBody>
        </p:sp>
      </p:grpSp>
      <p:grpSp>
        <p:nvGrpSpPr>
          <p:cNvPr id="40" name="Group 39"/>
          <p:cNvGrpSpPr/>
          <p:nvPr/>
        </p:nvGrpSpPr>
        <p:grpSpPr>
          <a:xfrm rot="20349955">
            <a:off x="6230429" y="2717708"/>
            <a:ext cx="1196975" cy="1749425"/>
            <a:chOff x="6134100" y="2776946"/>
            <a:chExt cx="1196975" cy="1749425"/>
          </a:xfrm>
        </p:grpSpPr>
        <p:sp>
          <p:nvSpPr>
            <p:cNvPr id="39" name="Vertical Scroll 38"/>
            <p:cNvSpPr/>
            <p:nvPr/>
          </p:nvSpPr>
          <p:spPr bwMode="auto">
            <a:xfrm>
              <a:off x="6134100" y="2781300"/>
              <a:ext cx="1196975" cy="1565275"/>
            </a:xfrm>
            <a:prstGeom prst="verticalScroll">
              <a:avLst/>
            </a:prstGeom>
            <a:solidFill>
              <a:srgbClr val="CCFFFF"/>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827088" marR="0" indent="-317500" algn="l" defTabSz="1019175" rtl="0" eaLnBrk="0" fontAlgn="base" latinLnBrk="0" hangingPunct="0">
                <a:lnSpc>
                  <a:spcPct val="100000"/>
                </a:lnSpc>
                <a:spcBef>
                  <a:spcPct val="20000"/>
                </a:spcBef>
                <a:spcAft>
                  <a:spcPct val="0"/>
                </a:spcAft>
                <a:buClr>
                  <a:srgbClr val="4D4D4D"/>
                </a:buClr>
                <a:buSzPct val="65000"/>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38" name="TextBox 37"/>
            <p:cNvSpPr txBox="1"/>
            <p:nvPr/>
          </p:nvSpPr>
          <p:spPr>
            <a:xfrm rot="16200000">
              <a:off x="5857875" y="3241675"/>
              <a:ext cx="1749425" cy="819968"/>
            </a:xfrm>
            <a:prstGeom prst="rect">
              <a:avLst/>
            </a:prstGeom>
            <a:noFill/>
          </p:spPr>
          <p:txBody>
            <a:bodyPr wrap="square" rtlCol="0">
              <a:spAutoFit/>
            </a:bodyPr>
            <a:lstStyle/>
            <a:p>
              <a:pPr algn="ctr">
                <a:lnSpc>
                  <a:spcPts val="1600"/>
                </a:lnSpc>
              </a:pPr>
              <a:r>
                <a:rPr lang="en-US" dirty="0" smtClean="0"/>
                <a:t>Local RIB </a:t>
              </a:r>
            </a:p>
            <a:p>
              <a:pPr algn="ctr">
                <a:lnSpc>
                  <a:spcPts val="1600"/>
                </a:lnSpc>
              </a:pPr>
              <a:r>
                <a:rPr lang="en-US" dirty="0" smtClean="0"/>
                <a:t>–</a:t>
              </a:r>
            </a:p>
            <a:p>
              <a:pPr algn="ctr">
                <a:lnSpc>
                  <a:spcPts val="1600"/>
                </a:lnSpc>
              </a:pPr>
              <a:r>
                <a:rPr lang="en-US" dirty="0" err="1" smtClean="0"/>
                <a:t>RIB_In’s</a:t>
              </a:r>
              <a:endParaRPr lang="en-US" dirty="0" smtClean="0"/>
            </a:p>
          </p:txBody>
        </p:sp>
      </p:grpSp>
      <p:sp>
        <p:nvSpPr>
          <p:cNvPr id="146438" name="Text Box 31"/>
          <p:cNvSpPr txBox="1">
            <a:spLocks noChangeArrowheads="1"/>
          </p:cNvSpPr>
          <p:nvPr/>
        </p:nvSpPr>
        <p:spPr bwMode="auto">
          <a:xfrm>
            <a:off x="3687763" y="2662181"/>
            <a:ext cx="2849562" cy="1149293"/>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Phase 2</a:t>
            </a:r>
          </a:p>
          <a:p>
            <a:pPr algn="l" defTabSz="1019175">
              <a:spcBef>
                <a:spcPct val="50000"/>
              </a:spcBef>
              <a:buClrTx/>
              <a:buSzTx/>
              <a:buFontTx/>
              <a:buNone/>
            </a:pPr>
            <a:r>
              <a:rPr lang="en-US" sz="2000" dirty="0"/>
              <a:t>Select best routes to install in </a:t>
            </a:r>
            <a:r>
              <a:rPr lang="en-US" sz="2000" dirty="0" err="1"/>
              <a:t>LocRIB</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Number Placeholder 3"/>
          <p:cNvSpPr>
            <a:spLocks noGrp="1"/>
          </p:cNvSpPr>
          <p:nvPr>
            <p:ph type="sldNum" sz="quarter" idx="10"/>
          </p:nvPr>
        </p:nvSpPr>
        <p:spPr>
          <a:noFill/>
        </p:spPr>
        <p:txBody>
          <a:bodyPr/>
          <a:lstStyle/>
          <a:p>
            <a:pPr defTabSz="1019175"/>
            <a:fld id="{F4D8DA5C-781E-4C7A-927A-86B3268EA491}" type="slidenum">
              <a:rPr lang="en-US" smtClean="0"/>
              <a:pPr defTabSz="1019175"/>
              <a:t>15</a:t>
            </a:fld>
            <a:endParaRPr lang="en-US" smtClean="0"/>
          </a:p>
        </p:txBody>
      </p:sp>
      <p:sp>
        <p:nvSpPr>
          <p:cNvPr id="153603" name="Rectangle 2"/>
          <p:cNvSpPr>
            <a:spLocks noGrp="1" noChangeArrowheads="1"/>
          </p:cNvSpPr>
          <p:nvPr>
            <p:ph type="title"/>
          </p:nvPr>
        </p:nvSpPr>
        <p:spPr/>
        <p:txBody>
          <a:bodyPr/>
          <a:lstStyle/>
          <a:p>
            <a:r>
              <a:rPr lang="en-US" smtClean="0"/>
              <a:t>BGP Decision Process</a:t>
            </a:r>
          </a:p>
        </p:txBody>
      </p:sp>
      <p:sp>
        <p:nvSpPr>
          <p:cNvPr id="153604" name="Rectangle 3"/>
          <p:cNvSpPr>
            <a:spLocks noGrp="1" noChangeArrowheads="1"/>
          </p:cNvSpPr>
          <p:nvPr>
            <p:ph type="body" idx="1"/>
          </p:nvPr>
        </p:nvSpPr>
        <p:spPr>
          <a:xfrm>
            <a:off x="137288" y="1475962"/>
            <a:ext cx="9493376" cy="6296438"/>
          </a:xfrm>
        </p:spPr>
        <p:txBody>
          <a:bodyPr>
            <a:normAutofit/>
          </a:bodyPr>
          <a:lstStyle/>
          <a:p>
            <a:r>
              <a:rPr lang="en-US" sz="2200" dirty="0" smtClean="0"/>
              <a:t>Three phase process</a:t>
            </a:r>
          </a:p>
          <a:p>
            <a:pPr lvl="1"/>
            <a:r>
              <a:rPr lang="en-US" sz="2000" b="1" dirty="0" smtClean="0"/>
              <a:t>Phase 1</a:t>
            </a:r>
            <a:r>
              <a:rPr lang="en-US" sz="2000" dirty="0" smtClean="0"/>
              <a:t>:  Calculates a “degree of preference” for each route in a given </a:t>
            </a:r>
            <a:r>
              <a:rPr lang="en-US" sz="2000" dirty="0" err="1" smtClean="0"/>
              <a:t>RIB_In</a:t>
            </a:r>
            <a:r>
              <a:rPr lang="en-US" sz="2000" dirty="0" smtClean="0"/>
              <a:t> (locks the associated </a:t>
            </a:r>
            <a:r>
              <a:rPr lang="en-US" sz="2000" dirty="0" err="1" smtClean="0"/>
              <a:t>RIB_In</a:t>
            </a:r>
            <a:r>
              <a:rPr lang="en-US" sz="2000" dirty="0" smtClean="0"/>
              <a:t>)</a:t>
            </a:r>
          </a:p>
          <a:p>
            <a:pPr lvl="2"/>
            <a:r>
              <a:rPr lang="en-US" sz="2000" dirty="0" smtClean="0"/>
              <a:t>If route is learned from a local peer (</a:t>
            </a:r>
            <a:r>
              <a:rPr lang="en-US" sz="2000" dirty="0" err="1" smtClean="0"/>
              <a:t>iBGP</a:t>
            </a:r>
            <a:r>
              <a:rPr lang="en-US" sz="2000" dirty="0" smtClean="0"/>
              <a:t>), the LOCAL_PREF attribute is usually taken as the degree of preference</a:t>
            </a:r>
          </a:p>
          <a:p>
            <a:pPr lvl="2"/>
            <a:r>
              <a:rPr lang="en-US" sz="2000" dirty="0" smtClean="0"/>
              <a:t>If route is learned from an external peer (</a:t>
            </a:r>
            <a:r>
              <a:rPr lang="en-US" sz="2000" dirty="0" err="1" smtClean="0"/>
              <a:t>eBGP</a:t>
            </a:r>
            <a:r>
              <a:rPr lang="en-US" sz="2000" dirty="0" smtClean="0"/>
              <a:t>), the degree of preference is computed based on local policy</a:t>
            </a:r>
          </a:p>
          <a:p>
            <a:pPr lvl="3"/>
            <a:r>
              <a:rPr lang="en-US" dirty="0" smtClean="0"/>
              <a:t>The resulting value is used as LOCAL_PREF in any subsequent </a:t>
            </a:r>
            <a:r>
              <a:rPr lang="en-US" dirty="0" err="1" smtClean="0"/>
              <a:t>iBGP</a:t>
            </a:r>
            <a:r>
              <a:rPr lang="en-US" dirty="0" smtClean="0"/>
              <a:t> advertisement</a:t>
            </a:r>
          </a:p>
          <a:p>
            <a:pPr lvl="1"/>
            <a:r>
              <a:rPr lang="en-US" sz="2000" b="1" dirty="0" smtClean="0"/>
              <a:t>Phase 2</a:t>
            </a:r>
            <a:r>
              <a:rPr lang="en-US" sz="2000" dirty="0" smtClean="0"/>
              <a:t>:  Selects </a:t>
            </a:r>
            <a:r>
              <a:rPr lang="en-US" sz="2000" b="1" i="1" dirty="0" smtClean="0"/>
              <a:t>the</a:t>
            </a:r>
            <a:r>
              <a:rPr lang="en-US" sz="2000" dirty="0" smtClean="0"/>
              <a:t> “best” route out of all those available for a given destination (locks all </a:t>
            </a:r>
            <a:r>
              <a:rPr lang="en-US" sz="2000" dirty="0" err="1" smtClean="0"/>
              <a:t>RIB_In</a:t>
            </a:r>
            <a:r>
              <a:rPr lang="en-US" sz="2000" dirty="0" smtClean="0"/>
              <a:t>)</a:t>
            </a:r>
          </a:p>
          <a:p>
            <a:pPr lvl="2"/>
            <a:r>
              <a:rPr lang="en-US" sz="2000" dirty="0" smtClean="0"/>
              <a:t>Excludes routes with </a:t>
            </a:r>
            <a:r>
              <a:rPr lang="en-US" sz="2000" dirty="0" err="1" smtClean="0"/>
              <a:t>unresolvable</a:t>
            </a:r>
            <a:r>
              <a:rPr lang="en-US" sz="2000" dirty="0" smtClean="0"/>
              <a:t> NEXT_HOP (IGP does not know how to get there) or a loop in the AS_PATH attribute</a:t>
            </a:r>
          </a:p>
          <a:p>
            <a:pPr lvl="2"/>
            <a:r>
              <a:rPr lang="en-US" sz="2000" dirty="0" smtClean="0"/>
              <a:t>Best routes are installed in the Local RIB (one per destination)</a:t>
            </a:r>
          </a:p>
          <a:p>
            <a:pPr lvl="1"/>
            <a:r>
              <a:rPr lang="en-US" sz="2000" b="1" dirty="0" smtClean="0"/>
              <a:t>Phase 3</a:t>
            </a:r>
            <a:r>
              <a:rPr lang="en-US" sz="2000" dirty="0" smtClean="0"/>
              <a:t>:  Decides, based on policies, which routes in Local RIB to advertise to which peer (blocks execution of Phase 2)</a:t>
            </a:r>
          </a:p>
          <a:p>
            <a:pPr lvl="2"/>
            <a:r>
              <a:rPr lang="en-US" sz="2000" dirty="0" smtClean="0"/>
              <a:t>Route aggregation can be performed at this stage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Number Placeholder 3"/>
          <p:cNvSpPr>
            <a:spLocks noGrp="1"/>
          </p:cNvSpPr>
          <p:nvPr>
            <p:ph type="sldNum" sz="quarter" idx="10"/>
          </p:nvPr>
        </p:nvSpPr>
        <p:spPr>
          <a:noFill/>
        </p:spPr>
        <p:txBody>
          <a:bodyPr/>
          <a:lstStyle/>
          <a:p>
            <a:pPr defTabSz="1019175"/>
            <a:fld id="{F7B906EB-E8A6-4744-81B6-88D64609872E}" type="slidenum">
              <a:rPr lang="en-US" smtClean="0"/>
              <a:pPr defTabSz="1019175"/>
              <a:t>16</a:t>
            </a:fld>
            <a:endParaRPr lang="en-US" smtClean="0"/>
          </a:p>
        </p:txBody>
      </p:sp>
      <p:sp>
        <p:nvSpPr>
          <p:cNvPr id="154627" name="Rectangle 2"/>
          <p:cNvSpPr>
            <a:spLocks noGrp="1" noChangeArrowheads="1"/>
          </p:cNvSpPr>
          <p:nvPr>
            <p:ph type="title"/>
          </p:nvPr>
        </p:nvSpPr>
        <p:spPr/>
        <p:txBody>
          <a:bodyPr/>
          <a:lstStyle/>
          <a:p>
            <a:r>
              <a:rPr lang="en-US" dirty="0" smtClean="0"/>
              <a:t>BGP Selection Tie Breaking Rules</a:t>
            </a:r>
          </a:p>
        </p:txBody>
      </p:sp>
      <p:sp>
        <p:nvSpPr>
          <p:cNvPr id="154628" name="Rectangle 3"/>
          <p:cNvSpPr>
            <a:spLocks noGrp="1" noChangeArrowheads="1"/>
          </p:cNvSpPr>
          <p:nvPr>
            <p:ph type="body" idx="1"/>
          </p:nvPr>
        </p:nvSpPr>
        <p:spPr>
          <a:xfrm>
            <a:off x="0" y="1484384"/>
            <a:ext cx="10058400" cy="6288016"/>
          </a:xfrm>
        </p:spPr>
        <p:txBody>
          <a:bodyPr>
            <a:normAutofit lnSpcReduction="10000"/>
          </a:bodyPr>
          <a:lstStyle/>
          <a:p>
            <a:pPr>
              <a:lnSpc>
                <a:spcPct val="110000"/>
              </a:lnSpc>
            </a:pPr>
            <a:r>
              <a:rPr lang="en-US" dirty="0" smtClean="0"/>
              <a:t>BGP selects a </a:t>
            </a:r>
            <a:r>
              <a:rPr lang="en-US" b="1" i="1" dirty="0" smtClean="0"/>
              <a:t>SINGLE</a:t>
            </a:r>
            <a:r>
              <a:rPr lang="en-US" dirty="0" smtClean="0"/>
              <a:t> route</a:t>
            </a:r>
          </a:p>
          <a:p>
            <a:pPr lvl="1">
              <a:lnSpc>
                <a:spcPct val="110000"/>
              </a:lnSpc>
            </a:pPr>
            <a:r>
              <a:rPr lang="en-US" dirty="0" smtClean="0"/>
              <a:t>Prefer routes with the highest weight (local configuration)</a:t>
            </a:r>
          </a:p>
          <a:p>
            <a:pPr lvl="1">
              <a:lnSpc>
                <a:spcPct val="110000"/>
              </a:lnSpc>
            </a:pPr>
            <a:r>
              <a:rPr lang="en-US" dirty="0" smtClean="0"/>
              <a:t>Prefer routes with the highest LOCAL_PREF value</a:t>
            </a:r>
          </a:p>
          <a:p>
            <a:pPr lvl="1">
              <a:lnSpc>
                <a:spcPct val="110000"/>
              </a:lnSpc>
            </a:pPr>
            <a:r>
              <a:rPr lang="en-US" dirty="0" smtClean="0"/>
              <a:t>Prefer locally originated routes (by the router itself</a:t>
            </a:r>
            <a:r>
              <a:rPr lang="en-US" dirty="0" smtClean="0"/>
              <a:t>)</a:t>
            </a:r>
          </a:p>
          <a:p>
            <a:pPr lvl="2">
              <a:lnSpc>
                <a:spcPct val="110000"/>
              </a:lnSpc>
            </a:pPr>
            <a:r>
              <a:rPr lang="en-US" dirty="0" smtClean="0"/>
              <a:t>Locally also implies local to the AS itself.</a:t>
            </a:r>
            <a:endParaRPr lang="en-US" dirty="0" smtClean="0"/>
          </a:p>
          <a:p>
            <a:pPr lvl="1">
              <a:lnSpc>
                <a:spcPct val="110000"/>
              </a:lnSpc>
            </a:pPr>
            <a:r>
              <a:rPr lang="en-US" dirty="0" smtClean="0"/>
              <a:t>Prefer routes with the smallest number of AS numbers in AS_PATH (each AS_SET counts only as one!)</a:t>
            </a:r>
          </a:p>
          <a:p>
            <a:pPr lvl="1">
              <a:lnSpc>
                <a:spcPct val="110000"/>
              </a:lnSpc>
            </a:pPr>
            <a:r>
              <a:rPr lang="en-US" dirty="0" smtClean="0"/>
              <a:t>Prefer routes with the lowest ORIGIN value</a:t>
            </a:r>
          </a:p>
          <a:p>
            <a:pPr lvl="1">
              <a:lnSpc>
                <a:spcPct val="110000"/>
              </a:lnSpc>
            </a:pPr>
            <a:r>
              <a:rPr lang="en-US" dirty="0" smtClean="0"/>
              <a:t>Among routes learned from the same neighboring AS, remove routes with less desirable (higher) MED values</a:t>
            </a:r>
          </a:p>
          <a:p>
            <a:pPr lvl="1">
              <a:lnSpc>
                <a:spcPct val="110000"/>
              </a:lnSpc>
            </a:pPr>
            <a:r>
              <a:rPr lang="en-US" dirty="0" smtClean="0"/>
              <a:t>If at least one route was learned through </a:t>
            </a:r>
            <a:r>
              <a:rPr lang="en-US" dirty="0" err="1" smtClean="0"/>
              <a:t>eBGP</a:t>
            </a:r>
            <a:r>
              <a:rPr lang="en-US" dirty="0" smtClean="0"/>
              <a:t>, remove all routes learned through </a:t>
            </a:r>
            <a:r>
              <a:rPr lang="en-US" dirty="0" err="1" smtClean="0"/>
              <a:t>iBGP</a:t>
            </a:r>
            <a:endParaRPr lang="en-US" dirty="0" smtClean="0"/>
          </a:p>
          <a:p>
            <a:pPr lvl="1">
              <a:lnSpc>
                <a:spcPct val="110000"/>
              </a:lnSpc>
            </a:pPr>
            <a:r>
              <a:rPr lang="en-US" dirty="0" smtClean="0"/>
              <a:t>Prefer routes with minimum IGP cost to NEXT_HOP</a:t>
            </a:r>
          </a:p>
          <a:p>
            <a:pPr lvl="1">
              <a:lnSpc>
                <a:spcPct val="110000"/>
              </a:lnSpc>
            </a:pPr>
            <a:r>
              <a:rPr lang="en-US" dirty="0" smtClean="0"/>
              <a:t>Prefer routes advertised by the BGP speaker with the lowest BGP identifier (ROUTER_ID)</a:t>
            </a:r>
          </a:p>
          <a:p>
            <a:pPr lvl="2">
              <a:lnSpc>
                <a:spcPct val="110000"/>
              </a:lnSpc>
            </a:pPr>
            <a:r>
              <a:rPr lang="en-US" dirty="0" smtClean="0">
                <a:solidFill>
                  <a:schemeClr val="bg1">
                    <a:lumMod val="65000"/>
                  </a:schemeClr>
                </a:solidFill>
              </a:rPr>
              <a:t>Prefer the route received from the lowest peer address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Number Placeholder 3"/>
          <p:cNvSpPr>
            <a:spLocks noGrp="1"/>
          </p:cNvSpPr>
          <p:nvPr>
            <p:ph type="sldNum" sz="quarter" idx="10"/>
          </p:nvPr>
        </p:nvSpPr>
        <p:spPr>
          <a:noFill/>
        </p:spPr>
        <p:txBody>
          <a:bodyPr/>
          <a:lstStyle/>
          <a:p>
            <a:pPr defTabSz="1019175"/>
            <a:fld id="{FE5F53F9-2A85-4259-9B8A-B31A6DB440F7}" type="slidenum">
              <a:rPr lang="en-US" smtClean="0"/>
              <a:pPr defTabSz="1019175"/>
              <a:t>17</a:t>
            </a:fld>
            <a:endParaRPr lang="en-US" smtClean="0"/>
          </a:p>
        </p:txBody>
      </p:sp>
      <p:sp>
        <p:nvSpPr>
          <p:cNvPr id="155651" name="Rectangle 2"/>
          <p:cNvSpPr>
            <a:spLocks noGrp="1" noChangeArrowheads="1"/>
          </p:cNvSpPr>
          <p:nvPr>
            <p:ph type="title"/>
          </p:nvPr>
        </p:nvSpPr>
        <p:spPr>
          <a:xfrm>
            <a:off x="200400" y="251242"/>
            <a:ext cx="9524657" cy="1295400"/>
          </a:xfrm>
        </p:spPr>
        <p:txBody>
          <a:bodyPr>
            <a:normAutofit fontScale="90000"/>
          </a:bodyPr>
          <a:lstStyle/>
          <a:p>
            <a:r>
              <a:rPr lang="en-US" dirty="0" smtClean="0"/>
              <a:t>Using LOCAL_PREF to Pick an </a:t>
            </a:r>
            <a:r>
              <a:rPr lang="en-US" b="1" u="sng" dirty="0" smtClean="0"/>
              <a:t>Exit</a:t>
            </a:r>
            <a:r>
              <a:rPr lang="en-US" dirty="0" smtClean="0"/>
              <a:t> Point</a:t>
            </a:r>
          </a:p>
        </p:txBody>
      </p:sp>
      <p:sp>
        <p:nvSpPr>
          <p:cNvPr id="155652" name="Rectangle 3"/>
          <p:cNvSpPr>
            <a:spLocks noGrp="1" noChangeArrowheads="1"/>
          </p:cNvSpPr>
          <p:nvPr>
            <p:ph type="body" idx="1"/>
          </p:nvPr>
        </p:nvSpPr>
        <p:spPr>
          <a:xfrm>
            <a:off x="558857" y="1276473"/>
            <a:ext cx="9227844" cy="950912"/>
          </a:xfrm>
        </p:spPr>
        <p:txBody>
          <a:bodyPr/>
          <a:lstStyle/>
          <a:p>
            <a:r>
              <a:rPr lang="en-US" dirty="0" smtClean="0"/>
              <a:t>Choosing between a primary and a backup provider</a:t>
            </a:r>
          </a:p>
          <a:p>
            <a:pPr lvl="1"/>
            <a:r>
              <a:rPr lang="en-US" dirty="0" smtClean="0"/>
              <a:t>Used to influence internal decisions</a:t>
            </a:r>
          </a:p>
        </p:txBody>
      </p:sp>
      <p:sp>
        <p:nvSpPr>
          <p:cNvPr id="458756" name="Cloud"/>
          <p:cNvSpPr>
            <a:spLocks noChangeAspect="1" noEditPoints="1" noChangeArrowheads="1"/>
          </p:cNvSpPr>
          <p:nvPr/>
        </p:nvSpPr>
        <p:spPr bwMode="auto">
          <a:xfrm rot="-20320">
            <a:off x="2765425" y="2286514"/>
            <a:ext cx="2955925" cy="224631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2000" b="1">
                <a:latin typeface="Arial" pitchFamily="34" charset="0"/>
              </a:rPr>
              <a:t>AS 2</a:t>
            </a:r>
          </a:p>
        </p:txBody>
      </p:sp>
      <p:sp>
        <p:nvSpPr>
          <p:cNvPr id="458757" name="Cloud"/>
          <p:cNvSpPr>
            <a:spLocks noChangeAspect="1" noEditPoints="1" noChangeArrowheads="1"/>
          </p:cNvSpPr>
          <p:nvPr/>
        </p:nvSpPr>
        <p:spPr bwMode="auto">
          <a:xfrm rot="-20320">
            <a:off x="2765425" y="5567876"/>
            <a:ext cx="2955925" cy="21590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2000" b="1">
                <a:latin typeface="Arial" pitchFamily="34" charset="0"/>
              </a:rPr>
              <a:t>AS 3</a:t>
            </a:r>
          </a:p>
        </p:txBody>
      </p:sp>
      <p:sp>
        <p:nvSpPr>
          <p:cNvPr id="458758" name="Cloud"/>
          <p:cNvSpPr>
            <a:spLocks noChangeAspect="1" noEditPoints="1" noChangeArrowheads="1"/>
          </p:cNvSpPr>
          <p:nvPr/>
        </p:nvSpPr>
        <p:spPr bwMode="auto">
          <a:xfrm rot="-20320">
            <a:off x="227013" y="4331214"/>
            <a:ext cx="2514600" cy="15827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66"/>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2000" b="1">
                <a:latin typeface="Arial" pitchFamily="34" charset="0"/>
              </a:rPr>
              <a:t>AS 1</a:t>
            </a:r>
          </a:p>
        </p:txBody>
      </p:sp>
      <p:sp>
        <p:nvSpPr>
          <p:cNvPr id="458759" name="Cloud"/>
          <p:cNvSpPr>
            <a:spLocks noChangeAspect="1" noEditPoints="1" noChangeArrowheads="1"/>
          </p:cNvSpPr>
          <p:nvPr/>
        </p:nvSpPr>
        <p:spPr bwMode="auto">
          <a:xfrm rot="-20320">
            <a:off x="5951538" y="3204089"/>
            <a:ext cx="2035175" cy="34544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2000" b="1">
                <a:latin typeface="Arial" pitchFamily="34" charset="0"/>
              </a:rPr>
              <a:t>AS 10</a:t>
            </a:r>
          </a:p>
        </p:txBody>
      </p:sp>
      <p:sp>
        <p:nvSpPr>
          <p:cNvPr id="458760" name="Cloud"/>
          <p:cNvSpPr>
            <a:spLocks noChangeAspect="1" noEditPoints="1" noChangeArrowheads="1"/>
          </p:cNvSpPr>
          <p:nvPr/>
        </p:nvSpPr>
        <p:spPr bwMode="auto">
          <a:xfrm rot="-5420320">
            <a:off x="7910513" y="4139126"/>
            <a:ext cx="2590800" cy="15367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66"/>
          </a:solidFill>
          <a:ln w="9525">
            <a:solidFill>
              <a:srgbClr val="000000"/>
            </a:solidFill>
            <a:miter lim="800000"/>
            <a:headEnd/>
            <a:tailEnd/>
          </a:ln>
          <a:effectLst>
            <a:outerShdw dist="107763" dir="2700000" algn="ctr" rotWithShape="0">
              <a:srgbClr val="808080"/>
            </a:outerShdw>
          </a:effectLst>
        </p:spPr>
        <p:txBody>
          <a:bodyPr vert="eaVert"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2000" b="1">
                <a:latin typeface="Arial" pitchFamily="34" charset="0"/>
              </a:rPr>
              <a:t>AS 11</a:t>
            </a:r>
          </a:p>
        </p:txBody>
      </p:sp>
      <p:cxnSp>
        <p:nvCxnSpPr>
          <p:cNvPr id="155658" name="AutoShape 9"/>
          <p:cNvCxnSpPr>
            <a:cxnSpLocks noChangeShapeType="1"/>
            <a:stCxn id="458758" idx="3"/>
            <a:endCxn id="458756" idx="0"/>
          </p:cNvCxnSpPr>
          <p:nvPr/>
        </p:nvCxnSpPr>
        <p:spPr bwMode="auto">
          <a:xfrm flipV="1">
            <a:off x="1479550" y="3416814"/>
            <a:ext cx="1293813" cy="1004887"/>
          </a:xfrm>
          <a:prstGeom prst="straightConnector1">
            <a:avLst/>
          </a:prstGeom>
          <a:noFill/>
          <a:ln w="9525">
            <a:solidFill>
              <a:schemeClr val="tx1"/>
            </a:solidFill>
            <a:round/>
            <a:headEnd/>
            <a:tailEnd/>
          </a:ln>
        </p:spPr>
      </p:cxnSp>
      <p:cxnSp>
        <p:nvCxnSpPr>
          <p:cNvPr id="155659" name="AutoShape 10"/>
          <p:cNvCxnSpPr>
            <a:cxnSpLocks noChangeShapeType="1"/>
            <a:stCxn id="458758" idx="1"/>
            <a:endCxn id="458757" idx="0"/>
          </p:cNvCxnSpPr>
          <p:nvPr/>
        </p:nvCxnSpPr>
        <p:spPr bwMode="auto">
          <a:xfrm>
            <a:off x="1487488" y="5910776"/>
            <a:ext cx="1285875" cy="744538"/>
          </a:xfrm>
          <a:prstGeom prst="straightConnector1">
            <a:avLst/>
          </a:prstGeom>
          <a:noFill/>
          <a:ln w="9525">
            <a:solidFill>
              <a:schemeClr val="tx1"/>
            </a:solidFill>
            <a:round/>
            <a:headEnd/>
            <a:tailEnd/>
          </a:ln>
        </p:spPr>
      </p:cxnSp>
      <p:cxnSp>
        <p:nvCxnSpPr>
          <p:cNvPr id="155660" name="AutoShape 11"/>
          <p:cNvCxnSpPr>
            <a:cxnSpLocks noChangeShapeType="1"/>
            <a:stCxn id="458757" idx="2"/>
            <a:endCxn id="458759" idx="1"/>
          </p:cNvCxnSpPr>
          <p:nvPr/>
        </p:nvCxnSpPr>
        <p:spPr bwMode="auto">
          <a:xfrm>
            <a:off x="5718175" y="6637851"/>
            <a:ext cx="1260475" cy="15875"/>
          </a:xfrm>
          <a:prstGeom prst="straightConnector1">
            <a:avLst/>
          </a:prstGeom>
          <a:noFill/>
          <a:ln w="9525">
            <a:solidFill>
              <a:schemeClr val="tx1"/>
            </a:solidFill>
            <a:round/>
            <a:headEnd/>
            <a:tailEnd/>
          </a:ln>
        </p:spPr>
      </p:cxnSp>
      <p:cxnSp>
        <p:nvCxnSpPr>
          <p:cNvPr id="155661" name="AutoShape 12"/>
          <p:cNvCxnSpPr>
            <a:cxnSpLocks noChangeShapeType="1"/>
            <a:stCxn id="458756" idx="2"/>
            <a:endCxn id="458759" idx="3"/>
          </p:cNvCxnSpPr>
          <p:nvPr/>
        </p:nvCxnSpPr>
        <p:spPr bwMode="auto">
          <a:xfrm>
            <a:off x="5718175" y="3400939"/>
            <a:ext cx="1241425" cy="0"/>
          </a:xfrm>
          <a:prstGeom prst="straightConnector1">
            <a:avLst/>
          </a:prstGeom>
          <a:noFill/>
          <a:ln w="9525">
            <a:solidFill>
              <a:schemeClr val="tx1"/>
            </a:solidFill>
            <a:round/>
            <a:headEnd/>
            <a:tailEnd/>
          </a:ln>
        </p:spPr>
      </p:cxnSp>
      <p:cxnSp>
        <p:nvCxnSpPr>
          <p:cNvPr id="155662" name="AutoShape 13"/>
          <p:cNvCxnSpPr>
            <a:cxnSpLocks noChangeShapeType="1"/>
            <a:stCxn id="458759" idx="2"/>
            <a:endCxn id="458760" idx="3"/>
          </p:cNvCxnSpPr>
          <p:nvPr/>
        </p:nvCxnSpPr>
        <p:spPr bwMode="auto">
          <a:xfrm flipV="1">
            <a:off x="7983538" y="4910651"/>
            <a:ext cx="541337" cy="14288"/>
          </a:xfrm>
          <a:prstGeom prst="straightConnector1">
            <a:avLst/>
          </a:prstGeom>
          <a:noFill/>
          <a:ln w="9525">
            <a:solidFill>
              <a:schemeClr val="tx1"/>
            </a:solidFill>
            <a:round/>
            <a:headEnd/>
            <a:tailEnd/>
          </a:ln>
        </p:spPr>
      </p:cxnSp>
      <p:sp>
        <p:nvSpPr>
          <p:cNvPr id="155663" name="Text Box 14"/>
          <p:cNvSpPr txBox="1">
            <a:spLocks noChangeArrowheads="1"/>
          </p:cNvSpPr>
          <p:nvPr/>
        </p:nvSpPr>
        <p:spPr bwMode="auto">
          <a:xfrm>
            <a:off x="1844675" y="2767526"/>
            <a:ext cx="1339850" cy="410629"/>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sz="2000" b="1" dirty="0"/>
              <a:t>Primary</a:t>
            </a:r>
          </a:p>
        </p:txBody>
      </p:sp>
      <p:sp>
        <p:nvSpPr>
          <p:cNvPr id="155664" name="Text Box 15"/>
          <p:cNvSpPr txBox="1">
            <a:spLocks noChangeArrowheads="1"/>
          </p:cNvSpPr>
          <p:nvPr/>
        </p:nvSpPr>
        <p:spPr bwMode="auto">
          <a:xfrm>
            <a:off x="1760538" y="6723576"/>
            <a:ext cx="1341437" cy="410629"/>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sz="2000" b="1"/>
              <a:t>Backup</a:t>
            </a:r>
          </a:p>
        </p:txBody>
      </p:sp>
      <p:sp>
        <p:nvSpPr>
          <p:cNvPr id="155665" name="Text Box 16"/>
          <p:cNvSpPr txBox="1">
            <a:spLocks noChangeArrowheads="1"/>
          </p:cNvSpPr>
          <p:nvPr/>
        </p:nvSpPr>
        <p:spPr bwMode="auto">
          <a:xfrm>
            <a:off x="334963" y="5929826"/>
            <a:ext cx="2430462" cy="410629"/>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sz="2000" b="1"/>
              <a:t>LOCAL_PREF=20</a:t>
            </a:r>
          </a:p>
        </p:txBody>
      </p:sp>
      <p:sp>
        <p:nvSpPr>
          <p:cNvPr id="155666" name="Text Box 17"/>
          <p:cNvSpPr txBox="1">
            <a:spLocks noChangeArrowheads="1"/>
          </p:cNvSpPr>
          <p:nvPr/>
        </p:nvSpPr>
        <p:spPr bwMode="auto">
          <a:xfrm>
            <a:off x="250825" y="3959739"/>
            <a:ext cx="2682875" cy="410629"/>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sz="2000" b="1"/>
              <a:t>LOCAL_PREF=100</a:t>
            </a:r>
          </a:p>
        </p:txBody>
      </p:sp>
      <p:sp>
        <p:nvSpPr>
          <p:cNvPr id="155667" name="Freeform 18"/>
          <p:cNvSpPr>
            <a:spLocks/>
          </p:cNvSpPr>
          <p:nvPr/>
        </p:nvSpPr>
        <p:spPr bwMode="auto">
          <a:xfrm>
            <a:off x="1592263" y="2919926"/>
            <a:ext cx="7124700" cy="1814513"/>
          </a:xfrm>
          <a:custGeom>
            <a:avLst/>
            <a:gdLst>
              <a:gd name="T0" fmla="*/ 0 w 4080"/>
              <a:gd name="T1" fmla="*/ 2147483647 h 1008"/>
              <a:gd name="T2" fmla="*/ 2147483647 w 4080"/>
              <a:gd name="T3" fmla="*/ 2147483647 h 1008"/>
              <a:gd name="T4" fmla="*/ 2147483647 w 4080"/>
              <a:gd name="T5" fmla="*/ 2147483647 h 1008"/>
              <a:gd name="T6" fmla="*/ 2147483647 w 4080"/>
              <a:gd name="T7" fmla="*/ 2147483647 h 1008"/>
              <a:gd name="T8" fmla="*/ 2147483647 w 4080"/>
              <a:gd name="T9" fmla="*/ 2147483647 h 1008"/>
              <a:gd name="T10" fmla="*/ 2147483647 w 4080"/>
              <a:gd name="T11" fmla="*/ 2147483647 h 1008"/>
              <a:gd name="T12" fmla="*/ 2147483647 w 4080"/>
              <a:gd name="T13" fmla="*/ 2147483647 h 1008"/>
              <a:gd name="T14" fmla="*/ 2147483647 w 4080"/>
              <a:gd name="T15" fmla="*/ 2147483647 h 1008"/>
              <a:gd name="T16" fmla="*/ 0 60000 65536"/>
              <a:gd name="T17" fmla="*/ 0 60000 65536"/>
              <a:gd name="T18" fmla="*/ 0 60000 65536"/>
              <a:gd name="T19" fmla="*/ 0 60000 65536"/>
              <a:gd name="T20" fmla="*/ 0 60000 65536"/>
              <a:gd name="T21" fmla="*/ 0 60000 65536"/>
              <a:gd name="T22" fmla="*/ 0 60000 65536"/>
              <a:gd name="T23" fmla="*/ 0 60000 65536"/>
              <a:gd name="T24" fmla="*/ 0 w 4080"/>
              <a:gd name="T25" fmla="*/ 0 h 1008"/>
              <a:gd name="T26" fmla="*/ 4080 w 4080"/>
              <a:gd name="T27" fmla="*/ 1008 h 10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0" h="1008">
                <a:moveTo>
                  <a:pt x="0" y="896"/>
                </a:moveTo>
                <a:cubicBezTo>
                  <a:pt x="264" y="656"/>
                  <a:pt x="528" y="416"/>
                  <a:pt x="768" y="272"/>
                </a:cubicBezTo>
                <a:cubicBezTo>
                  <a:pt x="1008" y="128"/>
                  <a:pt x="1200" y="64"/>
                  <a:pt x="1440" y="32"/>
                </a:cubicBezTo>
                <a:cubicBezTo>
                  <a:pt x="1680" y="0"/>
                  <a:pt x="1968" y="24"/>
                  <a:pt x="2208" y="80"/>
                </a:cubicBezTo>
                <a:cubicBezTo>
                  <a:pt x="2448" y="136"/>
                  <a:pt x="2704" y="232"/>
                  <a:pt x="2880" y="368"/>
                </a:cubicBezTo>
                <a:cubicBezTo>
                  <a:pt x="3056" y="504"/>
                  <a:pt x="3136" y="792"/>
                  <a:pt x="3264" y="896"/>
                </a:cubicBezTo>
                <a:cubicBezTo>
                  <a:pt x="3392" y="1000"/>
                  <a:pt x="3512" y="976"/>
                  <a:pt x="3648" y="992"/>
                </a:cubicBezTo>
                <a:cubicBezTo>
                  <a:pt x="3784" y="1008"/>
                  <a:pt x="3932" y="1000"/>
                  <a:pt x="4080" y="992"/>
                </a:cubicBezTo>
              </a:path>
            </a:pathLst>
          </a:custGeom>
          <a:noFill/>
          <a:ln w="28575">
            <a:solidFill>
              <a:srgbClr val="00FF00"/>
            </a:solidFill>
            <a:round/>
            <a:headEnd/>
            <a:tailEnd type="triangle" w="med" len="med"/>
          </a:ln>
        </p:spPr>
        <p:txBody>
          <a:bodyPr>
            <a:spAutoFit/>
          </a:bodyPr>
          <a:lstStyle/>
          <a:p>
            <a:endParaRPr lang="en-US"/>
          </a:p>
        </p:txBody>
      </p:sp>
      <p:sp>
        <p:nvSpPr>
          <p:cNvPr id="155668" name="Freeform 19"/>
          <p:cNvSpPr>
            <a:spLocks/>
          </p:cNvSpPr>
          <p:nvPr/>
        </p:nvSpPr>
        <p:spPr bwMode="auto">
          <a:xfrm flipV="1">
            <a:off x="1603375" y="5050351"/>
            <a:ext cx="7124700" cy="1812925"/>
          </a:xfrm>
          <a:custGeom>
            <a:avLst/>
            <a:gdLst>
              <a:gd name="T0" fmla="*/ 0 w 4080"/>
              <a:gd name="T1" fmla="*/ 2147483647 h 1008"/>
              <a:gd name="T2" fmla="*/ 2147483647 w 4080"/>
              <a:gd name="T3" fmla="*/ 2147483647 h 1008"/>
              <a:gd name="T4" fmla="*/ 2147483647 w 4080"/>
              <a:gd name="T5" fmla="*/ 2147483647 h 1008"/>
              <a:gd name="T6" fmla="*/ 2147483647 w 4080"/>
              <a:gd name="T7" fmla="*/ 2147483647 h 1008"/>
              <a:gd name="T8" fmla="*/ 2147483647 w 4080"/>
              <a:gd name="T9" fmla="*/ 2147483647 h 1008"/>
              <a:gd name="T10" fmla="*/ 2147483647 w 4080"/>
              <a:gd name="T11" fmla="*/ 2147483647 h 1008"/>
              <a:gd name="T12" fmla="*/ 2147483647 w 4080"/>
              <a:gd name="T13" fmla="*/ 2147483647 h 1008"/>
              <a:gd name="T14" fmla="*/ 2147483647 w 4080"/>
              <a:gd name="T15" fmla="*/ 2147483647 h 1008"/>
              <a:gd name="T16" fmla="*/ 0 60000 65536"/>
              <a:gd name="T17" fmla="*/ 0 60000 65536"/>
              <a:gd name="T18" fmla="*/ 0 60000 65536"/>
              <a:gd name="T19" fmla="*/ 0 60000 65536"/>
              <a:gd name="T20" fmla="*/ 0 60000 65536"/>
              <a:gd name="T21" fmla="*/ 0 60000 65536"/>
              <a:gd name="T22" fmla="*/ 0 60000 65536"/>
              <a:gd name="T23" fmla="*/ 0 60000 65536"/>
              <a:gd name="T24" fmla="*/ 0 w 4080"/>
              <a:gd name="T25" fmla="*/ 0 h 1008"/>
              <a:gd name="T26" fmla="*/ 4080 w 4080"/>
              <a:gd name="T27" fmla="*/ 1008 h 10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0" h="1008">
                <a:moveTo>
                  <a:pt x="0" y="896"/>
                </a:moveTo>
                <a:cubicBezTo>
                  <a:pt x="264" y="656"/>
                  <a:pt x="528" y="416"/>
                  <a:pt x="768" y="272"/>
                </a:cubicBezTo>
                <a:cubicBezTo>
                  <a:pt x="1008" y="128"/>
                  <a:pt x="1200" y="64"/>
                  <a:pt x="1440" y="32"/>
                </a:cubicBezTo>
                <a:cubicBezTo>
                  <a:pt x="1680" y="0"/>
                  <a:pt x="1968" y="24"/>
                  <a:pt x="2208" y="80"/>
                </a:cubicBezTo>
                <a:cubicBezTo>
                  <a:pt x="2448" y="136"/>
                  <a:pt x="2704" y="232"/>
                  <a:pt x="2880" y="368"/>
                </a:cubicBezTo>
                <a:cubicBezTo>
                  <a:pt x="3056" y="504"/>
                  <a:pt x="3136" y="792"/>
                  <a:pt x="3264" y="896"/>
                </a:cubicBezTo>
                <a:cubicBezTo>
                  <a:pt x="3392" y="1000"/>
                  <a:pt x="3512" y="976"/>
                  <a:pt x="3648" y="992"/>
                </a:cubicBezTo>
                <a:cubicBezTo>
                  <a:pt x="3784" y="1008"/>
                  <a:pt x="3932" y="1000"/>
                  <a:pt x="4080" y="992"/>
                </a:cubicBezTo>
              </a:path>
            </a:pathLst>
          </a:custGeom>
          <a:noFill/>
          <a:ln w="28575">
            <a:solidFill>
              <a:srgbClr val="00FF00"/>
            </a:solidFill>
            <a:prstDash val="sysDot"/>
            <a:round/>
            <a:headEnd/>
            <a:tailEnd type="triangle" w="med" len="med"/>
          </a:ln>
        </p:spPr>
        <p:txBody>
          <a:bodyPr>
            <a:spAutoFit/>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Number Placeholder 4"/>
          <p:cNvSpPr>
            <a:spLocks noGrp="1"/>
          </p:cNvSpPr>
          <p:nvPr>
            <p:ph type="sldNum" sz="quarter" idx="10"/>
          </p:nvPr>
        </p:nvSpPr>
        <p:spPr>
          <a:noFill/>
        </p:spPr>
        <p:txBody>
          <a:bodyPr/>
          <a:lstStyle/>
          <a:p>
            <a:pPr defTabSz="1019175"/>
            <a:fld id="{E0B9F8B2-C9E7-418A-A365-22C51E712D67}" type="slidenum">
              <a:rPr lang="en-US" smtClean="0"/>
              <a:pPr defTabSz="1019175"/>
              <a:t>18</a:t>
            </a:fld>
            <a:endParaRPr lang="en-US" smtClean="0"/>
          </a:p>
        </p:txBody>
      </p:sp>
      <p:sp>
        <p:nvSpPr>
          <p:cNvPr id="157699" name="Rectangle 2"/>
          <p:cNvSpPr>
            <a:spLocks noGrp="1" noChangeArrowheads="1"/>
          </p:cNvSpPr>
          <p:nvPr>
            <p:ph type="title"/>
          </p:nvPr>
        </p:nvSpPr>
        <p:spPr>
          <a:xfrm>
            <a:off x="250825" y="236445"/>
            <a:ext cx="9556750" cy="1295400"/>
          </a:xfrm>
        </p:spPr>
        <p:txBody>
          <a:bodyPr/>
          <a:lstStyle/>
          <a:p>
            <a:r>
              <a:rPr lang="en-US" dirty="0" smtClean="0"/>
              <a:t>Influencing </a:t>
            </a:r>
            <a:r>
              <a:rPr lang="en-US" b="1" u="sng" dirty="0" smtClean="0"/>
              <a:t>Entry</a:t>
            </a:r>
            <a:r>
              <a:rPr lang="en-US" dirty="0" smtClean="0"/>
              <a:t> Points</a:t>
            </a:r>
          </a:p>
        </p:txBody>
      </p:sp>
      <p:sp>
        <p:nvSpPr>
          <p:cNvPr id="157700" name="Rectangle 3"/>
          <p:cNvSpPr>
            <a:spLocks noGrp="1" noChangeArrowheads="1"/>
          </p:cNvSpPr>
          <p:nvPr>
            <p:ph type="body" sz="half" idx="1"/>
          </p:nvPr>
        </p:nvSpPr>
        <p:spPr>
          <a:xfrm>
            <a:off x="587375" y="1390539"/>
            <a:ext cx="5949950" cy="1554163"/>
          </a:xfrm>
        </p:spPr>
        <p:txBody>
          <a:bodyPr>
            <a:normAutofit fontScale="92500"/>
          </a:bodyPr>
          <a:lstStyle/>
          <a:p>
            <a:r>
              <a:rPr lang="en-US" dirty="0" smtClean="0"/>
              <a:t>MED allows crude selection ability</a:t>
            </a:r>
          </a:p>
          <a:p>
            <a:pPr lvl="1"/>
            <a:r>
              <a:rPr lang="en-US" dirty="0" smtClean="0"/>
              <a:t>Avoid low speed internal links</a:t>
            </a:r>
          </a:p>
          <a:p>
            <a:r>
              <a:rPr lang="en-US" dirty="0" smtClean="0"/>
              <a:t>But not always taken into account</a:t>
            </a:r>
          </a:p>
        </p:txBody>
      </p:sp>
      <p:sp>
        <p:nvSpPr>
          <p:cNvPr id="460804" name="Cloud"/>
          <p:cNvSpPr>
            <a:spLocks noChangeAspect="1" noEditPoints="1" noChangeArrowheads="1"/>
          </p:cNvSpPr>
          <p:nvPr/>
        </p:nvSpPr>
        <p:spPr bwMode="auto">
          <a:xfrm rot="-20320">
            <a:off x="750888" y="2590800"/>
            <a:ext cx="8556625" cy="207327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2000" b="1">
                <a:latin typeface="Arial" pitchFamily="34" charset="0"/>
              </a:rPr>
              <a:t>AS 1</a:t>
            </a:r>
          </a:p>
        </p:txBody>
      </p:sp>
      <p:sp>
        <p:nvSpPr>
          <p:cNvPr id="460805" name="Cloud"/>
          <p:cNvSpPr>
            <a:spLocks noChangeAspect="1" noEditPoints="1" noChangeArrowheads="1"/>
          </p:cNvSpPr>
          <p:nvPr/>
        </p:nvSpPr>
        <p:spPr bwMode="auto">
          <a:xfrm rot="-20320">
            <a:off x="763588" y="5180013"/>
            <a:ext cx="8556625" cy="22447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r>
              <a:rPr lang="en-US" sz="2000" b="1">
                <a:latin typeface="Arial" pitchFamily="34" charset="0"/>
              </a:rPr>
              <a:t>AS 111</a:t>
            </a:r>
          </a:p>
        </p:txBody>
      </p:sp>
      <p:sp>
        <p:nvSpPr>
          <p:cNvPr id="460806" name="Cloud"/>
          <p:cNvSpPr>
            <a:spLocks noChangeAspect="1" noEditPoints="1" noChangeArrowheads="1"/>
          </p:cNvSpPr>
          <p:nvPr/>
        </p:nvSpPr>
        <p:spPr bwMode="auto">
          <a:xfrm rot="-20320">
            <a:off x="1674813" y="5697538"/>
            <a:ext cx="2095500" cy="12668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66"/>
          </a:solidFill>
          <a:ln w="9525">
            <a:solidFill>
              <a:srgbClr val="000000"/>
            </a:solidFill>
            <a:miter lim="800000"/>
            <a:headEnd/>
            <a:tailEnd/>
          </a:ln>
          <a:effectLst>
            <a:outerShdw dist="107763" dir="2700000" algn="ctr" rotWithShape="0">
              <a:srgbClr val="808080"/>
            </a:outerShdw>
          </a:effectLst>
        </p:spPr>
        <p:txBody>
          <a:bodyPr lIns="0" tIns="50929" rIns="0"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2000" b="1">
                <a:latin typeface="Arial" pitchFamily="34" charset="0"/>
              </a:rPr>
              <a:t>19.2.1.0/24</a:t>
            </a:r>
          </a:p>
        </p:txBody>
      </p:sp>
      <p:sp>
        <p:nvSpPr>
          <p:cNvPr id="460807" name="Cloud"/>
          <p:cNvSpPr>
            <a:spLocks noChangeAspect="1" noEditPoints="1" noChangeArrowheads="1"/>
          </p:cNvSpPr>
          <p:nvPr/>
        </p:nvSpPr>
        <p:spPr bwMode="auto">
          <a:xfrm rot="-20320">
            <a:off x="6370638" y="5440363"/>
            <a:ext cx="2095500" cy="12668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66"/>
          </a:solidFill>
          <a:ln w="9525">
            <a:solidFill>
              <a:srgbClr val="000000"/>
            </a:solidFill>
            <a:miter lim="800000"/>
            <a:headEnd/>
            <a:tailEnd/>
          </a:ln>
          <a:effectLst>
            <a:outerShdw dist="107763" dir="2700000" algn="ctr" rotWithShape="0">
              <a:srgbClr val="808080"/>
            </a:outerShdw>
          </a:effectLst>
        </p:spPr>
        <p:txBody>
          <a:bodyPr lIns="0" tIns="50929" rIns="0" bIns="50929"/>
          <a:lstStyle/>
          <a:p>
            <a:pPr algn="ctr" defTabSz="1019175">
              <a:spcBef>
                <a:spcPct val="0"/>
              </a:spcBef>
              <a:buClrTx/>
              <a:buSzTx/>
              <a:buFontTx/>
              <a:buNone/>
              <a:defRPr/>
            </a:pPr>
            <a:endParaRPr lang="en-US" sz="1600" dirty="0">
              <a:latin typeface="Comic Sans MS" pitchFamily="66" charset="0"/>
            </a:endParaRPr>
          </a:p>
          <a:p>
            <a:pPr algn="ctr" defTabSz="1019175">
              <a:spcBef>
                <a:spcPct val="0"/>
              </a:spcBef>
              <a:buClrTx/>
              <a:buSzTx/>
              <a:buFontTx/>
              <a:buNone/>
              <a:defRPr/>
            </a:pPr>
            <a:r>
              <a:rPr lang="en-US" sz="2000" b="1" dirty="0" smtClean="0">
                <a:latin typeface="Arial" pitchFamily="34" charset="0"/>
              </a:rPr>
              <a:t>19.2.0.0/24</a:t>
            </a:r>
            <a:endParaRPr lang="en-US" sz="2000" b="1" dirty="0">
              <a:latin typeface="Arial" pitchFamily="34" charset="0"/>
            </a:endParaRPr>
          </a:p>
        </p:txBody>
      </p:sp>
      <p:sp>
        <p:nvSpPr>
          <p:cNvPr id="460808" name="Cloud"/>
          <p:cNvSpPr>
            <a:spLocks noChangeAspect="1" noEditPoints="1" noChangeArrowheads="1"/>
          </p:cNvSpPr>
          <p:nvPr/>
        </p:nvSpPr>
        <p:spPr bwMode="auto">
          <a:xfrm rot="-20320">
            <a:off x="7459663" y="1209675"/>
            <a:ext cx="2095500" cy="12652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66"/>
          </a:solidFill>
          <a:ln w="9525">
            <a:solidFill>
              <a:srgbClr val="000000"/>
            </a:solidFill>
            <a:miter lim="800000"/>
            <a:headEnd/>
            <a:tailEnd/>
          </a:ln>
          <a:effectLst>
            <a:outerShdw dist="107763" dir="2700000" algn="ctr" rotWithShape="0">
              <a:srgbClr val="808080"/>
            </a:outerShdw>
          </a:effectLst>
        </p:spPr>
        <p:txBody>
          <a:bodyPr lIns="0" tIns="50929" rIns="0"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2000" b="1">
                <a:latin typeface="Arial" pitchFamily="34" charset="0"/>
              </a:rPr>
              <a:t>AS 55</a:t>
            </a:r>
          </a:p>
        </p:txBody>
      </p:sp>
      <p:sp>
        <p:nvSpPr>
          <p:cNvPr id="157706" name="Line 9"/>
          <p:cNvSpPr>
            <a:spLocks noChangeShapeType="1"/>
          </p:cNvSpPr>
          <p:nvPr/>
        </p:nvSpPr>
        <p:spPr bwMode="auto">
          <a:xfrm flipH="1">
            <a:off x="3178205" y="4545368"/>
            <a:ext cx="8878" cy="861134"/>
          </a:xfrm>
          <a:prstGeom prst="line">
            <a:avLst/>
          </a:prstGeom>
          <a:noFill/>
          <a:ln w="38100">
            <a:solidFill>
              <a:schemeClr val="tx1"/>
            </a:solidFill>
            <a:round/>
            <a:headEnd/>
            <a:tailEnd/>
          </a:ln>
        </p:spPr>
        <p:txBody>
          <a:bodyPr wrap="square">
            <a:spAutoFit/>
          </a:bodyPr>
          <a:lstStyle/>
          <a:p>
            <a:endParaRPr lang="en-US"/>
          </a:p>
        </p:txBody>
      </p:sp>
      <p:sp>
        <p:nvSpPr>
          <p:cNvPr id="157707" name="Line 10"/>
          <p:cNvSpPr>
            <a:spLocks noChangeShapeType="1"/>
          </p:cNvSpPr>
          <p:nvPr/>
        </p:nvSpPr>
        <p:spPr bwMode="auto">
          <a:xfrm>
            <a:off x="7244178" y="4421081"/>
            <a:ext cx="17755" cy="763478"/>
          </a:xfrm>
          <a:prstGeom prst="line">
            <a:avLst/>
          </a:prstGeom>
          <a:noFill/>
          <a:ln w="38100">
            <a:solidFill>
              <a:schemeClr val="tx1"/>
            </a:solidFill>
            <a:round/>
            <a:headEnd/>
            <a:tailEnd/>
          </a:ln>
        </p:spPr>
        <p:txBody>
          <a:bodyPr wrap="square">
            <a:spAutoFit/>
          </a:bodyPr>
          <a:lstStyle/>
          <a:p>
            <a:endParaRPr lang="en-US"/>
          </a:p>
        </p:txBody>
      </p:sp>
      <p:sp>
        <p:nvSpPr>
          <p:cNvPr id="157708" name="Line 11"/>
          <p:cNvSpPr>
            <a:spLocks noChangeShapeType="1"/>
          </p:cNvSpPr>
          <p:nvPr/>
        </p:nvSpPr>
        <p:spPr bwMode="auto">
          <a:xfrm flipH="1">
            <a:off x="7799388" y="2386013"/>
            <a:ext cx="79375" cy="196850"/>
          </a:xfrm>
          <a:prstGeom prst="line">
            <a:avLst/>
          </a:prstGeom>
          <a:noFill/>
          <a:ln w="38100">
            <a:solidFill>
              <a:schemeClr val="tx1"/>
            </a:solidFill>
            <a:round/>
            <a:headEnd/>
            <a:tailEnd/>
          </a:ln>
        </p:spPr>
        <p:txBody>
          <a:bodyPr>
            <a:spAutoFit/>
          </a:bodyPr>
          <a:lstStyle/>
          <a:p>
            <a:endParaRPr lang="en-US"/>
          </a:p>
        </p:txBody>
      </p:sp>
      <p:sp>
        <p:nvSpPr>
          <p:cNvPr id="157711" name="AutoShape 14"/>
          <p:cNvSpPr>
            <a:spLocks noChangeArrowheads="1"/>
          </p:cNvSpPr>
          <p:nvPr/>
        </p:nvSpPr>
        <p:spPr bwMode="auto">
          <a:xfrm rot="-917862">
            <a:off x="4525963" y="5959475"/>
            <a:ext cx="1090612" cy="431800"/>
          </a:xfrm>
          <a:prstGeom prst="lightningBolt">
            <a:avLst/>
          </a:prstGeom>
          <a:solidFill>
            <a:srgbClr val="FFFFFF"/>
          </a:solidFill>
          <a:ln w="9525" algn="ctr">
            <a:solidFill>
              <a:schemeClr val="tx1"/>
            </a:solidFill>
            <a:miter lim="800000"/>
            <a:headEnd/>
            <a:tailEnd/>
          </a:ln>
        </p:spPr>
        <p:txBody>
          <a:bodyPr wrap="none" anchor="ctr">
            <a:spAutoFit/>
          </a:bodyPr>
          <a:lstStyle/>
          <a:p>
            <a:endParaRPr lang="en-US"/>
          </a:p>
        </p:txBody>
      </p:sp>
      <p:sp>
        <p:nvSpPr>
          <p:cNvPr id="157712" name="Text Box 15"/>
          <p:cNvSpPr txBox="1">
            <a:spLocks noChangeArrowheads="1"/>
          </p:cNvSpPr>
          <p:nvPr/>
        </p:nvSpPr>
        <p:spPr bwMode="auto">
          <a:xfrm>
            <a:off x="3944938" y="6256338"/>
            <a:ext cx="2598737" cy="410629"/>
          </a:xfrm>
          <a:prstGeom prst="rect">
            <a:avLst/>
          </a:prstGeom>
          <a:noFill/>
          <a:ln w="9525" algn="ctr">
            <a:noFill/>
            <a:miter lim="800000"/>
            <a:headEnd/>
            <a:tailEnd/>
          </a:ln>
        </p:spPr>
        <p:txBody>
          <a:bodyPr lIns="101859" tIns="50929" rIns="101859" bIns="50929">
            <a:spAutoFit/>
          </a:bodyPr>
          <a:lstStyle/>
          <a:p>
            <a:pPr algn="l" defTabSz="1019175">
              <a:spcBef>
                <a:spcPct val="50000"/>
              </a:spcBef>
              <a:buClrTx/>
              <a:buSzTx/>
              <a:buFontTx/>
              <a:buNone/>
            </a:pPr>
            <a:r>
              <a:rPr lang="en-US" sz="2000" b="1" dirty="0"/>
              <a:t>Low speed RF link</a:t>
            </a:r>
          </a:p>
        </p:txBody>
      </p:sp>
      <p:sp>
        <p:nvSpPr>
          <p:cNvPr id="157713" name="AutoShape 16"/>
          <p:cNvSpPr>
            <a:spLocks noChangeArrowheads="1"/>
          </p:cNvSpPr>
          <p:nvPr/>
        </p:nvSpPr>
        <p:spPr bwMode="auto">
          <a:xfrm>
            <a:off x="3352800" y="4664075"/>
            <a:ext cx="168275" cy="603250"/>
          </a:xfrm>
          <a:prstGeom prst="upArrow">
            <a:avLst>
              <a:gd name="adj1" fmla="val 50000"/>
              <a:gd name="adj2" fmla="val 89623"/>
            </a:avLst>
          </a:prstGeom>
          <a:solidFill>
            <a:srgbClr val="FFFFFF"/>
          </a:solidFill>
          <a:ln w="9525" algn="ctr">
            <a:solidFill>
              <a:schemeClr val="tx1"/>
            </a:solidFill>
            <a:miter lim="800000"/>
            <a:headEnd/>
            <a:tailEnd/>
          </a:ln>
        </p:spPr>
        <p:txBody>
          <a:bodyPr wrap="none" anchor="ctr">
            <a:spAutoFit/>
          </a:bodyPr>
          <a:lstStyle/>
          <a:p>
            <a:endParaRPr lang="en-US"/>
          </a:p>
        </p:txBody>
      </p:sp>
      <p:sp>
        <p:nvSpPr>
          <p:cNvPr id="157714" name="AutoShape 17"/>
          <p:cNvSpPr>
            <a:spLocks noChangeArrowheads="1"/>
          </p:cNvSpPr>
          <p:nvPr/>
        </p:nvSpPr>
        <p:spPr bwMode="auto">
          <a:xfrm>
            <a:off x="6873875" y="4491038"/>
            <a:ext cx="166688" cy="604837"/>
          </a:xfrm>
          <a:prstGeom prst="upArrow">
            <a:avLst>
              <a:gd name="adj1" fmla="val 50000"/>
              <a:gd name="adj2" fmla="val 90714"/>
            </a:avLst>
          </a:prstGeom>
          <a:solidFill>
            <a:srgbClr val="FFFFFF"/>
          </a:solidFill>
          <a:ln w="9525" algn="ctr">
            <a:solidFill>
              <a:schemeClr val="tx1"/>
            </a:solidFill>
            <a:miter lim="800000"/>
            <a:headEnd/>
            <a:tailEnd/>
          </a:ln>
        </p:spPr>
        <p:txBody>
          <a:bodyPr wrap="none" anchor="ctr">
            <a:spAutoFit/>
          </a:bodyPr>
          <a:lstStyle/>
          <a:p>
            <a:endParaRPr lang="en-US"/>
          </a:p>
        </p:txBody>
      </p:sp>
      <p:sp>
        <p:nvSpPr>
          <p:cNvPr id="157715" name="Text Box 18"/>
          <p:cNvSpPr txBox="1">
            <a:spLocks noChangeArrowheads="1"/>
          </p:cNvSpPr>
          <p:nvPr/>
        </p:nvSpPr>
        <p:spPr bwMode="auto">
          <a:xfrm>
            <a:off x="250825" y="4664075"/>
            <a:ext cx="2767013" cy="702440"/>
          </a:xfrm>
          <a:prstGeom prst="rect">
            <a:avLst/>
          </a:prstGeom>
          <a:noFill/>
          <a:ln w="9525" algn="ctr">
            <a:noFill/>
            <a:miter lim="800000"/>
            <a:headEnd/>
            <a:tailEnd/>
          </a:ln>
        </p:spPr>
        <p:txBody>
          <a:bodyPr lIns="101859" tIns="50929" rIns="101859" bIns="50929">
            <a:spAutoFit/>
          </a:bodyPr>
          <a:lstStyle/>
          <a:p>
            <a:pPr algn="l" defTabSz="1019175">
              <a:lnSpc>
                <a:spcPct val="70000"/>
              </a:lnSpc>
              <a:spcBef>
                <a:spcPct val="50000"/>
              </a:spcBef>
              <a:buClrTx/>
              <a:buSzTx/>
              <a:buFontTx/>
              <a:buNone/>
            </a:pPr>
            <a:r>
              <a:rPr lang="en-US" sz="2000" b="1" dirty="0"/>
              <a:t>19.2.1.0/24; MED 5</a:t>
            </a:r>
          </a:p>
          <a:p>
            <a:pPr algn="l" defTabSz="1019175">
              <a:lnSpc>
                <a:spcPct val="70000"/>
              </a:lnSpc>
              <a:spcBef>
                <a:spcPct val="50000"/>
              </a:spcBef>
              <a:buClrTx/>
              <a:buSzTx/>
              <a:buFontTx/>
              <a:buNone/>
            </a:pPr>
            <a:r>
              <a:rPr lang="en-US" sz="2000" b="1" dirty="0" smtClean="0"/>
              <a:t>19.2.0.0/24, </a:t>
            </a:r>
            <a:r>
              <a:rPr lang="en-US" sz="2000" b="1" dirty="0"/>
              <a:t>MED 100</a:t>
            </a:r>
          </a:p>
        </p:txBody>
      </p:sp>
      <p:sp>
        <p:nvSpPr>
          <p:cNvPr id="157716" name="Text Box 19"/>
          <p:cNvSpPr txBox="1">
            <a:spLocks noChangeArrowheads="1"/>
          </p:cNvSpPr>
          <p:nvPr/>
        </p:nvSpPr>
        <p:spPr bwMode="auto">
          <a:xfrm>
            <a:off x="7375525" y="4491038"/>
            <a:ext cx="2767013" cy="702440"/>
          </a:xfrm>
          <a:prstGeom prst="rect">
            <a:avLst/>
          </a:prstGeom>
          <a:noFill/>
          <a:ln w="9525" algn="ctr">
            <a:noFill/>
            <a:miter lim="800000"/>
            <a:headEnd/>
            <a:tailEnd/>
          </a:ln>
        </p:spPr>
        <p:txBody>
          <a:bodyPr lIns="101859" tIns="50929" rIns="101859" bIns="50929">
            <a:spAutoFit/>
          </a:bodyPr>
          <a:lstStyle/>
          <a:p>
            <a:pPr algn="l" defTabSz="1019175">
              <a:lnSpc>
                <a:spcPct val="70000"/>
              </a:lnSpc>
              <a:spcBef>
                <a:spcPct val="50000"/>
              </a:spcBef>
              <a:buClrTx/>
              <a:buSzTx/>
              <a:buFontTx/>
              <a:buNone/>
            </a:pPr>
            <a:r>
              <a:rPr lang="en-US" sz="2000" b="1" dirty="0" smtClean="0"/>
              <a:t>19.2.1.0/24; </a:t>
            </a:r>
            <a:r>
              <a:rPr lang="en-US" sz="2000" b="1" dirty="0"/>
              <a:t>MED 100</a:t>
            </a:r>
          </a:p>
          <a:p>
            <a:pPr algn="l" defTabSz="1019175">
              <a:lnSpc>
                <a:spcPct val="70000"/>
              </a:lnSpc>
              <a:spcBef>
                <a:spcPct val="50000"/>
              </a:spcBef>
              <a:buClrTx/>
              <a:buSzTx/>
              <a:buFontTx/>
              <a:buNone/>
            </a:pPr>
            <a:r>
              <a:rPr lang="en-US" sz="2000" b="1" dirty="0" smtClean="0"/>
              <a:t>19.2.0.0/24</a:t>
            </a:r>
            <a:r>
              <a:rPr lang="en-US" sz="2000" b="1" dirty="0"/>
              <a:t>, MED 5</a:t>
            </a:r>
          </a:p>
        </p:txBody>
      </p:sp>
      <p:sp>
        <p:nvSpPr>
          <p:cNvPr id="157717" name="Freeform 20"/>
          <p:cNvSpPr>
            <a:spLocks/>
          </p:cNvSpPr>
          <p:nvPr/>
        </p:nvSpPr>
        <p:spPr bwMode="auto">
          <a:xfrm>
            <a:off x="3101975" y="1985963"/>
            <a:ext cx="4875213" cy="3973512"/>
          </a:xfrm>
          <a:custGeom>
            <a:avLst/>
            <a:gdLst>
              <a:gd name="T0" fmla="*/ 2147483647 w 2792"/>
              <a:gd name="T1" fmla="*/ 0 h 2208"/>
              <a:gd name="T2" fmla="*/ 2147483647 w 2792"/>
              <a:gd name="T3" fmla="*/ 2147483647 h 2208"/>
              <a:gd name="T4" fmla="*/ 2147483647 w 2792"/>
              <a:gd name="T5" fmla="*/ 2147483647 h 2208"/>
              <a:gd name="T6" fmla="*/ 2147483647 w 2792"/>
              <a:gd name="T7" fmla="*/ 2147483647 h 2208"/>
              <a:gd name="T8" fmla="*/ 2147483647 w 2792"/>
              <a:gd name="T9" fmla="*/ 2147483647 h 2208"/>
              <a:gd name="T10" fmla="*/ 0 w 2792"/>
              <a:gd name="T11" fmla="*/ 2147483647 h 2208"/>
              <a:gd name="T12" fmla="*/ 0 60000 65536"/>
              <a:gd name="T13" fmla="*/ 0 60000 65536"/>
              <a:gd name="T14" fmla="*/ 0 60000 65536"/>
              <a:gd name="T15" fmla="*/ 0 60000 65536"/>
              <a:gd name="T16" fmla="*/ 0 60000 65536"/>
              <a:gd name="T17" fmla="*/ 0 60000 65536"/>
              <a:gd name="T18" fmla="*/ 0 w 2792"/>
              <a:gd name="T19" fmla="*/ 0 h 2208"/>
              <a:gd name="T20" fmla="*/ 2792 w 2792"/>
              <a:gd name="T21" fmla="*/ 2208 h 2208"/>
            </a:gdLst>
            <a:ahLst/>
            <a:cxnLst>
              <a:cxn ang="T12">
                <a:pos x="T0" y="T1"/>
              </a:cxn>
              <a:cxn ang="T13">
                <a:pos x="T2" y="T3"/>
              </a:cxn>
              <a:cxn ang="T14">
                <a:pos x="T4" y="T5"/>
              </a:cxn>
              <a:cxn ang="T15">
                <a:pos x="T6" y="T7"/>
              </a:cxn>
              <a:cxn ang="T16">
                <a:pos x="T8" y="T9"/>
              </a:cxn>
              <a:cxn ang="T17">
                <a:pos x="T10" y="T11"/>
              </a:cxn>
            </a:cxnLst>
            <a:rect l="T18" t="T19" r="T20" b="T21"/>
            <a:pathLst>
              <a:path w="2792" h="2208">
                <a:moveTo>
                  <a:pt x="2736" y="0"/>
                </a:moveTo>
                <a:cubicBezTo>
                  <a:pt x="2764" y="160"/>
                  <a:pt x="2792" y="320"/>
                  <a:pt x="2544" y="432"/>
                </a:cubicBezTo>
                <a:cubicBezTo>
                  <a:pt x="2296" y="544"/>
                  <a:pt x="1632" y="616"/>
                  <a:pt x="1248" y="672"/>
                </a:cubicBezTo>
                <a:cubicBezTo>
                  <a:pt x="864" y="728"/>
                  <a:pt x="440" y="632"/>
                  <a:pt x="240" y="768"/>
                </a:cubicBezTo>
                <a:cubicBezTo>
                  <a:pt x="40" y="904"/>
                  <a:pt x="88" y="1248"/>
                  <a:pt x="48" y="1488"/>
                </a:cubicBezTo>
                <a:cubicBezTo>
                  <a:pt x="8" y="1728"/>
                  <a:pt x="4" y="1968"/>
                  <a:pt x="0" y="2208"/>
                </a:cubicBezTo>
              </a:path>
            </a:pathLst>
          </a:custGeom>
          <a:noFill/>
          <a:ln w="28575">
            <a:solidFill>
              <a:srgbClr val="00FF00"/>
            </a:solidFill>
            <a:round/>
            <a:headEnd type="triangle" w="med" len="med"/>
            <a:tailEnd type="triangle" w="med" len="med"/>
          </a:ln>
        </p:spPr>
        <p:txBody>
          <a:bodyPr>
            <a:spAutoFit/>
          </a:bodyPr>
          <a:lstStyle/>
          <a:p>
            <a:endParaRPr lang="en-US"/>
          </a:p>
        </p:txBody>
      </p:sp>
      <p:sp>
        <p:nvSpPr>
          <p:cNvPr id="157718" name="Freeform 21"/>
          <p:cNvSpPr>
            <a:spLocks/>
          </p:cNvSpPr>
          <p:nvPr/>
        </p:nvSpPr>
        <p:spPr bwMode="auto">
          <a:xfrm>
            <a:off x="7054850" y="2073275"/>
            <a:ext cx="1411288" cy="3713163"/>
          </a:xfrm>
          <a:custGeom>
            <a:avLst/>
            <a:gdLst>
              <a:gd name="T0" fmla="*/ 2147483647 w 808"/>
              <a:gd name="T1" fmla="*/ 0 h 2064"/>
              <a:gd name="T2" fmla="*/ 2147483647 w 808"/>
              <a:gd name="T3" fmla="*/ 2147483647 h 2064"/>
              <a:gd name="T4" fmla="*/ 2147483647 w 808"/>
              <a:gd name="T5" fmla="*/ 2147483647 h 2064"/>
              <a:gd name="T6" fmla="*/ 2147483647 w 808"/>
              <a:gd name="T7" fmla="*/ 2147483647 h 2064"/>
              <a:gd name="T8" fmla="*/ 2147483647 w 808"/>
              <a:gd name="T9" fmla="*/ 2147483647 h 2064"/>
              <a:gd name="T10" fmla="*/ 0 60000 65536"/>
              <a:gd name="T11" fmla="*/ 0 60000 65536"/>
              <a:gd name="T12" fmla="*/ 0 60000 65536"/>
              <a:gd name="T13" fmla="*/ 0 60000 65536"/>
              <a:gd name="T14" fmla="*/ 0 60000 65536"/>
              <a:gd name="T15" fmla="*/ 0 w 808"/>
              <a:gd name="T16" fmla="*/ 0 h 2064"/>
              <a:gd name="T17" fmla="*/ 808 w 808"/>
              <a:gd name="T18" fmla="*/ 2064 h 2064"/>
            </a:gdLst>
            <a:ahLst/>
            <a:cxnLst>
              <a:cxn ang="T10">
                <a:pos x="T0" y="T1"/>
              </a:cxn>
              <a:cxn ang="T11">
                <a:pos x="T2" y="T3"/>
              </a:cxn>
              <a:cxn ang="T12">
                <a:pos x="T4" y="T5"/>
              </a:cxn>
              <a:cxn ang="T13">
                <a:pos x="T6" y="T7"/>
              </a:cxn>
              <a:cxn ang="T14">
                <a:pos x="T8" y="T9"/>
              </a:cxn>
            </a:cxnLst>
            <a:rect l="T15" t="T16" r="T17" b="T18"/>
            <a:pathLst>
              <a:path w="808" h="2064">
                <a:moveTo>
                  <a:pt x="808" y="0"/>
                </a:moveTo>
                <a:cubicBezTo>
                  <a:pt x="748" y="88"/>
                  <a:pt x="688" y="176"/>
                  <a:pt x="568" y="288"/>
                </a:cubicBezTo>
                <a:cubicBezTo>
                  <a:pt x="448" y="400"/>
                  <a:pt x="176" y="496"/>
                  <a:pt x="88" y="672"/>
                </a:cubicBezTo>
                <a:cubicBezTo>
                  <a:pt x="0" y="848"/>
                  <a:pt x="48" y="1112"/>
                  <a:pt x="40" y="1344"/>
                </a:cubicBezTo>
                <a:cubicBezTo>
                  <a:pt x="32" y="1576"/>
                  <a:pt x="36" y="1820"/>
                  <a:pt x="40" y="2064"/>
                </a:cubicBezTo>
              </a:path>
            </a:pathLst>
          </a:custGeom>
          <a:noFill/>
          <a:ln w="28575">
            <a:solidFill>
              <a:srgbClr val="00FF00"/>
            </a:solidFill>
            <a:round/>
            <a:headEnd type="triangle" w="med" len="med"/>
            <a:tailEnd type="triangle" w="med" len="med"/>
          </a:ln>
        </p:spPr>
        <p:txBody>
          <a:bodyPr>
            <a:spAutoFit/>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Number Placeholder 4"/>
          <p:cNvSpPr>
            <a:spLocks noGrp="1"/>
          </p:cNvSpPr>
          <p:nvPr>
            <p:ph type="sldNum" sz="quarter" idx="10"/>
          </p:nvPr>
        </p:nvSpPr>
        <p:spPr>
          <a:noFill/>
        </p:spPr>
        <p:txBody>
          <a:bodyPr/>
          <a:lstStyle/>
          <a:p>
            <a:pPr defTabSz="1019175"/>
            <a:fld id="{FF0BC7FB-3CC8-4C06-8A11-BADC88840EB2}" type="slidenum">
              <a:rPr lang="en-US" smtClean="0"/>
              <a:pPr defTabSz="1019175"/>
              <a:t>19</a:t>
            </a:fld>
            <a:endParaRPr lang="en-US" smtClean="0"/>
          </a:p>
        </p:txBody>
      </p:sp>
      <p:sp>
        <p:nvSpPr>
          <p:cNvPr id="158723" name="Rectangle 2"/>
          <p:cNvSpPr>
            <a:spLocks noGrp="1" noChangeArrowheads="1"/>
          </p:cNvSpPr>
          <p:nvPr>
            <p:ph type="title"/>
          </p:nvPr>
        </p:nvSpPr>
        <p:spPr>
          <a:xfrm>
            <a:off x="250825" y="229561"/>
            <a:ext cx="9556750" cy="1295400"/>
          </a:xfrm>
        </p:spPr>
        <p:txBody>
          <a:bodyPr/>
          <a:lstStyle/>
          <a:p>
            <a:r>
              <a:rPr lang="en-US" dirty="0" smtClean="0"/>
              <a:t>Ignoring MED Values</a:t>
            </a:r>
          </a:p>
        </p:txBody>
      </p:sp>
      <p:sp>
        <p:nvSpPr>
          <p:cNvPr id="158724" name="Rectangle 3"/>
          <p:cNvSpPr>
            <a:spLocks noGrp="1" noChangeArrowheads="1"/>
          </p:cNvSpPr>
          <p:nvPr>
            <p:ph type="body" sz="half" idx="1"/>
          </p:nvPr>
        </p:nvSpPr>
        <p:spPr>
          <a:xfrm>
            <a:off x="587375" y="1273175"/>
            <a:ext cx="5949950" cy="1555750"/>
          </a:xfrm>
        </p:spPr>
        <p:txBody>
          <a:bodyPr/>
          <a:lstStyle/>
          <a:p>
            <a:r>
              <a:rPr lang="en-US" dirty="0" smtClean="0"/>
              <a:t>Hot potato routing</a:t>
            </a:r>
          </a:p>
          <a:p>
            <a:pPr lvl="1"/>
            <a:r>
              <a:rPr lang="en-US" dirty="0" smtClean="0"/>
              <a:t>Basic rule: pick closest exit</a:t>
            </a:r>
          </a:p>
          <a:p>
            <a:pPr lvl="1"/>
            <a:r>
              <a:rPr lang="en-US" dirty="0" smtClean="0"/>
              <a:t>“I wont carry your bits for you…”</a:t>
            </a:r>
          </a:p>
        </p:txBody>
      </p:sp>
      <p:sp>
        <p:nvSpPr>
          <p:cNvPr id="461828" name="Cloud"/>
          <p:cNvSpPr>
            <a:spLocks noChangeAspect="1" noEditPoints="1" noChangeArrowheads="1"/>
          </p:cNvSpPr>
          <p:nvPr/>
        </p:nvSpPr>
        <p:spPr bwMode="auto">
          <a:xfrm rot="-20320">
            <a:off x="1925638" y="2587625"/>
            <a:ext cx="7383462" cy="23256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dirty="0">
              <a:latin typeface="Comic Sans MS" pitchFamily="66" charset="0"/>
            </a:endParaRPr>
          </a:p>
          <a:p>
            <a:pPr algn="ctr" defTabSz="1019175">
              <a:spcBef>
                <a:spcPct val="0"/>
              </a:spcBef>
              <a:buClrTx/>
              <a:buSzTx/>
              <a:buFontTx/>
              <a:buNone/>
              <a:defRPr/>
            </a:pPr>
            <a:endParaRPr lang="en-US" sz="1600" dirty="0">
              <a:latin typeface="Comic Sans MS" pitchFamily="66" charset="0"/>
            </a:endParaRPr>
          </a:p>
          <a:p>
            <a:pPr algn="ctr" defTabSz="1019175">
              <a:spcBef>
                <a:spcPct val="0"/>
              </a:spcBef>
              <a:buClrTx/>
              <a:buSzTx/>
              <a:buFontTx/>
              <a:buNone/>
              <a:defRPr/>
            </a:pPr>
            <a:r>
              <a:rPr lang="en-US" sz="2000" b="1" dirty="0" smtClean="0">
                <a:latin typeface="Arial" pitchFamily="34" charset="0"/>
              </a:rPr>
              <a:t>Level 3</a:t>
            </a:r>
            <a:endParaRPr lang="en-US" sz="2000" b="1" dirty="0">
              <a:latin typeface="Arial" pitchFamily="34" charset="0"/>
            </a:endParaRPr>
          </a:p>
        </p:txBody>
      </p:sp>
      <p:sp>
        <p:nvSpPr>
          <p:cNvPr id="461829" name="Cloud"/>
          <p:cNvSpPr>
            <a:spLocks noChangeAspect="1" noEditPoints="1" noChangeArrowheads="1"/>
          </p:cNvSpPr>
          <p:nvPr/>
        </p:nvSpPr>
        <p:spPr bwMode="auto">
          <a:xfrm rot="-20320">
            <a:off x="2414588" y="5089525"/>
            <a:ext cx="7308850" cy="23320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2000">
              <a:latin typeface="Comic Sans MS" pitchFamily="66" charset="0"/>
            </a:endParaRPr>
          </a:p>
          <a:p>
            <a:pPr algn="ctr" defTabSz="1019175">
              <a:spcBef>
                <a:spcPct val="0"/>
              </a:spcBef>
              <a:buClrTx/>
              <a:buSzTx/>
              <a:buFontTx/>
              <a:buNone/>
              <a:defRPr/>
            </a:pPr>
            <a:endParaRPr lang="en-US" sz="2000">
              <a:latin typeface="Comic Sans MS" pitchFamily="66" charset="0"/>
            </a:endParaRPr>
          </a:p>
          <a:p>
            <a:pPr algn="ctr" defTabSz="1019175">
              <a:spcBef>
                <a:spcPct val="0"/>
              </a:spcBef>
              <a:buClrTx/>
              <a:buSzTx/>
              <a:buFontTx/>
              <a:buNone/>
              <a:defRPr/>
            </a:pPr>
            <a:r>
              <a:rPr lang="en-US" sz="2000" b="1">
                <a:latin typeface="Arial" pitchFamily="34" charset="0"/>
              </a:rPr>
              <a:t>AT&amp;T</a:t>
            </a:r>
          </a:p>
        </p:txBody>
      </p:sp>
      <p:sp>
        <p:nvSpPr>
          <p:cNvPr id="461830" name="Cloud"/>
          <p:cNvSpPr>
            <a:spLocks noChangeAspect="1" noEditPoints="1" noChangeArrowheads="1"/>
          </p:cNvSpPr>
          <p:nvPr/>
        </p:nvSpPr>
        <p:spPr bwMode="auto">
          <a:xfrm rot="-20320">
            <a:off x="168275" y="6073775"/>
            <a:ext cx="2095500" cy="12668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66"/>
          </a:solidFill>
          <a:ln w="9525">
            <a:solidFill>
              <a:srgbClr val="000000"/>
            </a:solidFill>
            <a:miter lim="800000"/>
            <a:headEnd/>
            <a:tailEnd/>
          </a:ln>
          <a:effectLst>
            <a:outerShdw dist="107763" dir="2700000" algn="ctr" rotWithShape="0">
              <a:srgbClr val="808080"/>
            </a:outerShdw>
          </a:effectLst>
        </p:spPr>
        <p:txBody>
          <a:bodyPr lIns="0" tIns="50929" rIns="0" bIns="50929"/>
          <a:lstStyle/>
          <a:p>
            <a:pPr algn="ctr" defTabSz="1019175">
              <a:spcBef>
                <a:spcPct val="0"/>
              </a:spcBef>
              <a:buClrTx/>
              <a:buSzTx/>
              <a:buFontTx/>
              <a:buNone/>
              <a:defRPr/>
            </a:pPr>
            <a:r>
              <a:rPr lang="en-US" sz="2000" b="1">
                <a:latin typeface="Arial" pitchFamily="34" charset="0"/>
              </a:rPr>
              <a:t>AT&amp;T Customer</a:t>
            </a:r>
          </a:p>
        </p:txBody>
      </p:sp>
      <p:sp>
        <p:nvSpPr>
          <p:cNvPr id="461831" name="Cloud"/>
          <p:cNvSpPr>
            <a:spLocks noChangeAspect="1" noEditPoints="1" noChangeArrowheads="1"/>
          </p:cNvSpPr>
          <p:nvPr/>
        </p:nvSpPr>
        <p:spPr bwMode="auto">
          <a:xfrm rot="-20320">
            <a:off x="7459663" y="1209675"/>
            <a:ext cx="2095500" cy="12652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66"/>
          </a:solidFill>
          <a:ln w="9525">
            <a:solidFill>
              <a:srgbClr val="000000"/>
            </a:solidFill>
            <a:miter lim="800000"/>
            <a:headEnd/>
            <a:tailEnd/>
          </a:ln>
          <a:effectLst>
            <a:outerShdw dist="107763" dir="2700000" algn="ctr" rotWithShape="0">
              <a:srgbClr val="808080"/>
            </a:outerShdw>
          </a:effectLst>
        </p:spPr>
        <p:txBody>
          <a:bodyPr lIns="0" tIns="50929" rIns="0" bIns="50929"/>
          <a:lstStyle/>
          <a:p>
            <a:pPr algn="ctr" defTabSz="1019175">
              <a:spcBef>
                <a:spcPct val="0"/>
              </a:spcBef>
              <a:buClrTx/>
              <a:buSzTx/>
              <a:buFontTx/>
              <a:buNone/>
              <a:defRPr/>
            </a:pPr>
            <a:r>
              <a:rPr lang="en-US" sz="2000" b="1" dirty="0" smtClean="0">
                <a:latin typeface="Arial" pitchFamily="34" charset="0"/>
              </a:rPr>
              <a:t>Level 3 Customer</a:t>
            </a:r>
            <a:endParaRPr lang="en-US" sz="2000" b="1" dirty="0">
              <a:latin typeface="Arial" pitchFamily="34" charset="0"/>
            </a:endParaRPr>
          </a:p>
        </p:txBody>
      </p:sp>
      <p:sp>
        <p:nvSpPr>
          <p:cNvPr id="158729" name="Line 8"/>
          <p:cNvSpPr>
            <a:spLocks noChangeShapeType="1"/>
          </p:cNvSpPr>
          <p:nvPr/>
        </p:nvSpPr>
        <p:spPr bwMode="auto">
          <a:xfrm>
            <a:off x="4022725" y="4789488"/>
            <a:ext cx="0" cy="561975"/>
          </a:xfrm>
          <a:prstGeom prst="line">
            <a:avLst/>
          </a:prstGeom>
          <a:noFill/>
          <a:ln w="38100">
            <a:solidFill>
              <a:schemeClr val="tx1"/>
            </a:solidFill>
            <a:round/>
            <a:headEnd/>
            <a:tailEnd/>
          </a:ln>
        </p:spPr>
        <p:txBody>
          <a:bodyPr>
            <a:spAutoFit/>
          </a:bodyPr>
          <a:lstStyle/>
          <a:p>
            <a:endParaRPr lang="en-US"/>
          </a:p>
        </p:txBody>
      </p:sp>
      <p:sp>
        <p:nvSpPr>
          <p:cNvPr id="158730" name="Line 9"/>
          <p:cNvSpPr>
            <a:spLocks noChangeShapeType="1"/>
          </p:cNvSpPr>
          <p:nvPr/>
        </p:nvSpPr>
        <p:spPr bwMode="auto">
          <a:xfrm>
            <a:off x="7218363" y="4611688"/>
            <a:ext cx="0" cy="511175"/>
          </a:xfrm>
          <a:prstGeom prst="line">
            <a:avLst/>
          </a:prstGeom>
          <a:noFill/>
          <a:ln w="38100">
            <a:solidFill>
              <a:schemeClr val="tx1"/>
            </a:solidFill>
            <a:round/>
            <a:headEnd/>
            <a:tailEnd/>
          </a:ln>
        </p:spPr>
        <p:txBody>
          <a:bodyPr>
            <a:spAutoFit/>
          </a:bodyPr>
          <a:lstStyle/>
          <a:p>
            <a:endParaRPr lang="en-US"/>
          </a:p>
        </p:txBody>
      </p:sp>
      <p:sp>
        <p:nvSpPr>
          <p:cNvPr id="158731" name="Line 10"/>
          <p:cNvSpPr>
            <a:spLocks noChangeShapeType="1"/>
          </p:cNvSpPr>
          <p:nvPr/>
        </p:nvSpPr>
        <p:spPr bwMode="auto">
          <a:xfrm flipH="1">
            <a:off x="7799388" y="2386013"/>
            <a:ext cx="79375" cy="196850"/>
          </a:xfrm>
          <a:prstGeom prst="line">
            <a:avLst/>
          </a:prstGeom>
          <a:noFill/>
          <a:ln w="38100">
            <a:solidFill>
              <a:schemeClr val="tx1"/>
            </a:solidFill>
            <a:round/>
            <a:headEnd/>
            <a:tailEnd/>
          </a:ln>
        </p:spPr>
        <p:txBody>
          <a:bodyPr>
            <a:spAutoFit/>
          </a:bodyPr>
          <a:lstStyle/>
          <a:p>
            <a:endParaRPr lang="en-US"/>
          </a:p>
        </p:txBody>
      </p:sp>
      <p:sp>
        <p:nvSpPr>
          <p:cNvPr id="158732" name="Line 11"/>
          <p:cNvSpPr>
            <a:spLocks noChangeShapeType="1"/>
          </p:cNvSpPr>
          <p:nvPr/>
        </p:nvSpPr>
        <p:spPr bwMode="auto">
          <a:xfrm flipH="1">
            <a:off x="2179638" y="6288088"/>
            <a:ext cx="271462" cy="82550"/>
          </a:xfrm>
          <a:prstGeom prst="line">
            <a:avLst/>
          </a:prstGeom>
          <a:noFill/>
          <a:ln w="38100">
            <a:solidFill>
              <a:schemeClr val="tx1"/>
            </a:solidFill>
            <a:round/>
            <a:headEnd/>
            <a:tailEnd/>
          </a:ln>
        </p:spPr>
        <p:txBody>
          <a:bodyPr>
            <a:spAutoFit/>
          </a:bodyPr>
          <a:lstStyle/>
          <a:p>
            <a:endParaRPr lang="en-US"/>
          </a:p>
        </p:txBody>
      </p:sp>
      <p:sp>
        <p:nvSpPr>
          <p:cNvPr id="158733" name="Freeform 12"/>
          <p:cNvSpPr>
            <a:spLocks/>
          </p:cNvSpPr>
          <p:nvPr/>
        </p:nvSpPr>
        <p:spPr bwMode="auto">
          <a:xfrm>
            <a:off x="2011363" y="2332038"/>
            <a:ext cx="6035675" cy="3971925"/>
          </a:xfrm>
          <a:custGeom>
            <a:avLst/>
            <a:gdLst>
              <a:gd name="T0" fmla="*/ 0 w 3456"/>
              <a:gd name="T1" fmla="*/ 2147483647 h 2208"/>
              <a:gd name="T2" fmla="*/ 2147483647 w 3456"/>
              <a:gd name="T3" fmla="*/ 2147483647 h 2208"/>
              <a:gd name="T4" fmla="*/ 2147483647 w 3456"/>
              <a:gd name="T5" fmla="*/ 2147483647 h 2208"/>
              <a:gd name="T6" fmla="*/ 2147483647 w 3456"/>
              <a:gd name="T7" fmla="*/ 2147483647 h 2208"/>
              <a:gd name="T8" fmla="*/ 2147483647 w 3456"/>
              <a:gd name="T9" fmla="*/ 2147483647 h 2208"/>
              <a:gd name="T10" fmla="*/ 2147483647 w 3456"/>
              <a:gd name="T11" fmla="*/ 2147483647 h 2208"/>
              <a:gd name="T12" fmla="*/ 2147483647 w 3456"/>
              <a:gd name="T13" fmla="*/ 2147483647 h 2208"/>
              <a:gd name="T14" fmla="*/ 2147483647 w 3456"/>
              <a:gd name="T15" fmla="*/ 0 h 2208"/>
              <a:gd name="T16" fmla="*/ 0 60000 65536"/>
              <a:gd name="T17" fmla="*/ 0 60000 65536"/>
              <a:gd name="T18" fmla="*/ 0 60000 65536"/>
              <a:gd name="T19" fmla="*/ 0 60000 65536"/>
              <a:gd name="T20" fmla="*/ 0 60000 65536"/>
              <a:gd name="T21" fmla="*/ 0 60000 65536"/>
              <a:gd name="T22" fmla="*/ 0 60000 65536"/>
              <a:gd name="T23" fmla="*/ 0 60000 65536"/>
              <a:gd name="T24" fmla="*/ 0 w 3456"/>
              <a:gd name="T25" fmla="*/ 0 h 2208"/>
              <a:gd name="T26" fmla="*/ 3456 w 3456"/>
              <a:gd name="T27" fmla="*/ 2208 h 22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56" h="2208">
                <a:moveTo>
                  <a:pt x="0" y="2208"/>
                </a:moveTo>
                <a:cubicBezTo>
                  <a:pt x="160" y="2168"/>
                  <a:pt x="320" y="2128"/>
                  <a:pt x="480" y="2064"/>
                </a:cubicBezTo>
                <a:cubicBezTo>
                  <a:pt x="640" y="2000"/>
                  <a:pt x="864" y="1896"/>
                  <a:pt x="960" y="1824"/>
                </a:cubicBezTo>
                <a:cubicBezTo>
                  <a:pt x="1056" y="1752"/>
                  <a:pt x="1032" y="1720"/>
                  <a:pt x="1056" y="1632"/>
                </a:cubicBezTo>
                <a:cubicBezTo>
                  <a:pt x="1080" y="1544"/>
                  <a:pt x="936" y="1416"/>
                  <a:pt x="1104" y="1296"/>
                </a:cubicBezTo>
                <a:cubicBezTo>
                  <a:pt x="1272" y="1176"/>
                  <a:pt x="1720" y="1080"/>
                  <a:pt x="2064" y="912"/>
                </a:cubicBezTo>
                <a:cubicBezTo>
                  <a:pt x="2408" y="744"/>
                  <a:pt x="2936" y="440"/>
                  <a:pt x="3168" y="288"/>
                </a:cubicBezTo>
                <a:cubicBezTo>
                  <a:pt x="3400" y="136"/>
                  <a:pt x="3428" y="68"/>
                  <a:pt x="3456" y="0"/>
                </a:cubicBezTo>
              </a:path>
            </a:pathLst>
          </a:custGeom>
          <a:noFill/>
          <a:ln w="28575">
            <a:solidFill>
              <a:srgbClr val="00FF00"/>
            </a:solidFill>
            <a:round/>
            <a:headEnd/>
            <a:tailEnd type="triangle" w="med" len="med"/>
          </a:ln>
        </p:spPr>
        <p:txBody>
          <a:bodyPr>
            <a:spAutoFit/>
          </a:bodyPr>
          <a:lstStyle/>
          <a:p>
            <a:endParaRPr lang="en-US"/>
          </a:p>
        </p:txBody>
      </p:sp>
      <p:sp>
        <p:nvSpPr>
          <p:cNvPr id="158734" name="Freeform 13"/>
          <p:cNvSpPr>
            <a:spLocks/>
          </p:cNvSpPr>
          <p:nvPr/>
        </p:nvSpPr>
        <p:spPr bwMode="auto">
          <a:xfrm>
            <a:off x="2011363" y="2332038"/>
            <a:ext cx="6538912" cy="4144962"/>
          </a:xfrm>
          <a:custGeom>
            <a:avLst/>
            <a:gdLst>
              <a:gd name="T0" fmla="*/ 2147483647 w 3600"/>
              <a:gd name="T1" fmla="*/ 0 h 2304"/>
              <a:gd name="T2" fmla="*/ 2147483647 w 3600"/>
              <a:gd name="T3" fmla="*/ 2147483647 h 2304"/>
              <a:gd name="T4" fmla="*/ 2147483647 w 3600"/>
              <a:gd name="T5" fmla="*/ 2147483647 h 2304"/>
              <a:gd name="T6" fmla="*/ 2147483647 w 3600"/>
              <a:gd name="T7" fmla="*/ 2147483647 h 2304"/>
              <a:gd name="T8" fmla="*/ 2147483647 w 3600"/>
              <a:gd name="T9" fmla="*/ 2147483647 h 2304"/>
              <a:gd name="T10" fmla="*/ 2147483647 w 3600"/>
              <a:gd name="T11" fmla="*/ 2147483647 h 2304"/>
              <a:gd name="T12" fmla="*/ 2147483647 w 3600"/>
              <a:gd name="T13" fmla="*/ 2147483647 h 2304"/>
              <a:gd name="T14" fmla="*/ 0 w 3600"/>
              <a:gd name="T15" fmla="*/ 2147483647 h 2304"/>
              <a:gd name="T16" fmla="*/ 0 60000 65536"/>
              <a:gd name="T17" fmla="*/ 0 60000 65536"/>
              <a:gd name="T18" fmla="*/ 0 60000 65536"/>
              <a:gd name="T19" fmla="*/ 0 60000 65536"/>
              <a:gd name="T20" fmla="*/ 0 60000 65536"/>
              <a:gd name="T21" fmla="*/ 0 60000 65536"/>
              <a:gd name="T22" fmla="*/ 0 60000 65536"/>
              <a:gd name="T23" fmla="*/ 0 60000 65536"/>
              <a:gd name="T24" fmla="*/ 0 w 3600"/>
              <a:gd name="T25" fmla="*/ 0 h 2304"/>
              <a:gd name="T26" fmla="*/ 3600 w 3600"/>
              <a:gd name="T27" fmla="*/ 2304 h 23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00" h="2304">
                <a:moveTo>
                  <a:pt x="3600" y="0"/>
                </a:moveTo>
                <a:cubicBezTo>
                  <a:pt x="3528" y="80"/>
                  <a:pt x="3456" y="160"/>
                  <a:pt x="3360" y="240"/>
                </a:cubicBezTo>
                <a:cubicBezTo>
                  <a:pt x="3264" y="320"/>
                  <a:pt x="3088" y="240"/>
                  <a:pt x="3024" y="480"/>
                </a:cubicBezTo>
                <a:cubicBezTo>
                  <a:pt x="2960" y="720"/>
                  <a:pt x="3008" y="1440"/>
                  <a:pt x="2976" y="1680"/>
                </a:cubicBezTo>
                <a:cubicBezTo>
                  <a:pt x="2944" y="1920"/>
                  <a:pt x="2984" y="1872"/>
                  <a:pt x="2832" y="1920"/>
                </a:cubicBezTo>
                <a:cubicBezTo>
                  <a:pt x="2680" y="1968"/>
                  <a:pt x="2440" y="1928"/>
                  <a:pt x="2064" y="1968"/>
                </a:cubicBezTo>
                <a:cubicBezTo>
                  <a:pt x="1688" y="2008"/>
                  <a:pt x="920" y="2104"/>
                  <a:pt x="576" y="2160"/>
                </a:cubicBezTo>
                <a:cubicBezTo>
                  <a:pt x="232" y="2216"/>
                  <a:pt x="116" y="2260"/>
                  <a:pt x="0" y="2304"/>
                </a:cubicBezTo>
              </a:path>
            </a:pathLst>
          </a:custGeom>
          <a:noFill/>
          <a:ln w="28575">
            <a:solidFill>
              <a:srgbClr val="00FF00"/>
            </a:solidFill>
            <a:round/>
            <a:headEnd/>
            <a:tailEnd type="triangle" w="med" len="med"/>
          </a:ln>
        </p:spPr>
        <p:txBody>
          <a:bodyPr>
            <a:spAutoFit/>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3369" y="486352"/>
            <a:ext cx="9220200" cy="1295400"/>
          </a:xfrm>
        </p:spPr>
        <p:txBody>
          <a:bodyPr/>
          <a:lstStyle/>
          <a:p>
            <a:r>
              <a:rPr lang="en-US" dirty="0" smtClean="0"/>
              <a:t>Hierarchical Routing</a:t>
            </a:r>
            <a:endParaRPr lang="en-US" dirty="0"/>
          </a:p>
        </p:txBody>
      </p:sp>
      <p:sp>
        <p:nvSpPr>
          <p:cNvPr id="34819" name="Rectangle 3"/>
          <p:cNvSpPr>
            <a:spLocks noGrp="1" noChangeArrowheads="1"/>
          </p:cNvSpPr>
          <p:nvPr>
            <p:ph type="body" sz="half" idx="1"/>
          </p:nvPr>
        </p:nvSpPr>
        <p:spPr>
          <a:xfrm>
            <a:off x="29914" y="1965242"/>
            <a:ext cx="9978186" cy="5807159"/>
          </a:xfrm>
        </p:spPr>
        <p:txBody>
          <a:bodyPr/>
          <a:lstStyle/>
          <a:p>
            <a:r>
              <a:rPr lang="en-US" sz="2600" dirty="0" smtClean="0"/>
              <a:t>The Internet is divided among many distinct networks</a:t>
            </a:r>
          </a:p>
          <a:p>
            <a:pPr lvl="1"/>
            <a:r>
              <a:rPr lang="en-US" sz="2200" dirty="0" smtClean="0"/>
              <a:t>owned and operated by different organizations</a:t>
            </a:r>
          </a:p>
          <a:p>
            <a:pPr lvl="1"/>
            <a:r>
              <a:rPr lang="en-US" sz="2200" dirty="0" smtClean="0"/>
              <a:t>networks called </a:t>
            </a:r>
            <a:r>
              <a:rPr lang="en-US" sz="2200" i="1" dirty="0" smtClean="0"/>
              <a:t>Autonomous Systems </a:t>
            </a:r>
            <a:r>
              <a:rPr lang="en-US" sz="2200" dirty="0" smtClean="0"/>
              <a:t>(aka routing domains)</a:t>
            </a:r>
          </a:p>
          <a:p>
            <a:r>
              <a:rPr lang="en-US" sz="2600" dirty="0" smtClean="0"/>
              <a:t>Leads to a two level routing structure </a:t>
            </a:r>
          </a:p>
          <a:p>
            <a:pPr lvl="1"/>
            <a:r>
              <a:rPr lang="en-US" sz="2200" dirty="0" smtClean="0"/>
              <a:t>intra-domain routing: finding most efficient paths within an AS</a:t>
            </a:r>
          </a:p>
          <a:p>
            <a:pPr lvl="1"/>
            <a:r>
              <a:rPr lang="en-US" sz="2200" dirty="0" smtClean="0"/>
              <a:t>inter-domain routing: finding paths among </a:t>
            </a:r>
            <a:r>
              <a:rPr lang="en-US" sz="2200" dirty="0" err="1" smtClean="0"/>
              <a:t>ASes</a:t>
            </a:r>
            <a:endParaRPr lang="en-US" sz="2200" dirty="0" smtClean="0"/>
          </a:p>
          <a:p>
            <a:pPr lvl="1"/>
            <a:r>
              <a:rPr lang="en-US" sz="2200" dirty="0" smtClean="0"/>
              <a:t>makes Internet routing more scalable</a:t>
            </a:r>
          </a:p>
          <a:p>
            <a:pPr lvl="1"/>
            <a:r>
              <a:rPr lang="en-US" sz="2200" dirty="0" smtClean="0"/>
              <a:t>allows </a:t>
            </a:r>
            <a:r>
              <a:rPr lang="en-US" sz="2200" dirty="0" err="1" smtClean="0"/>
              <a:t>ASes</a:t>
            </a:r>
            <a:r>
              <a:rPr lang="en-US" sz="2200" dirty="0" smtClean="0"/>
              <a:t> to operate independently and to keep their internal network structure private</a:t>
            </a:r>
          </a:p>
          <a:p>
            <a:r>
              <a:rPr lang="en-US" sz="2600" dirty="0" smtClean="0"/>
              <a:t>Drawbacks of hierarchical routing</a:t>
            </a:r>
          </a:p>
          <a:p>
            <a:pPr lvl="1"/>
            <a:r>
              <a:rPr lang="en-US" sz="2200" dirty="0" smtClean="0"/>
              <a:t>lack of global knowledge of network topology prevents selection of best routes</a:t>
            </a:r>
          </a:p>
          <a:p>
            <a:pPr lvl="1"/>
            <a:r>
              <a:rPr lang="en-US" sz="2200" dirty="0" smtClean="0"/>
              <a:t>motivates AS-owners to focus on reducing their own costs, not providing best service to users</a:t>
            </a:r>
          </a:p>
          <a:p>
            <a:pPr lvl="1"/>
            <a:endParaRPr lang="en-US" sz="2200" dirty="0" smtClean="0"/>
          </a:p>
          <a:p>
            <a:pPr lvl="1"/>
            <a:endParaRPr lang="en-US" sz="2200" dirty="0"/>
          </a:p>
        </p:txBody>
      </p:sp>
      <p:sp>
        <p:nvSpPr>
          <p:cNvPr id="2" name="Slide Number Placeholder 1"/>
          <p:cNvSpPr>
            <a:spLocks noGrp="1"/>
          </p:cNvSpPr>
          <p:nvPr>
            <p:ph type="sldNum" sz="quarter" idx="4294967295"/>
          </p:nvPr>
        </p:nvSpPr>
        <p:spPr>
          <a:xfrm>
            <a:off x="9743682" y="7452688"/>
            <a:ext cx="309981" cy="215444"/>
          </a:xfrm>
          <a:prstGeom prst="rect">
            <a:avLst/>
          </a:prstGeom>
        </p:spPr>
        <p:txBody>
          <a:bodyPr/>
          <a:lstStyle/>
          <a:p>
            <a:fld id="{4880F61E-DB41-2A41-89EA-809E0E21D9D5}" type="slidenum">
              <a:rPr lang="en-US" sz="1400" smtClean="0">
                <a:latin typeface="+mn-lt"/>
              </a:rPr>
              <a:pPr/>
              <a:t>2</a:t>
            </a:fld>
            <a:endParaRPr lang="en-US" sz="1400">
              <a:latin typeface="+mn-lt"/>
            </a:endParaRPr>
          </a:p>
        </p:txBody>
      </p:sp>
    </p:spTree>
    <p:extLst>
      <p:ext uri="{BB962C8B-B14F-4D97-AF65-F5344CB8AC3E}">
        <p14:creationId xmlns:p14="http://schemas.microsoft.com/office/powerpoint/2010/main" val="21071066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Number Placeholder 2"/>
          <p:cNvSpPr>
            <a:spLocks noGrp="1"/>
          </p:cNvSpPr>
          <p:nvPr>
            <p:ph type="sldNum" sz="quarter" idx="10"/>
          </p:nvPr>
        </p:nvSpPr>
        <p:spPr>
          <a:noFill/>
        </p:spPr>
        <p:txBody>
          <a:bodyPr/>
          <a:lstStyle/>
          <a:p>
            <a:pPr defTabSz="1019175"/>
            <a:fld id="{87543A5F-2004-4637-ABAB-C2079B137E51}" type="slidenum">
              <a:rPr lang="en-US" smtClean="0"/>
              <a:pPr defTabSz="1019175"/>
              <a:t>20</a:t>
            </a:fld>
            <a:endParaRPr lang="en-US" smtClean="0"/>
          </a:p>
        </p:txBody>
      </p:sp>
      <p:sp>
        <p:nvSpPr>
          <p:cNvPr id="167939" name="Rectangle 2"/>
          <p:cNvSpPr>
            <a:spLocks noGrp="1" noChangeArrowheads="1"/>
          </p:cNvSpPr>
          <p:nvPr>
            <p:ph type="title"/>
          </p:nvPr>
        </p:nvSpPr>
        <p:spPr>
          <a:xfrm>
            <a:off x="1" y="239835"/>
            <a:ext cx="10058400" cy="1295400"/>
          </a:xfrm>
        </p:spPr>
        <p:txBody>
          <a:bodyPr/>
          <a:lstStyle/>
          <a:p>
            <a:r>
              <a:rPr lang="en-US" sz="3200" dirty="0" smtClean="0"/>
              <a:t>Policy-Based Control of Route Advertisements</a:t>
            </a:r>
          </a:p>
        </p:txBody>
      </p:sp>
      <p:grpSp>
        <p:nvGrpSpPr>
          <p:cNvPr id="28" name="Group 27"/>
          <p:cNvGrpSpPr/>
          <p:nvPr/>
        </p:nvGrpSpPr>
        <p:grpSpPr>
          <a:xfrm>
            <a:off x="250825" y="2356131"/>
            <a:ext cx="9639300" cy="4913312"/>
            <a:chOff x="250825" y="1897063"/>
            <a:chExt cx="9639300" cy="4913312"/>
          </a:xfrm>
        </p:grpSpPr>
        <p:sp>
          <p:nvSpPr>
            <p:cNvPr id="416771" name="Cloud"/>
            <p:cNvSpPr>
              <a:spLocks noChangeAspect="1" noEditPoints="1" noChangeArrowheads="1"/>
            </p:cNvSpPr>
            <p:nvPr/>
          </p:nvSpPr>
          <p:spPr bwMode="auto">
            <a:xfrm rot="-20320">
              <a:off x="3602038" y="1897063"/>
              <a:ext cx="3016250" cy="2143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1</a:t>
              </a:r>
            </a:p>
          </p:txBody>
        </p:sp>
        <p:sp>
          <p:nvSpPr>
            <p:cNvPr id="416772" name="Cloud"/>
            <p:cNvSpPr>
              <a:spLocks noChangeAspect="1" noEditPoints="1" noChangeArrowheads="1"/>
            </p:cNvSpPr>
            <p:nvPr/>
          </p:nvSpPr>
          <p:spPr bwMode="auto">
            <a:xfrm rot="-20320">
              <a:off x="6875463" y="2346325"/>
              <a:ext cx="3014662" cy="2144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2</a:t>
              </a:r>
            </a:p>
          </p:txBody>
        </p:sp>
        <p:sp>
          <p:nvSpPr>
            <p:cNvPr id="416773" name="Cloud"/>
            <p:cNvSpPr>
              <a:spLocks noChangeAspect="1" noEditPoints="1" noChangeArrowheads="1"/>
            </p:cNvSpPr>
            <p:nvPr/>
          </p:nvSpPr>
          <p:spPr bwMode="auto">
            <a:xfrm rot="-20320">
              <a:off x="250825" y="2417763"/>
              <a:ext cx="3016250" cy="214471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3</a:t>
              </a:r>
            </a:p>
          </p:txBody>
        </p:sp>
        <p:sp>
          <p:nvSpPr>
            <p:cNvPr id="416774" name="Cloud"/>
            <p:cNvSpPr>
              <a:spLocks noChangeAspect="1" noEditPoints="1" noChangeArrowheads="1"/>
            </p:cNvSpPr>
            <p:nvPr/>
          </p:nvSpPr>
          <p:spPr bwMode="auto">
            <a:xfrm rot="-20320">
              <a:off x="5032375" y="4762500"/>
              <a:ext cx="1924050" cy="13684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6</a:t>
              </a:r>
            </a:p>
          </p:txBody>
        </p:sp>
        <p:sp>
          <p:nvSpPr>
            <p:cNvPr id="416775" name="Cloud"/>
            <p:cNvSpPr>
              <a:spLocks noChangeAspect="1" noEditPoints="1" noChangeArrowheads="1"/>
            </p:cNvSpPr>
            <p:nvPr/>
          </p:nvSpPr>
          <p:spPr bwMode="auto">
            <a:xfrm rot="-20320">
              <a:off x="7794625" y="5181600"/>
              <a:ext cx="1925638" cy="13684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7</a:t>
              </a:r>
            </a:p>
          </p:txBody>
        </p:sp>
        <p:sp>
          <p:nvSpPr>
            <p:cNvPr id="416776" name="Cloud"/>
            <p:cNvSpPr>
              <a:spLocks noChangeAspect="1" noEditPoints="1" noChangeArrowheads="1"/>
            </p:cNvSpPr>
            <p:nvPr/>
          </p:nvSpPr>
          <p:spPr bwMode="auto">
            <a:xfrm rot="-20320">
              <a:off x="2517775" y="5440363"/>
              <a:ext cx="1924050" cy="137001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5</a:t>
              </a:r>
            </a:p>
          </p:txBody>
        </p:sp>
        <p:sp>
          <p:nvSpPr>
            <p:cNvPr id="416777" name="Cloud"/>
            <p:cNvSpPr>
              <a:spLocks noChangeAspect="1" noEditPoints="1" noChangeArrowheads="1"/>
            </p:cNvSpPr>
            <p:nvPr/>
          </p:nvSpPr>
          <p:spPr bwMode="auto">
            <a:xfrm rot="-20320">
              <a:off x="250825" y="4935538"/>
              <a:ext cx="1925638" cy="13684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4</a:t>
              </a:r>
            </a:p>
          </p:txBody>
        </p:sp>
        <p:cxnSp>
          <p:nvCxnSpPr>
            <p:cNvPr id="167947" name="AutoShape 10"/>
            <p:cNvCxnSpPr>
              <a:cxnSpLocks noChangeShapeType="1"/>
              <a:stCxn id="416777" idx="3"/>
              <a:endCxn id="416773" idx="1"/>
            </p:cNvCxnSpPr>
            <p:nvPr/>
          </p:nvCxnSpPr>
          <p:spPr bwMode="auto">
            <a:xfrm flipV="1">
              <a:off x="1209675" y="4559300"/>
              <a:ext cx="554038" cy="454025"/>
            </a:xfrm>
            <a:prstGeom prst="straightConnector1">
              <a:avLst/>
            </a:prstGeom>
            <a:noFill/>
            <a:ln w="38100">
              <a:solidFill>
                <a:srgbClr val="00FF00"/>
              </a:solidFill>
              <a:round/>
              <a:headEnd type="oval" w="med" len="med"/>
              <a:tailEnd type="oval" w="med" len="med"/>
            </a:ln>
          </p:spPr>
        </p:cxnSp>
        <p:cxnSp>
          <p:nvCxnSpPr>
            <p:cNvPr id="167948" name="AutoShape 11"/>
            <p:cNvCxnSpPr>
              <a:cxnSpLocks noChangeShapeType="1"/>
              <a:stCxn id="416776" idx="3"/>
              <a:endCxn id="416773" idx="1"/>
            </p:cNvCxnSpPr>
            <p:nvPr/>
          </p:nvCxnSpPr>
          <p:spPr bwMode="auto">
            <a:xfrm flipH="1" flipV="1">
              <a:off x="1763713" y="4559300"/>
              <a:ext cx="1711325" cy="958850"/>
            </a:xfrm>
            <a:prstGeom prst="straightConnector1">
              <a:avLst/>
            </a:prstGeom>
            <a:noFill/>
            <a:ln w="38100">
              <a:solidFill>
                <a:srgbClr val="00FF00"/>
              </a:solidFill>
              <a:round/>
              <a:headEnd type="oval" w="med" len="med"/>
              <a:tailEnd type="oval" w="med" len="med"/>
            </a:ln>
          </p:spPr>
        </p:cxnSp>
        <p:cxnSp>
          <p:nvCxnSpPr>
            <p:cNvPr id="167949" name="AutoShape 13"/>
            <p:cNvCxnSpPr>
              <a:cxnSpLocks noChangeShapeType="1"/>
              <a:stCxn id="416774" idx="3"/>
              <a:endCxn id="416771" idx="1"/>
            </p:cNvCxnSpPr>
            <p:nvPr/>
          </p:nvCxnSpPr>
          <p:spPr bwMode="auto">
            <a:xfrm flipH="1" flipV="1">
              <a:off x="5114925" y="4037013"/>
              <a:ext cx="874713" cy="803275"/>
            </a:xfrm>
            <a:prstGeom prst="straightConnector1">
              <a:avLst/>
            </a:prstGeom>
            <a:noFill/>
            <a:ln w="38100">
              <a:solidFill>
                <a:srgbClr val="00FF00"/>
              </a:solidFill>
              <a:round/>
              <a:headEnd type="oval" w="med" len="med"/>
              <a:tailEnd type="oval" w="med" len="med"/>
            </a:ln>
          </p:spPr>
        </p:cxnSp>
        <p:cxnSp>
          <p:nvCxnSpPr>
            <p:cNvPr id="167950" name="AutoShape 14"/>
            <p:cNvCxnSpPr>
              <a:cxnSpLocks noChangeShapeType="1"/>
              <a:stCxn id="416772" idx="0"/>
              <a:endCxn id="416771" idx="2"/>
            </p:cNvCxnSpPr>
            <p:nvPr/>
          </p:nvCxnSpPr>
          <p:spPr bwMode="auto">
            <a:xfrm flipH="1" flipV="1">
              <a:off x="6615113" y="2959100"/>
              <a:ext cx="268287" cy="468313"/>
            </a:xfrm>
            <a:prstGeom prst="straightConnector1">
              <a:avLst/>
            </a:prstGeom>
            <a:noFill/>
            <a:ln w="38100">
              <a:solidFill>
                <a:srgbClr val="FF0000"/>
              </a:solidFill>
              <a:round/>
              <a:headEnd type="oval" w="med" len="med"/>
              <a:tailEnd type="oval" w="med" len="med"/>
            </a:ln>
          </p:spPr>
        </p:cxnSp>
        <p:cxnSp>
          <p:nvCxnSpPr>
            <p:cNvPr id="167951" name="AutoShape 15"/>
            <p:cNvCxnSpPr>
              <a:cxnSpLocks noChangeShapeType="1"/>
              <a:stCxn id="416775" idx="3"/>
              <a:endCxn id="416772" idx="1"/>
            </p:cNvCxnSpPr>
            <p:nvPr/>
          </p:nvCxnSpPr>
          <p:spPr bwMode="auto">
            <a:xfrm flipH="1" flipV="1">
              <a:off x="8388350" y="4487863"/>
              <a:ext cx="365125" cy="771525"/>
            </a:xfrm>
            <a:prstGeom prst="straightConnector1">
              <a:avLst/>
            </a:prstGeom>
            <a:noFill/>
            <a:ln w="38100">
              <a:solidFill>
                <a:srgbClr val="00FF00"/>
              </a:solidFill>
              <a:round/>
              <a:headEnd type="oval" w="med" len="med"/>
              <a:tailEnd type="oval" w="med" len="med"/>
            </a:ln>
          </p:spPr>
        </p:cxnSp>
        <p:cxnSp>
          <p:nvCxnSpPr>
            <p:cNvPr id="167952" name="AutoShape 16"/>
            <p:cNvCxnSpPr>
              <a:cxnSpLocks noChangeShapeType="1"/>
              <a:stCxn id="416773" idx="2"/>
              <a:endCxn id="416771" idx="0"/>
            </p:cNvCxnSpPr>
            <p:nvPr/>
          </p:nvCxnSpPr>
          <p:spPr bwMode="auto">
            <a:xfrm flipV="1">
              <a:off x="3263900" y="2976563"/>
              <a:ext cx="346075" cy="503237"/>
            </a:xfrm>
            <a:prstGeom prst="straightConnector1">
              <a:avLst/>
            </a:prstGeom>
            <a:noFill/>
            <a:ln w="38100">
              <a:solidFill>
                <a:srgbClr val="FF0000"/>
              </a:solidFill>
              <a:round/>
              <a:headEnd type="oval" w="med" len="med"/>
              <a:tailEnd type="oval" w="med" len="med"/>
            </a:ln>
          </p:spPr>
        </p:cxnSp>
        <p:sp>
          <p:nvSpPr>
            <p:cNvPr id="167953" name="Text Box 18"/>
            <p:cNvSpPr txBox="1">
              <a:spLocks noChangeArrowheads="1"/>
            </p:cNvSpPr>
            <p:nvPr/>
          </p:nvSpPr>
          <p:spPr bwMode="auto">
            <a:xfrm>
              <a:off x="7459663" y="4491038"/>
              <a:ext cx="1173162"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b="1"/>
                <a:t>0.0.0.0/0</a:t>
              </a:r>
            </a:p>
          </p:txBody>
        </p:sp>
        <p:sp>
          <p:nvSpPr>
            <p:cNvPr id="167954" name="Text Box 20"/>
            <p:cNvSpPr txBox="1">
              <a:spLocks noChangeArrowheads="1"/>
            </p:cNvSpPr>
            <p:nvPr/>
          </p:nvSpPr>
          <p:spPr bwMode="auto">
            <a:xfrm>
              <a:off x="4106863" y="4059238"/>
              <a:ext cx="1173162"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b="1"/>
                <a:t>0.0.0.0/0</a:t>
              </a:r>
            </a:p>
          </p:txBody>
        </p:sp>
        <p:sp>
          <p:nvSpPr>
            <p:cNvPr id="167955" name="Text Box 22"/>
            <p:cNvSpPr txBox="1">
              <a:spLocks noChangeArrowheads="1"/>
            </p:cNvSpPr>
            <p:nvPr/>
          </p:nvSpPr>
          <p:spPr bwMode="auto">
            <a:xfrm>
              <a:off x="2765425" y="4232275"/>
              <a:ext cx="1174750"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b="1"/>
                <a:t>0.0.0.0/0</a:t>
              </a:r>
            </a:p>
          </p:txBody>
        </p:sp>
        <p:sp>
          <p:nvSpPr>
            <p:cNvPr id="167956" name="Text Box 23"/>
            <p:cNvSpPr txBox="1">
              <a:spLocks noChangeArrowheads="1"/>
            </p:cNvSpPr>
            <p:nvPr/>
          </p:nvSpPr>
          <p:spPr bwMode="auto">
            <a:xfrm>
              <a:off x="334963" y="4491038"/>
              <a:ext cx="1173162"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b="1"/>
                <a:t>0.0.0.0/0</a:t>
              </a:r>
            </a:p>
          </p:txBody>
        </p:sp>
        <p:sp>
          <p:nvSpPr>
            <p:cNvPr id="167957" name="Text Box 29"/>
            <p:cNvSpPr txBox="1">
              <a:spLocks noChangeArrowheads="1"/>
            </p:cNvSpPr>
            <p:nvPr/>
          </p:nvSpPr>
          <p:spPr bwMode="auto">
            <a:xfrm>
              <a:off x="2682875" y="2159000"/>
              <a:ext cx="1339850"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b="1"/>
                <a:t>AS 1, AS 6</a:t>
              </a:r>
            </a:p>
          </p:txBody>
        </p:sp>
        <p:sp>
          <p:nvSpPr>
            <p:cNvPr id="167958" name="Text Box 30"/>
            <p:cNvSpPr txBox="1">
              <a:spLocks noChangeArrowheads="1"/>
            </p:cNvSpPr>
            <p:nvPr/>
          </p:nvSpPr>
          <p:spPr bwMode="auto">
            <a:xfrm>
              <a:off x="6705600" y="2159000"/>
              <a:ext cx="1341438"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b="1"/>
                <a:t>AS 1, AS 6</a:t>
              </a:r>
            </a:p>
          </p:txBody>
        </p:sp>
        <p:sp>
          <p:nvSpPr>
            <p:cNvPr id="167959" name="Freeform 31"/>
            <p:cNvSpPr>
              <a:spLocks/>
            </p:cNvSpPr>
            <p:nvPr/>
          </p:nvSpPr>
          <p:spPr bwMode="auto">
            <a:xfrm>
              <a:off x="1257300" y="4403725"/>
              <a:ext cx="2095500" cy="1382713"/>
            </a:xfrm>
            <a:custGeom>
              <a:avLst/>
              <a:gdLst>
                <a:gd name="T0" fmla="*/ 0 w 1392"/>
                <a:gd name="T1" fmla="*/ 2147483647 h 896"/>
                <a:gd name="T2" fmla="*/ 2147483647 w 1392"/>
                <a:gd name="T3" fmla="*/ 2147483647 h 896"/>
                <a:gd name="T4" fmla="*/ 2147483647 w 1392"/>
                <a:gd name="T5" fmla="*/ 2147483647 h 896"/>
                <a:gd name="T6" fmla="*/ 2147483647 w 1392"/>
                <a:gd name="T7" fmla="*/ 2147483647 h 896"/>
                <a:gd name="T8" fmla="*/ 0 60000 65536"/>
                <a:gd name="T9" fmla="*/ 0 60000 65536"/>
                <a:gd name="T10" fmla="*/ 0 60000 65536"/>
                <a:gd name="T11" fmla="*/ 0 60000 65536"/>
                <a:gd name="T12" fmla="*/ 0 w 1392"/>
                <a:gd name="T13" fmla="*/ 0 h 896"/>
                <a:gd name="T14" fmla="*/ 1392 w 1392"/>
                <a:gd name="T15" fmla="*/ 896 h 896"/>
              </a:gdLst>
              <a:ahLst/>
              <a:cxnLst>
                <a:cxn ang="T8">
                  <a:pos x="T0" y="T1"/>
                </a:cxn>
                <a:cxn ang="T9">
                  <a:pos x="T2" y="T3"/>
                </a:cxn>
                <a:cxn ang="T10">
                  <a:pos x="T4" y="T5"/>
                </a:cxn>
                <a:cxn ang="T11">
                  <a:pos x="T6" y="T7"/>
                </a:cxn>
              </a:cxnLst>
              <a:rect l="T12" t="T13" r="T14" b="T15"/>
              <a:pathLst>
                <a:path w="1392" h="896">
                  <a:moveTo>
                    <a:pt x="0" y="560"/>
                  </a:moveTo>
                  <a:cubicBezTo>
                    <a:pt x="120" y="312"/>
                    <a:pt x="240" y="64"/>
                    <a:pt x="432" y="32"/>
                  </a:cubicBezTo>
                  <a:cubicBezTo>
                    <a:pt x="624" y="0"/>
                    <a:pt x="992" y="224"/>
                    <a:pt x="1152" y="368"/>
                  </a:cubicBezTo>
                  <a:cubicBezTo>
                    <a:pt x="1312" y="512"/>
                    <a:pt x="1352" y="704"/>
                    <a:pt x="1392" y="896"/>
                  </a:cubicBezTo>
                </a:path>
              </a:pathLst>
            </a:custGeom>
            <a:noFill/>
            <a:ln w="28575">
              <a:solidFill>
                <a:srgbClr val="00CC00"/>
              </a:solidFill>
              <a:round/>
              <a:headEnd type="triangle" w="sm" len="sm"/>
              <a:tailEnd type="triangle" w="sm" len="sm"/>
            </a:ln>
          </p:spPr>
          <p:txBody>
            <a:bodyPr/>
            <a:lstStyle/>
            <a:p>
              <a:endParaRPr lang="en-US"/>
            </a:p>
          </p:txBody>
        </p:sp>
        <p:sp>
          <p:nvSpPr>
            <p:cNvPr id="167960" name="Freeform 32"/>
            <p:cNvSpPr>
              <a:spLocks/>
            </p:cNvSpPr>
            <p:nvPr/>
          </p:nvSpPr>
          <p:spPr bwMode="auto">
            <a:xfrm>
              <a:off x="1006475" y="2906713"/>
              <a:ext cx="4776788" cy="2274887"/>
            </a:xfrm>
            <a:custGeom>
              <a:avLst/>
              <a:gdLst>
                <a:gd name="T0" fmla="*/ 0 w 2736"/>
                <a:gd name="T1" fmla="*/ 2147483647 h 1264"/>
                <a:gd name="T2" fmla="*/ 2147483647 w 2736"/>
                <a:gd name="T3" fmla="*/ 2147483647 h 1264"/>
                <a:gd name="T4" fmla="*/ 2147483647 w 2736"/>
                <a:gd name="T5" fmla="*/ 2147483647 h 1264"/>
                <a:gd name="T6" fmla="*/ 2147483647 w 2736"/>
                <a:gd name="T7" fmla="*/ 2147483647 h 1264"/>
                <a:gd name="T8" fmla="*/ 2147483647 w 2736"/>
                <a:gd name="T9" fmla="*/ 2147483647 h 1264"/>
                <a:gd name="T10" fmla="*/ 2147483647 w 2736"/>
                <a:gd name="T11" fmla="*/ 2147483647 h 1264"/>
                <a:gd name="T12" fmla="*/ 2147483647 w 2736"/>
                <a:gd name="T13" fmla="*/ 2147483647 h 1264"/>
                <a:gd name="T14" fmla="*/ 0 60000 65536"/>
                <a:gd name="T15" fmla="*/ 0 60000 65536"/>
                <a:gd name="T16" fmla="*/ 0 60000 65536"/>
                <a:gd name="T17" fmla="*/ 0 60000 65536"/>
                <a:gd name="T18" fmla="*/ 0 60000 65536"/>
                <a:gd name="T19" fmla="*/ 0 60000 65536"/>
                <a:gd name="T20" fmla="*/ 0 60000 65536"/>
                <a:gd name="T21" fmla="*/ 0 w 2736"/>
                <a:gd name="T22" fmla="*/ 0 h 1264"/>
                <a:gd name="T23" fmla="*/ 2736 w 2736"/>
                <a:gd name="T24" fmla="*/ 1264 h 12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36" h="1264">
                  <a:moveTo>
                    <a:pt x="0" y="1264"/>
                  </a:moveTo>
                  <a:cubicBezTo>
                    <a:pt x="84" y="1080"/>
                    <a:pt x="168" y="896"/>
                    <a:pt x="336" y="736"/>
                  </a:cubicBezTo>
                  <a:cubicBezTo>
                    <a:pt x="504" y="576"/>
                    <a:pt x="800" y="424"/>
                    <a:pt x="1008" y="304"/>
                  </a:cubicBezTo>
                  <a:cubicBezTo>
                    <a:pt x="1216" y="184"/>
                    <a:pt x="1416" y="32"/>
                    <a:pt x="1584" y="16"/>
                  </a:cubicBezTo>
                  <a:cubicBezTo>
                    <a:pt x="1752" y="0"/>
                    <a:pt x="1864" y="96"/>
                    <a:pt x="2016" y="208"/>
                  </a:cubicBezTo>
                  <a:cubicBezTo>
                    <a:pt x="2168" y="320"/>
                    <a:pt x="2376" y="528"/>
                    <a:pt x="2496" y="688"/>
                  </a:cubicBezTo>
                  <a:cubicBezTo>
                    <a:pt x="2616" y="848"/>
                    <a:pt x="2676" y="1008"/>
                    <a:pt x="2736" y="1168"/>
                  </a:cubicBezTo>
                </a:path>
              </a:pathLst>
            </a:custGeom>
            <a:noFill/>
            <a:ln w="28575">
              <a:solidFill>
                <a:srgbClr val="00CC00"/>
              </a:solidFill>
              <a:round/>
              <a:headEnd type="triangle" w="sm" len="sm"/>
              <a:tailEnd type="triangle" w="sm" len="sm"/>
            </a:ln>
          </p:spPr>
          <p:txBody>
            <a:bodyPr/>
            <a:lstStyle/>
            <a:p>
              <a:endParaRPr lang="en-US"/>
            </a:p>
          </p:txBody>
        </p:sp>
        <p:sp>
          <p:nvSpPr>
            <p:cNvPr id="167961" name="Freeform 33"/>
            <p:cNvSpPr>
              <a:spLocks/>
            </p:cNvSpPr>
            <p:nvPr/>
          </p:nvSpPr>
          <p:spPr bwMode="auto">
            <a:xfrm>
              <a:off x="5448300" y="2936875"/>
              <a:ext cx="3436938" cy="2417763"/>
            </a:xfrm>
            <a:custGeom>
              <a:avLst/>
              <a:gdLst>
                <a:gd name="T0" fmla="*/ 2147483647 w 1968"/>
                <a:gd name="T1" fmla="*/ 2147483647 h 1344"/>
                <a:gd name="T2" fmla="*/ 0 w 1968"/>
                <a:gd name="T3" fmla="*/ 2147483647 h 1344"/>
                <a:gd name="T4" fmla="*/ 2147483647 w 1968"/>
                <a:gd name="T5" fmla="*/ 2147483647 h 1344"/>
                <a:gd name="T6" fmla="*/ 2147483647 w 1968"/>
                <a:gd name="T7" fmla="*/ 2147483647 h 1344"/>
                <a:gd name="T8" fmla="*/ 2147483647 w 1968"/>
                <a:gd name="T9" fmla="*/ 2147483647 h 1344"/>
                <a:gd name="T10" fmla="*/ 2147483647 w 1968"/>
                <a:gd name="T11" fmla="*/ 2147483647 h 1344"/>
                <a:gd name="T12" fmla="*/ 0 60000 65536"/>
                <a:gd name="T13" fmla="*/ 0 60000 65536"/>
                <a:gd name="T14" fmla="*/ 0 60000 65536"/>
                <a:gd name="T15" fmla="*/ 0 60000 65536"/>
                <a:gd name="T16" fmla="*/ 0 60000 65536"/>
                <a:gd name="T17" fmla="*/ 0 60000 65536"/>
                <a:gd name="T18" fmla="*/ 0 w 1968"/>
                <a:gd name="T19" fmla="*/ 0 h 1344"/>
                <a:gd name="T20" fmla="*/ 1968 w 1968"/>
                <a:gd name="T21" fmla="*/ 1344 h 1344"/>
              </a:gdLst>
              <a:ahLst/>
              <a:cxnLst>
                <a:cxn ang="T12">
                  <a:pos x="T0" y="T1"/>
                </a:cxn>
                <a:cxn ang="T13">
                  <a:pos x="T2" y="T3"/>
                </a:cxn>
                <a:cxn ang="T14">
                  <a:pos x="T4" y="T5"/>
                </a:cxn>
                <a:cxn ang="T15">
                  <a:pos x="T6" y="T7"/>
                </a:cxn>
                <a:cxn ang="T16">
                  <a:pos x="T8" y="T9"/>
                </a:cxn>
                <a:cxn ang="T17">
                  <a:pos x="T10" y="T11"/>
                </a:cxn>
              </a:cxnLst>
              <a:rect l="T18" t="T19" r="T20" b="T21"/>
              <a:pathLst>
                <a:path w="1968" h="1344">
                  <a:moveTo>
                    <a:pt x="384" y="1104"/>
                  </a:moveTo>
                  <a:cubicBezTo>
                    <a:pt x="192" y="856"/>
                    <a:pt x="0" y="608"/>
                    <a:pt x="0" y="432"/>
                  </a:cubicBezTo>
                  <a:cubicBezTo>
                    <a:pt x="0" y="256"/>
                    <a:pt x="224" y="96"/>
                    <a:pt x="384" y="48"/>
                  </a:cubicBezTo>
                  <a:cubicBezTo>
                    <a:pt x="544" y="0"/>
                    <a:pt x="768" y="48"/>
                    <a:pt x="960" y="144"/>
                  </a:cubicBezTo>
                  <a:cubicBezTo>
                    <a:pt x="1152" y="240"/>
                    <a:pt x="1368" y="424"/>
                    <a:pt x="1536" y="624"/>
                  </a:cubicBezTo>
                  <a:cubicBezTo>
                    <a:pt x="1704" y="824"/>
                    <a:pt x="1836" y="1084"/>
                    <a:pt x="1968" y="1344"/>
                  </a:cubicBezTo>
                </a:path>
              </a:pathLst>
            </a:custGeom>
            <a:noFill/>
            <a:ln w="28575">
              <a:solidFill>
                <a:srgbClr val="00CC00"/>
              </a:solidFill>
              <a:round/>
              <a:headEnd type="triangle" w="sm" len="sm"/>
              <a:tailEnd type="triangle" w="sm" len="sm"/>
            </a:ln>
          </p:spPr>
          <p:txBody>
            <a:bodyPr/>
            <a:lstStyle/>
            <a:p>
              <a:endParaRPr lang="en-US"/>
            </a:p>
          </p:txBody>
        </p:sp>
        <p:sp>
          <p:nvSpPr>
            <p:cNvPr id="167962" name="Freeform 35"/>
            <p:cNvSpPr>
              <a:spLocks/>
            </p:cNvSpPr>
            <p:nvPr/>
          </p:nvSpPr>
          <p:spPr bwMode="auto">
            <a:xfrm>
              <a:off x="2193925" y="3079750"/>
              <a:ext cx="3254375" cy="2447925"/>
            </a:xfrm>
            <a:custGeom>
              <a:avLst/>
              <a:gdLst>
                <a:gd name="T0" fmla="*/ 2147483647 w 1864"/>
                <a:gd name="T1" fmla="*/ 2147483647 h 1360"/>
                <a:gd name="T2" fmla="*/ 2147483647 w 1864"/>
                <a:gd name="T3" fmla="*/ 2147483647 h 1360"/>
                <a:gd name="T4" fmla="*/ 2147483647 w 1864"/>
                <a:gd name="T5" fmla="*/ 2147483647 h 1360"/>
                <a:gd name="T6" fmla="*/ 2147483647 w 1864"/>
                <a:gd name="T7" fmla="*/ 2147483647 h 1360"/>
                <a:gd name="T8" fmla="*/ 2147483647 w 1864"/>
                <a:gd name="T9" fmla="*/ 2147483647 h 1360"/>
                <a:gd name="T10" fmla="*/ 2147483647 w 1864"/>
                <a:gd name="T11" fmla="*/ 2147483647 h 1360"/>
                <a:gd name="T12" fmla="*/ 0 60000 65536"/>
                <a:gd name="T13" fmla="*/ 0 60000 65536"/>
                <a:gd name="T14" fmla="*/ 0 60000 65536"/>
                <a:gd name="T15" fmla="*/ 0 60000 65536"/>
                <a:gd name="T16" fmla="*/ 0 60000 65536"/>
                <a:gd name="T17" fmla="*/ 0 60000 65536"/>
                <a:gd name="T18" fmla="*/ 0 w 1864"/>
                <a:gd name="T19" fmla="*/ 0 h 1360"/>
                <a:gd name="T20" fmla="*/ 1864 w 1864"/>
                <a:gd name="T21" fmla="*/ 1360 h 1360"/>
              </a:gdLst>
              <a:ahLst/>
              <a:cxnLst>
                <a:cxn ang="T12">
                  <a:pos x="T0" y="T1"/>
                </a:cxn>
                <a:cxn ang="T13">
                  <a:pos x="T2" y="T3"/>
                </a:cxn>
                <a:cxn ang="T14">
                  <a:pos x="T4" y="T5"/>
                </a:cxn>
                <a:cxn ang="T15">
                  <a:pos x="T6" y="T7"/>
                </a:cxn>
                <a:cxn ang="T16">
                  <a:pos x="T8" y="T9"/>
                </a:cxn>
                <a:cxn ang="T17">
                  <a:pos x="T10" y="T11"/>
                </a:cxn>
              </a:cxnLst>
              <a:rect l="T18" t="T19" r="T20" b="T21"/>
              <a:pathLst>
                <a:path w="1864" h="1360">
                  <a:moveTo>
                    <a:pt x="808" y="1360"/>
                  </a:moveTo>
                  <a:cubicBezTo>
                    <a:pt x="528" y="1104"/>
                    <a:pt x="248" y="848"/>
                    <a:pt x="136" y="688"/>
                  </a:cubicBezTo>
                  <a:cubicBezTo>
                    <a:pt x="24" y="528"/>
                    <a:pt x="0" y="512"/>
                    <a:pt x="136" y="400"/>
                  </a:cubicBezTo>
                  <a:cubicBezTo>
                    <a:pt x="272" y="288"/>
                    <a:pt x="704" y="0"/>
                    <a:pt x="952" y="16"/>
                  </a:cubicBezTo>
                  <a:cubicBezTo>
                    <a:pt x="1200" y="32"/>
                    <a:pt x="1472" y="312"/>
                    <a:pt x="1624" y="496"/>
                  </a:cubicBezTo>
                  <a:cubicBezTo>
                    <a:pt x="1776" y="680"/>
                    <a:pt x="1824" y="1016"/>
                    <a:pt x="1864" y="1120"/>
                  </a:cubicBezTo>
                </a:path>
              </a:pathLst>
            </a:custGeom>
            <a:noFill/>
            <a:ln w="28575">
              <a:solidFill>
                <a:srgbClr val="00CC00"/>
              </a:solidFill>
              <a:round/>
              <a:headEnd type="triangle" w="sm" len="sm"/>
              <a:tailEnd type="triangle" w="sm" len="sm"/>
            </a:ln>
          </p:spPr>
          <p:txBody>
            <a:bodyPr/>
            <a:lstStyle/>
            <a:p>
              <a:endParaRPr lang="en-US"/>
            </a:p>
          </p:txBody>
        </p:sp>
        <p:sp>
          <p:nvSpPr>
            <p:cNvPr id="167963" name="Freeform 36"/>
            <p:cNvSpPr>
              <a:spLocks/>
            </p:cNvSpPr>
            <p:nvPr/>
          </p:nvSpPr>
          <p:spPr bwMode="auto">
            <a:xfrm>
              <a:off x="838200" y="2735263"/>
              <a:ext cx="8297863" cy="2532062"/>
            </a:xfrm>
            <a:custGeom>
              <a:avLst/>
              <a:gdLst>
                <a:gd name="T0" fmla="*/ 0 w 4752"/>
                <a:gd name="T1" fmla="*/ 2147483647 h 1408"/>
                <a:gd name="T2" fmla="*/ 2147483647 w 4752"/>
                <a:gd name="T3" fmla="*/ 2147483647 h 1408"/>
                <a:gd name="T4" fmla="*/ 2147483647 w 4752"/>
                <a:gd name="T5" fmla="*/ 2147483647 h 1408"/>
                <a:gd name="T6" fmla="*/ 2147483647 w 4752"/>
                <a:gd name="T7" fmla="*/ 2147483647 h 1408"/>
                <a:gd name="T8" fmla="*/ 2147483647 w 4752"/>
                <a:gd name="T9" fmla="*/ 2147483647 h 1408"/>
                <a:gd name="T10" fmla="*/ 2147483647 w 4752"/>
                <a:gd name="T11" fmla="*/ 2147483647 h 1408"/>
                <a:gd name="T12" fmla="*/ 2147483647 w 4752"/>
                <a:gd name="T13" fmla="*/ 2147483647 h 1408"/>
                <a:gd name="T14" fmla="*/ 2147483647 w 4752"/>
                <a:gd name="T15" fmla="*/ 2147483647 h 1408"/>
                <a:gd name="T16" fmla="*/ 0 60000 65536"/>
                <a:gd name="T17" fmla="*/ 0 60000 65536"/>
                <a:gd name="T18" fmla="*/ 0 60000 65536"/>
                <a:gd name="T19" fmla="*/ 0 60000 65536"/>
                <a:gd name="T20" fmla="*/ 0 60000 65536"/>
                <a:gd name="T21" fmla="*/ 0 60000 65536"/>
                <a:gd name="T22" fmla="*/ 0 60000 65536"/>
                <a:gd name="T23" fmla="*/ 0 60000 65536"/>
                <a:gd name="T24" fmla="*/ 0 w 4752"/>
                <a:gd name="T25" fmla="*/ 0 h 1408"/>
                <a:gd name="T26" fmla="*/ 4752 w 4752"/>
                <a:gd name="T27" fmla="*/ 1408 h 14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52" h="1408">
                  <a:moveTo>
                    <a:pt x="0" y="1312"/>
                  </a:moveTo>
                  <a:cubicBezTo>
                    <a:pt x="104" y="1072"/>
                    <a:pt x="208" y="832"/>
                    <a:pt x="432" y="640"/>
                  </a:cubicBezTo>
                  <a:cubicBezTo>
                    <a:pt x="656" y="448"/>
                    <a:pt x="1048" y="264"/>
                    <a:pt x="1344" y="160"/>
                  </a:cubicBezTo>
                  <a:cubicBezTo>
                    <a:pt x="1640" y="56"/>
                    <a:pt x="1896" y="32"/>
                    <a:pt x="2208" y="16"/>
                  </a:cubicBezTo>
                  <a:cubicBezTo>
                    <a:pt x="2520" y="0"/>
                    <a:pt x="2904" y="0"/>
                    <a:pt x="3216" y="64"/>
                  </a:cubicBezTo>
                  <a:cubicBezTo>
                    <a:pt x="3528" y="128"/>
                    <a:pt x="3864" y="256"/>
                    <a:pt x="4080" y="400"/>
                  </a:cubicBezTo>
                  <a:cubicBezTo>
                    <a:pt x="4296" y="544"/>
                    <a:pt x="4400" y="760"/>
                    <a:pt x="4512" y="928"/>
                  </a:cubicBezTo>
                  <a:cubicBezTo>
                    <a:pt x="4624" y="1096"/>
                    <a:pt x="4720" y="1328"/>
                    <a:pt x="4752" y="1408"/>
                  </a:cubicBezTo>
                </a:path>
              </a:pathLst>
            </a:custGeom>
            <a:noFill/>
            <a:ln w="28575">
              <a:solidFill>
                <a:srgbClr val="FF0000"/>
              </a:solidFill>
              <a:prstDash val="sysDot"/>
              <a:round/>
              <a:headEnd type="triangle" w="sm" len="sm"/>
              <a:tailEnd type="triangle" w="sm" len="sm"/>
            </a:ln>
          </p:spPr>
          <p:txBody>
            <a:bodyPr/>
            <a:lstStyle/>
            <a:p>
              <a:endParaRPr lang="en-US"/>
            </a:p>
          </p:txBody>
        </p:sp>
      </p:grpSp>
      <p:sp>
        <p:nvSpPr>
          <p:cNvPr id="29" name="TextBox 28"/>
          <p:cNvSpPr txBox="1"/>
          <p:nvPr/>
        </p:nvSpPr>
        <p:spPr>
          <a:xfrm>
            <a:off x="548688" y="1325908"/>
            <a:ext cx="8965181" cy="923330"/>
          </a:xfrm>
          <a:prstGeom prst="rect">
            <a:avLst/>
          </a:prstGeom>
          <a:noFill/>
        </p:spPr>
        <p:txBody>
          <a:bodyPr wrap="square" rtlCol="0">
            <a:spAutoFit/>
          </a:bodyPr>
          <a:lstStyle/>
          <a:p>
            <a:pPr algn="l"/>
            <a:r>
              <a:rPr lang="en-US" dirty="0" smtClean="0">
                <a:latin typeface="+mn-lt"/>
              </a:rPr>
              <a:t>The safest way to ensure you don’t use me to reach a certain destination is by not telling you that I can reach it… </a:t>
            </a:r>
          </a:p>
          <a:p>
            <a:pPr algn="l"/>
            <a:r>
              <a:rPr lang="en-US" dirty="0" smtClean="0">
                <a:latin typeface="+mn-lt"/>
              </a:rPr>
              <a:t>Outbound policies determine what reachability information I send to whom</a:t>
            </a:r>
            <a:endParaRPr lang="en-US" dirty="0">
              <a:latin typeface="+mn-lt"/>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BGP Policies</a:t>
            </a:r>
            <a:endParaRPr lang="en-US" dirty="0"/>
          </a:p>
        </p:txBody>
      </p:sp>
      <p:sp>
        <p:nvSpPr>
          <p:cNvPr id="3" name="Content Placeholder 2"/>
          <p:cNvSpPr>
            <a:spLocks noGrp="1"/>
          </p:cNvSpPr>
          <p:nvPr>
            <p:ph idx="1"/>
          </p:nvPr>
        </p:nvSpPr>
        <p:spPr>
          <a:xfrm>
            <a:off x="271142" y="1883221"/>
            <a:ext cx="8885237" cy="5411430"/>
          </a:xfrm>
        </p:spPr>
        <p:txBody>
          <a:bodyPr>
            <a:normAutofit fontScale="92500" lnSpcReduction="20000"/>
          </a:bodyPr>
          <a:lstStyle/>
          <a:p>
            <a:r>
              <a:rPr lang="en-US" dirty="0" smtClean="0"/>
              <a:t>Route preferences:</a:t>
            </a:r>
          </a:p>
          <a:p>
            <a:pPr marL="968375" lvl="1" indent="-457200">
              <a:buFont typeface="+mj-lt"/>
              <a:buAutoNum type="arabicPeriod"/>
            </a:pPr>
            <a:r>
              <a:rPr lang="en-US" dirty="0" smtClean="0"/>
              <a:t>customer routes</a:t>
            </a:r>
          </a:p>
          <a:p>
            <a:pPr marL="968375" lvl="1" indent="-457200">
              <a:buFont typeface="+mj-lt"/>
              <a:buAutoNum type="arabicPeriod"/>
            </a:pPr>
            <a:r>
              <a:rPr lang="en-US" dirty="0" smtClean="0"/>
              <a:t>peer routes</a:t>
            </a:r>
          </a:p>
          <a:p>
            <a:pPr marL="968375" lvl="1" indent="-457200">
              <a:buFont typeface="+mj-lt"/>
              <a:buAutoNum type="arabicPeriod"/>
            </a:pPr>
            <a:r>
              <a:rPr lang="en-US" dirty="0" smtClean="0"/>
              <a:t>provider routes</a:t>
            </a:r>
          </a:p>
          <a:p>
            <a:pPr marL="968375" lvl="1" indent="-457200">
              <a:buFont typeface="+mj-lt"/>
              <a:buAutoNum type="arabicPeriod"/>
            </a:pPr>
            <a:endParaRPr lang="en-US" dirty="0" smtClean="0"/>
          </a:p>
          <a:p>
            <a:r>
              <a:rPr lang="en-US" dirty="0" smtClean="0"/>
              <a:t>No valley paths</a:t>
            </a:r>
          </a:p>
          <a:p>
            <a:pPr lvl="1"/>
            <a:r>
              <a:rPr lang="en-US" dirty="0" smtClean="0"/>
              <a:t>Do not advertise routes learned from peers or providers to other peers or providers</a:t>
            </a:r>
          </a:p>
          <a:p>
            <a:pPr lvl="4"/>
            <a:endParaRPr lang="en-US" dirty="0"/>
          </a:p>
          <a:p>
            <a:r>
              <a:rPr lang="en-US" dirty="0" smtClean="0"/>
              <a:t>An important concern in BGP is routing safety and robustness</a:t>
            </a:r>
          </a:p>
          <a:p>
            <a:pPr lvl="1"/>
            <a:r>
              <a:rPr lang="en-US" dirty="0" smtClean="0"/>
              <a:t>Do distributed BGP decisions always converge and does this remain true in the presence of changes/failures?</a:t>
            </a:r>
          </a:p>
          <a:p>
            <a:pPr lvl="1"/>
            <a:endParaRPr lang="en-US" dirty="0" smtClean="0"/>
          </a:p>
          <a:p>
            <a:r>
              <a:rPr lang="en-US" dirty="0" smtClean="0"/>
              <a:t>The answer is </a:t>
            </a:r>
            <a:r>
              <a:rPr lang="en-US" i="1" u="sng" dirty="0" smtClean="0"/>
              <a:t>complex</a:t>
            </a:r>
            <a:r>
              <a:rPr lang="en-US" dirty="0" smtClean="0"/>
              <a:t>, but adherence to the above policies has been shown to ensure both safety and robustness (in the absence of relationship cycles)</a:t>
            </a:r>
          </a:p>
          <a:p>
            <a:pPr lvl="1"/>
            <a:endParaRPr lang="en-US" dirty="0"/>
          </a:p>
        </p:txBody>
      </p:sp>
      <p:sp>
        <p:nvSpPr>
          <p:cNvPr id="4" name="Slide Number Placeholder 3"/>
          <p:cNvSpPr>
            <a:spLocks noGrp="1"/>
          </p:cNvSpPr>
          <p:nvPr>
            <p:ph type="sldNum" sz="quarter" idx="10"/>
          </p:nvPr>
        </p:nvSpPr>
        <p:spPr/>
        <p:txBody>
          <a:bodyPr/>
          <a:lstStyle/>
          <a:p>
            <a:fld id="{E67FBD6A-8545-3B44-8786-C48B4E259526}" type="slidenum">
              <a:rPr lang="en-US" smtClean="0"/>
              <a:pPr/>
              <a:t>21</a:t>
            </a:fld>
            <a:endParaRPr lang="en-US"/>
          </a:p>
        </p:txBody>
      </p:sp>
    </p:spTree>
    <p:extLst>
      <p:ext uri="{BB962C8B-B14F-4D97-AF65-F5344CB8AC3E}">
        <p14:creationId xmlns:p14="http://schemas.microsoft.com/office/powerpoint/2010/main" val="37093582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379" name="Rectangle 123"/>
          <p:cNvSpPr>
            <a:spLocks noGrp="1" noChangeArrowheads="1"/>
          </p:cNvSpPr>
          <p:nvPr>
            <p:ph type="title"/>
          </p:nvPr>
        </p:nvSpPr>
        <p:spPr>
          <a:xfrm>
            <a:off x="63434" y="539829"/>
            <a:ext cx="9994965" cy="1092095"/>
          </a:xfrm>
        </p:spPr>
        <p:txBody>
          <a:bodyPr>
            <a:normAutofit fontScale="90000"/>
          </a:bodyPr>
          <a:lstStyle/>
          <a:p>
            <a:r>
              <a:rPr lang="en-US" dirty="0" smtClean="0"/>
              <a:t>Intra-Domain &amp; Inter-Domain Collaboration for End-to-End Forwarding</a:t>
            </a:r>
            <a:endParaRPr lang="en-US" dirty="0"/>
          </a:p>
        </p:txBody>
      </p:sp>
      <p:sp>
        <p:nvSpPr>
          <p:cNvPr id="736380" name="Rectangle 124"/>
          <p:cNvSpPr>
            <a:spLocks noGrp="1" noChangeArrowheads="1"/>
          </p:cNvSpPr>
          <p:nvPr>
            <p:ph type="body" sz="half" idx="2"/>
          </p:nvPr>
        </p:nvSpPr>
        <p:spPr>
          <a:xfrm>
            <a:off x="5613048" y="3918585"/>
            <a:ext cx="4391876" cy="3853815"/>
          </a:xfrm>
        </p:spPr>
        <p:txBody>
          <a:bodyPr/>
          <a:lstStyle/>
          <a:p>
            <a:r>
              <a:rPr lang="en-US" sz="2600" dirty="0" smtClean="0"/>
              <a:t>Forwarding </a:t>
            </a:r>
            <a:r>
              <a:rPr lang="en-US" sz="2600" dirty="0"/>
              <a:t>table  configured by both intra</a:t>
            </a:r>
            <a:r>
              <a:rPr lang="en-US" sz="2600" dirty="0" smtClean="0"/>
              <a:t>-domain </a:t>
            </a:r>
            <a:r>
              <a:rPr lang="en-US" sz="2600" dirty="0"/>
              <a:t>and inter</a:t>
            </a:r>
            <a:r>
              <a:rPr lang="en-US" sz="2600" dirty="0" smtClean="0"/>
              <a:t>-domain </a:t>
            </a:r>
            <a:r>
              <a:rPr lang="en-US" sz="2600" dirty="0"/>
              <a:t>routing </a:t>
            </a:r>
            <a:endParaRPr lang="en-US" sz="2600" dirty="0" smtClean="0"/>
          </a:p>
          <a:p>
            <a:pPr lvl="1"/>
            <a:r>
              <a:rPr lang="en-US" sz="2200" dirty="0"/>
              <a:t>intra</a:t>
            </a:r>
            <a:r>
              <a:rPr lang="en-US" sz="2200" dirty="0" smtClean="0"/>
              <a:t>-domain </a:t>
            </a:r>
            <a:r>
              <a:rPr lang="en-US" sz="2200" dirty="0"/>
              <a:t>sets entries for internal </a:t>
            </a:r>
            <a:r>
              <a:rPr lang="en-US" sz="2200" dirty="0" smtClean="0"/>
              <a:t>destinations</a:t>
            </a:r>
            <a:endParaRPr lang="en-US" sz="2200" dirty="0"/>
          </a:p>
          <a:p>
            <a:pPr lvl="1"/>
            <a:r>
              <a:rPr lang="en-US" sz="2200" dirty="0" smtClean="0"/>
              <a:t>both collaborate to set </a:t>
            </a:r>
            <a:r>
              <a:rPr lang="en-US" sz="2200" dirty="0"/>
              <a:t>entries for external </a:t>
            </a:r>
            <a:r>
              <a:rPr lang="en-US" sz="2200" dirty="0" smtClean="0"/>
              <a:t>destinations </a:t>
            </a:r>
            <a:endParaRPr lang="en-US" sz="2200" dirty="0"/>
          </a:p>
        </p:txBody>
      </p:sp>
      <p:grpSp>
        <p:nvGrpSpPr>
          <p:cNvPr id="14" name="Group 13"/>
          <p:cNvGrpSpPr/>
          <p:nvPr/>
        </p:nvGrpSpPr>
        <p:grpSpPr>
          <a:xfrm>
            <a:off x="133690" y="1856320"/>
            <a:ext cx="6796405" cy="4960303"/>
            <a:chOff x="133690" y="1856320"/>
            <a:chExt cx="6796405" cy="4960303"/>
          </a:xfrm>
        </p:grpSpPr>
        <p:grpSp>
          <p:nvGrpSpPr>
            <p:cNvPr id="2" name="Group 2"/>
            <p:cNvGrpSpPr>
              <a:grpSpLocks/>
            </p:cNvGrpSpPr>
            <p:nvPr/>
          </p:nvGrpSpPr>
          <p:grpSpPr bwMode="auto">
            <a:xfrm>
              <a:off x="133690" y="1856320"/>
              <a:ext cx="6796405" cy="4960303"/>
              <a:chOff x="0" y="878"/>
              <a:chExt cx="4232" cy="2968"/>
            </a:xfrm>
          </p:grpSpPr>
          <p:sp>
            <p:nvSpPr>
              <p:cNvPr id="736259" name="Freeform 3"/>
              <p:cNvSpPr>
                <a:spLocks/>
              </p:cNvSpPr>
              <p:nvPr/>
            </p:nvSpPr>
            <p:spPr bwMode="auto">
              <a:xfrm>
                <a:off x="2621" y="1050"/>
                <a:ext cx="1611" cy="1025"/>
              </a:xfrm>
              <a:custGeom>
                <a:avLst/>
                <a:gdLst/>
                <a:ahLst/>
                <a:cxnLst>
                  <a:cxn ang="0">
                    <a:pos x="56" y="162"/>
                  </a:cxn>
                  <a:cxn ang="0">
                    <a:pos x="368" y="14"/>
                  </a:cxn>
                  <a:cxn ang="0">
                    <a:pos x="940" y="79"/>
                  </a:cxn>
                  <a:cxn ang="0">
                    <a:pos x="1144" y="239"/>
                  </a:cxn>
                  <a:cxn ang="0">
                    <a:pos x="1048" y="451"/>
                  </a:cxn>
                  <a:cxn ang="0">
                    <a:pos x="586" y="541"/>
                  </a:cxn>
                  <a:cxn ang="0">
                    <a:pos x="88" y="439"/>
                  </a:cxn>
                  <a:cxn ang="0">
                    <a:pos x="56" y="162"/>
                  </a:cxn>
                </a:cxnLst>
                <a:rect l="0" t="0" r="r" b="b"/>
                <a:pathLst>
                  <a:path w="1162" h="543">
                    <a:moveTo>
                      <a:pt x="56" y="162"/>
                    </a:moveTo>
                    <a:cubicBezTo>
                      <a:pt x="115" y="100"/>
                      <a:pt x="221" y="28"/>
                      <a:pt x="368" y="14"/>
                    </a:cubicBezTo>
                    <a:cubicBezTo>
                      <a:pt x="515" y="0"/>
                      <a:pt x="811" y="42"/>
                      <a:pt x="940" y="79"/>
                    </a:cubicBezTo>
                    <a:cubicBezTo>
                      <a:pt x="1069" y="116"/>
                      <a:pt x="1126" y="177"/>
                      <a:pt x="1144" y="239"/>
                    </a:cubicBezTo>
                    <a:cubicBezTo>
                      <a:pt x="1162" y="301"/>
                      <a:pt x="1141" y="401"/>
                      <a:pt x="1048" y="451"/>
                    </a:cubicBezTo>
                    <a:cubicBezTo>
                      <a:pt x="955" y="501"/>
                      <a:pt x="746" y="543"/>
                      <a:pt x="586" y="541"/>
                    </a:cubicBezTo>
                    <a:cubicBezTo>
                      <a:pt x="426" y="539"/>
                      <a:pt x="176" y="502"/>
                      <a:pt x="88" y="439"/>
                    </a:cubicBezTo>
                    <a:cubicBezTo>
                      <a:pt x="0" y="376"/>
                      <a:pt x="63" y="220"/>
                      <a:pt x="56" y="162"/>
                    </a:cubicBezTo>
                    <a:close/>
                  </a:path>
                </a:pathLst>
              </a:custGeom>
              <a:solidFill>
                <a:srgbClr val="66CCFF"/>
              </a:solidFill>
              <a:ln w="9525">
                <a:noFill/>
                <a:round/>
                <a:headEnd/>
                <a:tailEnd/>
              </a:ln>
              <a:effectLst/>
            </p:spPr>
            <p:txBody>
              <a:bodyPr wrap="none" anchor="ctr">
                <a:prstTxWarp prst="textNoShape">
                  <a:avLst/>
                </a:prstTxWarp>
              </a:bodyPr>
              <a:lstStyle/>
              <a:p>
                <a:endParaRPr lang="en-US">
                  <a:latin typeface="+mn-lt"/>
                </a:endParaRPr>
              </a:p>
            </p:txBody>
          </p:sp>
          <p:sp>
            <p:nvSpPr>
              <p:cNvPr id="736260" name="Freeform 4"/>
              <p:cNvSpPr>
                <a:spLocks/>
              </p:cNvSpPr>
              <p:nvPr/>
            </p:nvSpPr>
            <p:spPr bwMode="auto">
              <a:xfrm>
                <a:off x="0" y="878"/>
                <a:ext cx="1255" cy="1016"/>
              </a:xfrm>
              <a:custGeom>
                <a:avLst/>
                <a:gdLst/>
                <a:ahLst/>
                <a:cxnLst>
                  <a:cxn ang="0">
                    <a:pos x="88" y="181"/>
                  </a:cxn>
                  <a:cxn ang="0">
                    <a:pos x="180" y="89"/>
                  </a:cxn>
                  <a:cxn ang="0">
                    <a:pos x="448" y="49"/>
                  </a:cxn>
                  <a:cxn ang="0">
                    <a:pos x="988" y="25"/>
                  </a:cxn>
                  <a:cxn ang="0">
                    <a:pos x="1181" y="197"/>
                  </a:cxn>
                  <a:cxn ang="0">
                    <a:pos x="889" y="413"/>
                  </a:cxn>
                  <a:cxn ang="0">
                    <a:pos x="307" y="425"/>
                  </a:cxn>
                  <a:cxn ang="0">
                    <a:pos x="36" y="337"/>
                  </a:cxn>
                  <a:cxn ang="0">
                    <a:pos x="88" y="181"/>
                  </a:cxn>
                </a:cxnLst>
                <a:rect l="0" t="0" r="r" b="b"/>
                <a:pathLst>
                  <a:path w="1198" h="451">
                    <a:moveTo>
                      <a:pt x="88" y="181"/>
                    </a:moveTo>
                    <a:cubicBezTo>
                      <a:pt x="159" y="143"/>
                      <a:pt x="120" y="111"/>
                      <a:pt x="180" y="89"/>
                    </a:cubicBezTo>
                    <a:cubicBezTo>
                      <a:pt x="240" y="67"/>
                      <a:pt x="313" y="60"/>
                      <a:pt x="448" y="49"/>
                    </a:cubicBezTo>
                    <a:cubicBezTo>
                      <a:pt x="583" y="38"/>
                      <a:pt x="866" y="0"/>
                      <a:pt x="988" y="25"/>
                    </a:cubicBezTo>
                    <a:cubicBezTo>
                      <a:pt x="1110" y="50"/>
                      <a:pt x="1198" y="132"/>
                      <a:pt x="1181" y="197"/>
                    </a:cubicBezTo>
                    <a:cubicBezTo>
                      <a:pt x="1164" y="262"/>
                      <a:pt x="1034" y="375"/>
                      <a:pt x="889" y="413"/>
                    </a:cubicBezTo>
                    <a:cubicBezTo>
                      <a:pt x="744" y="451"/>
                      <a:pt x="449" y="438"/>
                      <a:pt x="307" y="425"/>
                    </a:cubicBezTo>
                    <a:cubicBezTo>
                      <a:pt x="165" y="412"/>
                      <a:pt x="72" y="378"/>
                      <a:pt x="36" y="337"/>
                    </a:cubicBezTo>
                    <a:cubicBezTo>
                      <a:pt x="0" y="296"/>
                      <a:pt x="77" y="213"/>
                      <a:pt x="88" y="181"/>
                    </a:cubicBezTo>
                    <a:close/>
                  </a:path>
                </a:pathLst>
              </a:custGeom>
              <a:solidFill>
                <a:srgbClr val="66CCFF"/>
              </a:solidFill>
              <a:ln w="9525">
                <a:noFill/>
                <a:round/>
                <a:headEnd/>
                <a:tailEnd/>
              </a:ln>
              <a:effectLst/>
            </p:spPr>
            <p:txBody>
              <a:bodyPr wrap="none" anchor="ctr">
                <a:prstTxWarp prst="textNoShape">
                  <a:avLst/>
                </a:prstTxWarp>
              </a:bodyPr>
              <a:lstStyle/>
              <a:p>
                <a:endParaRPr lang="en-US">
                  <a:latin typeface="+mn-lt"/>
                </a:endParaRPr>
              </a:p>
            </p:txBody>
          </p:sp>
          <p:sp>
            <p:nvSpPr>
              <p:cNvPr id="736261" name="Freeform 5"/>
              <p:cNvSpPr>
                <a:spLocks/>
              </p:cNvSpPr>
              <p:nvPr/>
            </p:nvSpPr>
            <p:spPr bwMode="auto">
              <a:xfrm>
                <a:off x="810" y="1611"/>
                <a:ext cx="2007" cy="792"/>
              </a:xfrm>
              <a:custGeom>
                <a:avLst/>
                <a:gdLst/>
                <a:ahLst/>
                <a:cxnLst>
                  <a:cxn ang="0">
                    <a:pos x="155" y="224"/>
                  </a:cxn>
                  <a:cxn ang="0">
                    <a:pos x="407" y="74"/>
                  </a:cxn>
                  <a:cxn ang="0">
                    <a:pos x="785" y="20"/>
                  </a:cxn>
                  <a:cxn ang="0">
                    <a:pos x="1157" y="194"/>
                  </a:cxn>
                  <a:cxn ang="0">
                    <a:pos x="1564" y="428"/>
                  </a:cxn>
                  <a:cxn ang="0">
                    <a:pos x="1272" y="644"/>
                  </a:cxn>
                  <a:cxn ang="0">
                    <a:pos x="690" y="656"/>
                  </a:cxn>
                  <a:cxn ang="0">
                    <a:pos x="89" y="596"/>
                  </a:cxn>
                  <a:cxn ang="0">
                    <a:pos x="155" y="224"/>
                  </a:cxn>
                </a:cxnLst>
                <a:rect l="0" t="0" r="r" b="b"/>
                <a:pathLst>
                  <a:path w="1583" h="682">
                    <a:moveTo>
                      <a:pt x="155" y="224"/>
                    </a:moveTo>
                    <a:cubicBezTo>
                      <a:pt x="208" y="137"/>
                      <a:pt x="302" y="108"/>
                      <a:pt x="407" y="74"/>
                    </a:cubicBezTo>
                    <a:cubicBezTo>
                      <a:pt x="512" y="40"/>
                      <a:pt x="660" y="0"/>
                      <a:pt x="785" y="20"/>
                    </a:cubicBezTo>
                    <a:cubicBezTo>
                      <a:pt x="910" y="40"/>
                      <a:pt x="1027" y="126"/>
                      <a:pt x="1157" y="194"/>
                    </a:cubicBezTo>
                    <a:cubicBezTo>
                      <a:pt x="1287" y="262"/>
                      <a:pt x="1545" y="353"/>
                      <a:pt x="1564" y="428"/>
                    </a:cubicBezTo>
                    <a:cubicBezTo>
                      <a:pt x="1583" y="503"/>
                      <a:pt x="1417" y="606"/>
                      <a:pt x="1272" y="644"/>
                    </a:cubicBezTo>
                    <a:cubicBezTo>
                      <a:pt x="1127" y="682"/>
                      <a:pt x="887" y="664"/>
                      <a:pt x="690" y="656"/>
                    </a:cubicBezTo>
                    <a:cubicBezTo>
                      <a:pt x="493" y="648"/>
                      <a:pt x="178" y="668"/>
                      <a:pt x="89" y="596"/>
                    </a:cubicBezTo>
                    <a:cubicBezTo>
                      <a:pt x="0" y="524"/>
                      <a:pt x="102" y="311"/>
                      <a:pt x="155" y="224"/>
                    </a:cubicBezTo>
                    <a:close/>
                  </a:path>
                </a:pathLst>
              </a:custGeom>
              <a:solidFill>
                <a:srgbClr val="66CCFF"/>
              </a:solidFill>
              <a:ln w="9525">
                <a:noFill/>
                <a:round/>
                <a:headEnd/>
                <a:tailEnd/>
              </a:ln>
              <a:effectLst/>
            </p:spPr>
            <p:txBody>
              <a:bodyPr wrap="none" anchor="ctr">
                <a:prstTxWarp prst="textNoShape">
                  <a:avLst/>
                </a:prstTxWarp>
              </a:bodyPr>
              <a:lstStyle/>
              <a:p>
                <a:endParaRPr lang="en-US">
                  <a:latin typeface="+mn-lt"/>
                </a:endParaRPr>
              </a:p>
            </p:txBody>
          </p:sp>
          <p:sp>
            <p:nvSpPr>
              <p:cNvPr id="736262" name="Oval 6"/>
              <p:cNvSpPr>
                <a:spLocks noChangeArrowheads="1"/>
              </p:cNvSpPr>
              <p:nvPr/>
            </p:nvSpPr>
            <p:spPr bwMode="auto">
              <a:xfrm>
                <a:off x="261" y="1610"/>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63" name="Line 7"/>
              <p:cNvSpPr>
                <a:spLocks noChangeShapeType="1"/>
              </p:cNvSpPr>
              <p:nvPr/>
            </p:nvSpPr>
            <p:spPr bwMode="auto">
              <a:xfrm>
                <a:off x="261" y="1603"/>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64" name="Line 8"/>
              <p:cNvSpPr>
                <a:spLocks noChangeShapeType="1"/>
              </p:cNvSpPr>
              <p:nvPr/>
            </p:nvSpPr>
            <p:spPr bwMode="auto">
              <a:xfrm>
                <a:off x="574" y="1603"/>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65" name="Rectangle 9"/>
              <p:cNvSpPr>
                <a:spLocks noChangeArrowheads="1"/>
              </p:cNvSpPr>
              <p:nvPr/>
            </p:nvSpPr>
            <p:spPr bwMode="auto">
              <a:xfrm>
                <a:off x="261" y="1603"/>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266" name="Oval 10"/>
              <p:cNvSpPr>
                <a:spLocks noChangeArrowheads="1"/>
              </p:cNvSpPr>
              <p:nvPr/>
            </p:nvSpPr>
            <p:spPr bwMode="auto">
              <a:xfrm>
                <a:off x="258" y="1544"/>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67" name="Rectangle 11"/>
              <p:cNvSpPr>
                <a:spLocks noChangeArrowheads="1"/>
              </p:cNvSpPr>
              <p:nvPr/>
            </p:nvSpPr>
            <p:spPr bwMode="auto">
              <a:xfrm>
                <a:off x="345" y="1557"/>
                <a:ext cx="141" cy="124"/>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268" name="Text Box 12"/>
              <p:cNvSpPr txBox="1">
                <a:spLocks noChangeArrowheads="1"/>
              </p:cNvSpPr>
              <p:nvPr/>
            </p:nvSpPr>
            <p:spPr bwMode="auto">
              <a:xfrm>
                <a:off x="251" y="1496"/>
                <a:ext cx="336"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3b</a:t>
                </a:r>
                <a:endParaRPr lang="en-US" sz="2700" dirty="0">
                  <a:latin typeface="+mn-lt"/>
                </a:endParaRPr>
              </a:p>
            </p:txBody>
          </p:sp>
          <p:sp>
            <p:nvSpPr>
              <p:cNvPr id="736269" name="Oval 13"/>
              <p:cNvSpPr>
                <a:spLocks noChangeArrowheads="1"/>
              </p:cNvSpPr>
              <p:nvPr/>
            </p:nvSpPr>
            <p:spPr bwMode="auto">
              <a:xfrm>
                <a:off x="1479" y="2216"/>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70" name="Line 14"/>
              <p:cNvSpPr>
                <a:spLocks noChangeShapeType="1"/>
              </p:cNvSpPr>
              <p:nvPr/>
            </p:nvSpPr>
            <p:spPr bwMode="auto">
              <a:xfrm>
                <a:off x="1479" y="2209"/>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71" name="Line 15"/>
              <p:cNvSpPr>
                <a:spLocks noChangeShapeType="1"/>
              </p:cNvSpPr>
              <p:nvPr/>
            </p:nvSpPr>
            <p:spPr bwMode="auto">
              <a:xfrm>
                <a:off x="1792" y="2209"/>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72" name="Rectangle 16"/>
              <p:cNvSpPr>
                <a:spLocks noChangeArrowheads="1"/>
              </p:cNvSpPr>
              <p:nvPr/>
            </p:nvSpPr>
            <p:spPr bwMode="auto">
              <a:xfrm>
                <a:off x="1479" y="2209"/>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273" name="Oval 17"/>
              <p:cNvSpPr>
                <a:spLocks noChangeArrowheads="1"/>
              </p:cNvSpPr>
              <p:nvPr/>
            </p:nvSpPr>
            <p:spPr bwMode="auto">
              <a:xfrm>
                <a:off x="1476" y="2150"/>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grpSp>
            <p:nvGrpSpPr>
              <p:cNvPr id="3" name="Group 18"/>
              <p:cNvGrpSpPr>
                <a:grpSpLocks/>
              </p:cNvGrpSpPr>
              <p:nvPr/>
            </p:nvGrpSpPr>
            <p:grpSpPr bwMode="auto">
              <a:xfrm>
                <a:off x="1473" y="2096"/>
                <a:ext cx="336" cy="258"/>
                <a:chOff x="2890" y="2429"/>
                <a:chExt cx="338" cy="258"/>
              </a:xfrm>
            </p:grpSpPr>
            <p:sp>
              <p:nvSpPr>
                <p:cNvPr id="736275" name="Rectangle 19"/>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276" name="Text Box 20"/>
                <p:cNvSpPr txBox="1">
                  <a:spLocks noChangeArrowheads="1"/>
                </p:cNvSpPr>
                <p:nvPr/>
              </p:nvSpPr>
              <p:spPr bwMode="auto">
                <a:xfrm>
                  <a:off x="2890" y="2429"/>
                  <a:ext cx="338"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1d</a:t>
                  </a:r>
                </a:p>
              </p:txBody>
            </p:sp>
          </p:grpSp>
          <p:sp>
            <p:nvSpPr>
              <p:cNvPr id="736277" name="Oval 21"/>
              <p:cNvSpPr>
                <a:spLocks noChangeArrowheads="1"/>
              </p:cNvSpPr>
              <p:nvPr/>
            </p:nvSpPr>
            <p:spPr bwMode="auto">
              <a:xfrm>
                <a:off x="822" y="1478"/>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78" name="Line 22"/>
              <p:cNvSpPr>
                <a:spLocks noChangeShapeType="1"/>
              </p:cNvSpPr>
              <p:nvPr/>
            </p:nvSpPr>
            <p:spPr bwMode="auto">
              <a:xfrm>
                <a:off x="822" y="1471"/>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79" name="Line 23"/>
              <p:cNvSpPr>
                <a:spLocks noChangeShapeType="1"/>
              </p:cNvSpPr>
              <p:nvPr/>
            </p:nvSpPr>
            <p:spPr bwMode="auto">
              <a:xfrm>
                <a:off x="1135" y="1471"/>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80" name="Rectangle 24"/>
              <p:cNvSpPr>
                <a:spLocks noChangeArrowheads="1"/>
              </p:cNvSpPr>
              <p:nvPr/>
            </p:nvSpPr>
            <p:spPr bwMode="auto">
              <a:xfrm>
                <a:off x="822" y="1471"/>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281" name="Oval 25"/>
              <p:cNvSpPr>
                <a:spLocks noChangeArrowheads="1"/>
              </p:cNvSpPr>
              <p:nvPr/>
            </p:nvSpPr>
            <p:spPr bwMode="auto">
              <a:xfrm>
                <a:off x="819" y="1412"/>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82" name="Rectangle 26"/>
              <p:cNvSpPr>
                <a:spLocks noChangeArrowheads="1"/>
              </p:cNvSpPr>
              <p:nvPr/>
            </p:nvSpPr>
            <p:spPr bwMode="auto">
              <a:xfrm>
                <a:off x="906" y="1425"/>
                <a:ext cx="142" cy="110"/>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283" name="Text Box 27"/>
              <p:cNvSpPr txBox="1">
                <a:spLocks noChangeArrowheads="1"/>
              </p:cNvSpPr>
              <p:nvPr/>
            </p:nvSpPr>
            <p:spPr bwMode="auto">
              <a:xfrm>
                <a:off x="815" y="1364"/>
                <a:ext cx="332"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3a</a:t>
                </a:r>
                <a:endParaRPr lang="en-US" sz="2700" dirty="0">
                  <a:latin typeface="+mn-lt"/>
                </a:endParaRPr>
              </a:p>
            </p:txBody>
          </p:sp>
          <p:sp>
            <p:nvSpPr>
              <p:cNvPr id="736284" name="Oval 28"/>
              <p:cNvSpPr>
                <a:spLocks noChangeArrowheads="1"/>
              </p:cNvSpPr>
              <p:nvPr/>
            </p:nvSpPr>
            <p:spPr bwMode="auto">
              <a:xfrm>
                <a:off x="1443" y="1820"/>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85" name="Line 29"/>
              <p:cNvSpPr>
                <a:spLocks noChangeShapeType="1"/>
              </p:cNvSpPr>
              <p:nvPr/>
            </p:nvSpPr>
            <p:spPr bwMode="auto">
              <a:xfrm>
                <a:off x="1443" y="1813"/>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86" name="Line 30"/>
              <p:cNvSpPr>
                <a:spLocks noChangeShapeType="1"/>
              </p:cNvSpPr>
              <p:nvPr/>
            </p:nvSpPr>
            <p:spPr bwMode="auto">
              <a:xfrm>
                <a:off x="1756" y="1813"/>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87" name="Rectangle 31"/>
              <p:cNvSpPr>
                <a:spLocks noChangeArrowheads="1"/>
              </p:cNvSpPr>
              <p:nvPr/>
            </p:nvSpPr>
            <p:spPr bwMode="auto">
              <a:xfrm>
                <a:off x="1443" y="1813"/>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288" name="Oval 32"/>
              <p:cNvSpPr>
                <a:spLocks noChangeArrowheads="1"/>
              </p:cNvSpPr>
              <p:nvPr/>
            </p:nvSpPr>
            <p:spPr bwMode="auto">
              <a:xfrm>
                <a:off x="1440" y="1754"/>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grpSp>
            <p:nvGrpSpPr>
              <p:cNvPr id="4" name="Group 33"/>
              <p:cNvGrpSpPr>
                <a:grpSpLocks/>
              </p:cNvGrpSpPr>
              <p:nvPr/>
            </p:nvGrpSpPr>
            <p:grpSpPr bwMode="auto">
              <a:xfrm>
                <a:off x="1434" y="1700"/>
                <a:ext cx="318" cy="258"/>
                <a:chOff x="2889" y="2429"/>
                <a:chExt cx="328" cy="258"/>
              </a:xfrm>
            </p:grpSpPr>
            <p:sp>
              <p:nvSpPr>
                <p:cNvPr id="736290" name="Rectangle 34"/>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291" name="Text Box 35"/>
                <p:cNvSpPr txBox="1">
                  <a:spLocks noChangeArrowheads="1"/>
                </p:cNvSpPr>
                <p:nvPr/>
              </p:nvSpPr>
              <p:spPr bwMode="auto">
                <a:xfrm>
                  <a:off x="2889" y="2429"/>
                  <a:ext cx="328"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1c</a:t>
                  </a:r>
                </a:p>
              </p:txBody>
            </p:sp>
          </p:grpSp>
          <p:sp>
            <p:nvSpPr>
              <p:cNvPr id="736292" name="Line 36"/>
              <p:cNvSpPr>
                <a:spLocks noChangeShapeType="1"/>
              </p:cNvSpPr>
              <p:nvPr/>
            </p:nvSpPr>
            <p:spPr bwMode="auto">
              <a:xfrm>
                <a:off x="3238" y="1632"/>
                <a:ext cx="308" cy="96"/>
              </a:xfrm>
              <a:prstGeom prst="line">
                <a:avLst/>
              </a:prstGeom>
              <a:noFill/>
              <a:ln w="28575">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93" name="Line 37"/>
              <p:cNvSpPr>
                <a:spLocks noChangeShapeType="1"/>
              </p:cNvSpPr>
              <p:nvPr/>
            </p:nvSpPr>
            <p:spPr bwMode="auto">
              <a:xfrm>
                <a:off x="3562" y="1556"/>
                <a:ext cx="92" cy="116"/>
              </a:xfrm>
              <a:prstGeom prst="line">
                <a:avLst/>
              </a:prstGeom>
              <a:noFill/>
              <a:ln w="28575">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94" name="Line 38"/>
              <p:cNvSpPr>
                <a:spLocks noChangeShapeType="1"/>
              </p:cNvSpPr>
              <p:nvPr/>
            </p:nvSpPr>
            <p:spPr bwMode="auto">
              <a:xfrm flipV="1">
                <a:off x="3170" y="1512"/>
                <a:ext cx="114" cy="76"/>
              </a:xfrm>
              <a:prstGeom prst="line">
                <a:avLst/>
              </a:prstGeom>
              <a:noFill/>
              <a:ln w="28575">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295" name="Freeform 39"/>
              <p:cNvSpPr>
                <a:spLocks/>
              </p:cNvSpPr>
              <p:nvPr/>
            </p:nvSpPr>
            <p:spPr bwMode="auto">
              <a:xfrm>
                <a:off x="1790" y="2146"/>
                <a:ext cx="264" cy="82"/>
              </a:xfrm>
              <a:custGeom>
                <a:avLst/>
                <a:gdLst/>
                <a:ahLst/>
                <a:cxnLst>
                  <a:cxn ang="0">
                    <a:pos x="0" y="82"/>
                  </a:cxn>
                  <a:cxn ang="0">
                    <a:pos x="264" y="0"/>
                  </a:cxn>
                </a:cxnLst>
                <a:rect l="0" t="0" r="r" b="b"/>
                <a:pathLst>
                  <a:path w="264" h="82">
                    <a:moveTo>
                      <a:pt x="0" y="82"/>
                    </a:moveTo>
                    <a:lnTo>
                      <a:pt x="264" y="0"/>
                    </a:lnTo>
                  </a:path>
                </a:pathLst>
              </a:custGeom>
              <a:noFill/>
              <a:ln w="28575" cap="flat" cmpd="sng">
                <a:solidFill>
                  <a:schemeClr val="tx1"/>
                </a:solidFill>
                <a:prstDash val="solid"/>
                <a:round/>
                <a:headEnd type="none" w="med" len="med"/>
                <a:tailEnd type="none" w="med" len="med"/>
              </a:ln>
              <a:effectLst/>
            </p:spPr>
            <p:txBody>
              <a:bodyPr wrap="none" anchor="ctr">
                <a:prstTxWarp prst="textNoShape">
                  <a:avLst/>
                </a:prstTxWarp>
              </a:bodyPr>
              <a:lstStyle/>
              <a:p>
                <a:endParaRPr lang="en-US">
                  <a:latin typeface="+mn-lt"/>
                </a:endParaRPr>
              </a:p>
            </p:txBody>
          </p:sp>
          <p:sp>
            <p:nvSpPr>
              <p:cNvPr id="736296" name="Freeform 40"/>
              <p:cNvSpPr>
                <a:spLocks/>
              </p:cNvSpPr>
              <p:nvPr/>
            </p:nvSpPr>
            <p:spPr bwMode="auto">
              <a:xfrm>
                <a:off x="1330" y="2110"/>
                <a:ext cx="152" cy="118"/>
              </a:xfrm>
              <a:custGeom>
                <a:avLst/>
                <a:gdLst/>
                <a:ahLst/>
                <a:cxnLst>
                  <a:cxn ang="0">
                    <a:pos x="0" y="0"/>
                  </a:cxn>
                  <a:cxn ang="0">
                    <a:pos x="152" y="118"/>
                  </a:cxn>
                </a:cxnLst>
                <a:rect l="0" t="0" r="r" b="b"/>
                <a:pathLst>
                  <a:path w="152" h="118">
                    <a:moveTo>
                      <a:pt x="0" y="0"/>
                    </a:moveTo>
                    <a:lnTo>
                      <a:pt x="152" y="118"/>
                    </a:lnTo>
                  </a:path>
                </a:pathLst>
              </a:custGeom>
              <a:noFill/>
              <a:ln w="28575" cap="flat" cmpd="sng">
                <a:solidFill>
                  <a:schemeClr val="tx1"/>
                </a:solidFill>
                <a:prstDash val="solid"/>
                <a:round/>
                <a:headEnd type="none" w="med" len="med"/>
                <a:tailEnd type="none" w="med" len="med"/>
              </a:ln>
              <a:effectLst/>
            </p:spPr>
            <p:txBody>
              <a:bodyPr wrap="none" anchor="ctr">
                <a:prstTxWarp prst="textNoShape">
                  <a:avLst/>
                </a:prstTxWarp>
              </a:bodyPr>
              <a:lstStyle/>
              <a:p>
                <a:endParaRPr lang="en-US">
                  <a:latin typeface="+mn-lt"/>
                </a:endParaRPr>
              </a:p>
            </p:txBody>
          </p:sp>
          <p:sp>
            <p:nvSpPr>
              <p:cNvPr id="736297" name="Freeform 41"/>
              <p:cNvSpPr>
                <a:spLocks/>
              </p:cNvSpPr>
              <p:nvPr/>
            </p:nvSpPr>
            <p:spPr bwMode="auto">
              <a:xfrm>
                <a:off x="1454" y="2040"/>
                <a:ext cx="564" cy="82"/>
              </a:xfrm>
              <a:custGeom>
                <a:avLst/>
                <a:gdLst/>
                <a:ahLst/>
                <a:cxnLst>
                  <a:cxn ang="0">
                    <a:pos x="0" y="0"/>
                  </a:cxn>
                  <a:cxn ang="0">
                    <a:pos x="564" y="82"/>
                  </a:cxn>
                </a:cxnLst>
                <a:rect l="0" t="0" r="r" b="b"/>
                <a:pathLst>
                  <a:path w="564" h="82">
                    <a:moveTo>
                      <a:pt x="0" y="0"/>
                    </a:moveTo>
                    <a:lnTo>
                      <a:pt x="564" y="82"/>
                    </a:lnTo>
                  </a:path>
                </a:pathLst>
              </a:custGeom>
              <a:noFill/>
              <a:ln w="28575" cap="flat" cmpd="sng">
                <a:solidFill>
                  <a:schemeClr val="tx1"/>
                </a:solidFill>
                <a:prstDash val="solid"/>
                <a:round/>
                <a:headEnd type="none" w="med" len="med"/>
                <a:tailEnd type="none" w="med" len="med"/>
              </a:ln>
              <a:effectLst/>
            </p:spPr>
            <p:txBody>
              <a:bodyPr wrap="none" anchor="ctr">
                <a:prstTxWarp prst="textNoShape">
                  <a:avLst/>
                </a:prstTxWarp>
              </a:bodyPr>
              <a:lstStyle/>
              <a:p>
                <a:endParaRPr lang="en-US">
                  <a:latin typeface="+mn-lt"/>
                </a:endParaRPr>
              </a:p>
            </p:txBody>
          </p:sp>
          <p:sp>
            <p:nvSpPr>
              <p:cNvPr id="736298" name="Freeform 42"/>
              <p:cNvSpPr>
                <a:spLocks/>
              </p:cNvSpPr>
              <p:nvPr/>
            </p:nvSpPr>
            <p:spPr bwMode="auto">
              <a:xfrm>
                <a:off x="1392" y="1878"/>
                <a:ext cx="76" cy="94"/>
              </a:xfrm>
              <a:custGeom>
                <a:avLst/>
                <a:gdLst/>
                <a:ahLst/>
                <a:cxnLst>
                  <a:cxn ang="0">
                    <a:pos x="0" y="94"/>
                  </a:cxn>
                  <a:cxn ang="0">
                    <a:pos x="76" y="0"/>
                  </a:cxn>
                </a:cxnLst>
                <a:rect l="0" t="0" r="r" b="b"/>
                <a:pathLst>
                  <a:path w="76" h="94">
                    <a:moveTo>
                      <a:pt x="0" y="94"/>
                    </a:moveTo>
                    <a:lnTo>
                      <a:pt x="76" y="0"/>
                    </a:lnTo>
                  </a:path>
                </a:pathLst>
              </a:custGeom>
              <a:noFill/>
              <a:ln w="28575" cap="flat" cmpd="sng">
                <a:solidFill>
                  <a:schemeClr val="tx1"/>
                </a:solidFill>
                <a:prstDash val="solid"/>
                <a:round/>
                <a:headEnd type="none" w="med" len="med"/>
                <a:tailEnd type="none" w="med" len="med"/>
              </a:ln>
              <a:effectLst/>
            </p:spPr>
            <p:txBody>
              <a:bodyPr wrap="none" anchor="ctr">
                <a:prstTxWarp prst="textNoShape">
                  <a:avLst/>
                </a:prstTxWarp>
              </a:bodyPr>
              <a:lstStyle/>
              <a:p>
                <a:endParaRPr lang="en-US">
                  <a:latin typeface="+mn-lt"/>
                </a:endParaRPr>
              </a:p>
            </p:txBody>
          </p:sp>
          <p:sp>
            <p:nvSpPr>
              <p:cNvPr id="736299" name="Freeform 43"/>
              <p:cNvSpPr>
                <a:spLocks/>
              </p:cNvSpPr>
              <p:nvPr/>
            </p:nvSpPr>
            <p:spPr bwMode="auto">
              <a:xfrm>
                <a:off x="566" y="1502"/>
                <a:ext cx="252" cy="114"/>
              </a:xfrm>
              <a:custGeom>
                <a:avLst/>
                <a:gdLst/>
                <a:ahLst/>
                <a:cxnLst>
                  <a:cxn ang="0">
                    <a:pos x="0" y="114"/>
                  </a:cxn>
                  <a:cxn ang="0">
                    <a:pos x="252" y="0"/>
                  </a:cxn>
                </a:cxnLst>
                <a:rect l="0" t="0" r="r" b="b"/>
                <a:pathLst>
                  <a:path w="252" h="114">
                    <a:moveTo>
                      <a:pt x="0" y="114"/>
                    </a:moveTo>
                    <a:lnTo>
                      <a:pt x="252" y="0"/>
                    </a:lnTo>
                  </a:path>
                </a:pathLst>
              </a:custGeom>
              <a:noFill/>
              <a:ln w="28575" cap="flat" cmpd="sng">
                <a:solidFill>
                  <a:schemeClr val="tx1"/>
                </a:solidFill>
                <a:prstDash val="solid"/>
                <a:round/>
                <a:headEnd type="none" w="med" len="med"/>
                <a:tailEnd type="none" w="med" len="med"/>
              </a:ln>
              <a:effectLst/>
            </p:spPr>
            <p:txBody>
              <a:bodyPr wrap="none" anchor="ctr">
                <a:prstTxWarp prst="textNoShape">
                  <a:avLst/>
                </a:prstTxWarp>
              </a:bodyPr>
              <a:lstStyle/>
              <a:p>
                <a:endParaRPr lang="en-US">
                  <a:latin typeface="+mn-lt"/>
                </a:endParaRPr>
              </a:p>
            </p:txBody>
          </p:sp>
          <p:sp>
            <p:nvSpPr>
              <p:cNvPr id="736300" name="Freeform 44"/>
              <p:cNvSpPr>
                <a:spLocks/>
              </p:cNvSpPr>
              <p:nvPr/>
            </p:nvSpPr>
            <p:spPr bwMode="auto">
              <a:xfrm>
                <a:off x="1002" y="1562"/>
                <a:ext cx="444" cy="258"/>
              </a:xfrm>
              <a:custGeom>
                <a:avLst/>
                <a:gdLst/>
                <a:ahLst/>
                <a:cxnLst>
                  <a:cxn ang="0">
                    <a:pos x="0" y="0"/>
                  </a:cxn>
                  <a:cxn ang="0">
                    <a:pos x="444" y="258"/>
                  </a:cxn>
                </a:cxnLst>
                <a:rect l="0" t="0" r="r" b="b"/>
                <a:pathLst>
                  <a:path w="444" h="258">
                    <a:moveTo>
                      <a:pt x="0" y="0"/>
                    </a:moveTo>
                    <a:lnTo>
                      <a:pt x="444" y="258"/>
                    </a:lnTo>
                  </a:path>
                </a:pathLst>
              </a:custGeom>
              <a:noFill/>
              <a:ln w="28575" cap="flat" cmpd="sng">
                <a:solidFill>
                  <a:schemeClr val="tx1"/>
                </a:solidFill>
                <a:prstDash val="solid"/>
                <a:round/>
                <a:headEnd type="none" w="med" len="med"/>
                <a:tailEnd type="none" w="med" len="med"/>
              </a:ln>
              <a:effectLst/>
            </p:spPr>
            <p:txBody>
              <a:bodyPr wrap="none" anchor="ctr">
                <a:prstTxWarp prst="textNoShape">
                  <a:avLst/>
                </a:prstTxWarp>
              </a:bodyPr>
              <a:lstStyle/>
              <a:p>
                <a:endParaRPr lang="en-US">
                  <a:latin typeface="+mn-lt"/>
                </a:endParaRPr>
              </a:p>
            </p:txBody>
          </p:sp>
          <p:sp>
            <p:nvSpPr>
              <p:cNvPr id="736301" name="Freeform 45"/>
              <p:cNvSpPr>
                <a:spLocks/>
              </p:cNvSpPr>
              <p:nvPr/>
            </p:nvSpPr>
            <p:spPr bwMode="auto">
              <a:xfrm>
                <a:off x="2326" y="1680"/>
                <a:ext cx="654" cy="420"/>
              </a:xfrm>
              <a:custGeom>
                <a:avLst/>
                <a:gdLst/>
                <a:ahLst/>
                <a:cxnLst>
                  <a:cxn ang="0">
                    <a:pos x="0" y="420"/>
                  </a:cxn>
                  <a:cxn ang="0">
                    <a:pos x="654" y="0"/>
                  </a:cxn>
                </a:cxnLst>
                <a:rect l="0" t="0" r="r" b="b"/>
                <a:pathLst>
                  <a:path w="654" h="420">
                    <a:moveTo>
                      <a:pt x="0" y="420"/>
                    </a:moveTo>
                    <a:lnTo>
                      <a:pt x="654" y="0"/>
                    </a:lnTo>
                  </a:path>
                </a:pathLst>
              </a:custGeom>
              <a:noFill/>
              <a:ln w="28575" cap="flat" cmpd="sng">
                <a:solidFill>
                  <a:schemeClr val="tx1"/>
                </a:solidFill>
                <a:prstDash val="solid"/>
                <a:round/>
                <a:headEnd type="none" w="med" len="med"/>
                <a:tailEnd type="none" w="med" len="med"/>
              </a:ln>
              <a:effectLst/>
            </p:spPr>
            <p:txBody>
              <a:bodyPr wrap="none" anchor="ctr">
                <a:prstTxWarp prst="textNoShape">
                  <a:avLst/>
                </a:prstTxWarp>
              </a:bodyPr>
              <a:lstStyle/>
              <a:p>
                <a:endParaRPr lang="en-US">
                  <a:latin typeface="+mn-lt"/>
                </a:endParaRPr>
              </a:p>
            </p:txBody>
          </p:sp>
          <p:sp>
            <p:nvSpPr>
              <p:cNvPr id="736302" name="Oval 46"/>
              <p:cNvSpPr>
                <a:spLocks noChangeArrowheads="1"/>
              </p:cNvSpPr>
              <p:nvPr/>
            </p:nvSpPr>
            <p:spPr bwMode="auto">
              <a:xfrm>
                <a:off x="2925" y="1616"/>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03" name="Line 47"/>
              <p:cNvSpPr>
                <a:spLocks noChangeShapeType="1"/>
              </p:cNvSpPr>
              <p:nvPr/>
            </p:nvSpPr>
            <p:spPr bwMode="auto">
              <a:xfrm>
                <a:off x="2925" y="1609"/>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04" name="Line 48"/>
              <p:cNvSpPr>
                <a:spLocks noChangeShapeType="1"/>
              </p:cNvSpPr>
              <p:nvPr/>
            </p:nvSpPr>
            <p:spPr bwMode="auto">
              <a:xfrm>
                <a:off x="3238" y="1609"/>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05" name="Rectangle 49"/>
              <p:cNvSpPr>
                <a:spLocks noChangeArrowheads="1"/>
              </p:cNvSpPr>
              <p:nvPr/>
            </p:nvSpPr>
            <p:spPr bwMode="auto">
              <a:xfrm>
                <a:off x="2925" y="1609"/>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306" name="Oval 50"/>
              <p:cNvSpPr>
                <a:spLocks noChangeArrowheads="1"/>
              </p:cNvSpPr>
              <p:nvPr/>
            </p:nvSpPr>
            <p:spPr bwMode="auto">
              <a:xfrm>
                <a:off x="2922" y="1550"/>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07" name="Rectangle 51"/>
              <p:cNvSpPr>
                <a:spLocks noChangeArrowheads="1"/>
              </p:cNvSpPr>
              <p:nvPr/>
            </p:nvSpPr>
            <p:spPr bwMode="auto">
              <a:xfrm>
                <a:off x="3009" y="1563"/>
                <a:ext cx="141" cy="120"/>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308" name="Text Box 52"/>
              <p:cNvSpPr txBox="1">
                <a:spLocks noChangeArrowheads="1"/>
              </p:cNvSpPr>
              <p:nvPr/>
            </p:nvSpPr>
            <p:spPr bwMode="auto">
              <a:xfrm>
                <a:off x="2917" y="1502"/>
                <a:ext cx="332"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2a</a:t>
                </a:r>
                <a:endParaRPr lang="en-US" sz="2700" dirty="0">
                  <a:latin typeface="+mn-lt"/>
                </a:endParaRPr>
              </a:p>
            </p:txBody>
          </p:sp>
          <p:sp>
            <p:nvSpPr>
              <p:cNvPr id="736309" name="Text Box 53"/>
              <p:cNvSpPr txBox="1">
                <a:spLocks noChangeArrowheads="1"/>
              </p:cNvSpPr>
              <p:nvPr/>
            </p:nvSpPr>
            <p:spPr bwMode="auto">
              <a:xfrm>
                <a:off x="612" y="1590"/>
                <a:ext cx="466" cy="258"/>
              </a:xfrm>
              <a:prstGeom prst="rect">
                <a:avLst/>
              </a:prstGeom>
              <a:noFill/>
              <a:ln w="9525">
                <a:noFill/>
                <a:miter lim="800000"/>
                <a:headEnd/>
                <a:tailEnd/>
              </a:ln>
              <a:effectLst/>
            </p:spPr>
            <p:txBody>
              <a:bodyPr wrap="none">
                <a:prstTxWarp prst="textNoShape">
                  <a:avLst/>
                </a:prstTxWarp>
                <a:spAutoFit/>
              </a:bodyPr>
              <a:lstStyle/>
              <a:p>
                <a:r>
                  <a:rPr lang="en-US" sz="2200" dirty="0">
                    <a:latin typeface="+mn-lt"/>
                  </a:rPr>
                  <a:t>AS3</a:t>
                </a:r>
                <a:endParaRPr lang="en-US" dirty="0">
                  <a:latin typeface="+mn-lt"/>
                </a:endParaRPr>
              </a:p>
            </p:txBody>
          </p:sp>
          <p:sp>
            <p:nvSpPr>
              <p:cNvPr id="736310" name="Text Box 54"/>
              <p:cNvSpPr txBox="1">
                <a:spLocks noChangeArrowheads="1"/>
              </p:cNvSpPr>
              <p:nvPr/>
            </p:nvSpPr>
            <p:spPr bwMode="auto">
              <a:xfrm>
                <a:off x="2367" y="2046"/>
                <a:ext cx="466" cy="258"/>
              </a:xfrm>
              <a:prstGeom prst="rect">
                <a:avLst/>
              </a:prstGeom>
              <a:noFill/>
              <a:ln w="9525">
                <a:noFill/>
                <a:miter lim="800000"/>
                <a:headEnd/>
                <a:tailEnd/>
              </a:ln>
              <a:effectLst/>
            </p:spPr>
            <p:txBody>
              <a:bodyPr wrap="none">
                <a:prstTxWarp prst="textNoShape">
                  <a:avLst/>
                </a:prstTxWarp>
                <a:spAutoFit/>
              </a:bodyPr>
              <a:lstStyle/>
              <a:p>
                <a:r>
                  <a:rPr lang="en-US" sz="2200" dirty="0">
                    <a:latin typeface="+mn-lt"/>
                  </a:rPr>
                  <a:t>AS1</a:t>
                </a:r>
                <a:endParaRPr lang="en-US" dirty="0">
                  <a:latin typeface="+mn-lt"/>
                </a:endParaRPr>
              </a:p>
            </p:txBody>
          </p:sp>
          <p:sp>
            <p:nvSpPr>
              <p:cNvPr id="736311" name="Text Box 55"/>
              <p:cNvSpPr txBox="1">
                <a:spLocks noChangeArrowheads="1"/>
              </p:cNvSpPr>
              <p:nvPr/>
            </p:nvSpPr>
            <p:spPr bwMode="auto">
              <a:xfrm>
                <a:off x="3249" y="1790"/>
                <a:ext cx="402" cy="221"/>
              </a:xfrm>
              <a:prstGeom prst="rect">
                <a:avLst/>
              </a:prstGeom>
              <a:noFill/>
              <a:ln w="9525">
                <a:noFill/>
                <a:miter lim="800000"/>
                <a:headEnd/>
                <a:tailEnd/>
              </a:ln>
              <a:effectLst/>
            </p:spPr>
            <p:txBody>
              <a:bodyPr wrap="none">
                <a:prstTxWarp prst="textNoShape">
                  <a:avLst/>
                </a:prstTxWarp>
                <a:spAutoFit/>
              </a:bodyPr>
              <a:lstStyle/>
              <a:p>
                <a:r>
                  <a:rPr lang="en-US">
                    <a:latin typeface="+mn-lt"/>
                  </a:rPr>
                  <a:t>AS2</a:t>
                </a:r>
              </a:p>
            </p:txBody>
          </p:sp>
          <p:sp>
            <p:nvSpPr>
              <p:cNvPr id="736312" name="Oval 56"/>
              <p:cNvSpPr>
                <a:spLocks noChangeArrowheads="1"/>
              </p:cNvSpPr>
              <p:nvPr/>
            </p:nvSpPr>
            <p:spPr bwMode="auto">
              <a:xfrm>
                <a:off x="1137" y="2030"/>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13" name="Line 57"/>
              <p:cNvSpPr>
                <a:spLocks noChangeShapeType="1"/>
              </p:cNvSpPr>
              <p:nvPr/>
            </p:nvSpPr>
            <p:spPr bwMode="auto">
              <a:xfrm>
                <a:off x="1137" y="2023"/>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14" name="Line 58"/>
              <p:cNvSpPr>
                <a:spLocks noChangeShapeType="1"/>
              </p:cNvSpPr>
              <p:nvPr/>
            </p:nvSpPr>
            <p:spPr bwMode="auto">
              <a:xfrm>
                <a:off x="1450" y="2023"/>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15" name="Rectangle 59"/>
              <p:cNvSpPr>
                <a:spLocks noChangeArrowheads="1"/>
              </p:cNvSpPr>
              <p:nvPr/>
            </p:nvSpPr>
            <p:spPr bwMode="auto">
              <a:xfrm>
                <a:off x="1137" y="2023"/>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316" name="Oval 60"/>
              <p:cNvSpPr>
                <a:spLocks noChangeArrowheads="1"/>
              </p:cNvSpPr>
              <p:nvPr/>
            </p:nvSpPr>
            <p:spPr bwMode="auto">
              <a:xfrm>
                <a:off x="1134" y="1968"/>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17" name="Rectangle 61"/>
              <p:cNvSpPr>
                <a:spLocks noChangeArrowheads="1"/>
              </p:cNvSpPr>
              <p:nvPr/>
            </p:nvSpPr>
            <p:spPr bwMode="auto">
              <a:xfrm>
                <a:off x="1219" y="1995"/>
                <a:ext cx="142" cy="96"/>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318" name="Text Box 62"/>
              <p:cNvSpPr txBox="1">
                <a:spLocks noChangeArrowheads="1"/>
              </p:cNvSpPr>
              <p:nvPr/>
            </p:nvSpPr>
            <p:spPr bwMode="auto">
              <a:xfrm>
                <a:off x="1131" y="1914"/>
                <a:ext cx="332"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1a</a:t>
                </a:r>
                <a:endParaRPr lang="en-US" sz="2700" dirty="0">
                  <a:latin typeface="+mn-lt"/>
                </a:endParaRPr>
              </a:p>
            </p:txBody>
          </p:sp>
          <p:grpSp>
            <p:nvGrpSpPr>
              <p:cNvPr id="5" name="Group 63"/>
              <p:cNvGrpSpPr>
                <a:grpSpLocks/>
              </p:cNvGrpSpPr>
              <p:nvPr/>
            </p:nvGrpSpPr>
            <p:grpSpPr bwMode="auto">
              <a:xfrm>
                <a:off x="3270" y="1388"/>
                <a:ext cx="320" cy="258"/>
                <a:chOff x="4320" y="1940"/>
                <a:chExt cx="320" cy="258"/>
              </a:xfrm>
            </p:grpSpPr>
            <p:sp>
              <p:nvSpPr>
                <p:cNvPr id="736320" name="Oval 64"/>
                <p:cNvSpPr>
                  <a:spLocks noChangeArrowheads="1"/>
                </p:cNvSpPr>
                <p:nvPr/>
              </p:nvSpPr>
              <p:spPr bwMode="auto">
                <a:xfrm>
                  <a:off x="4323" y="2054"/>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21" name="Line 65"/>
                <p:cNvSpPr>
                  <a:spLocks noChangeShapeType="1"/>
                </p:cNvSpPr>
                <p:nvPr/>
              </p:nvSpPr>
              <p:spPr bwMode="auto">
                <a:xfrm>
                  <a:off x="4323" y="2047"/>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22" name="Line 66"/>
                <p:cNvSpPr>
                  <a:spLocks noChangeShapeType="1"/>
                </p:cNvSpPr>
                <p:nvPr/>
              </p:nvSpPr>
              <p:spPr bwMode="auto">
                <a:xfrm>
                  <a:off x="4636" y="2047"/>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23" name="Rectangle 67"/>
                <p:cNvSpPr>
                  <a:spLocks noChangeArrowheads="1"/>
                </p:cNvSpPr>
                <p:nvPr/>
              </p:nvSpPr>
              <p:spPr bwMode="auto">
                <a:xfrm>
                  <a:off x="4323" y="2047"/>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324" name="Oval 68"/>
                <p:cNvSpPr>
                  <a:spLocks noChangeArrowheads="1"/>
                </p:cNvSpPr>
                <p:nvPr/>
              </p:nvSpPr>
              <p:spPr bwMode="auto">
                <a:xfrm>
                  <a:off x="4320" y="1988"/>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25" name="Rectangle 69"/>
                <p:cNvSpPr>
                  <a:spLocks noChangeArrowheads="1"/>
                </p:cNvSpPr>
                <p:nvPr/>
              </p:nvSpPr>
              <p:spPr bwMode="auto">
                <a:xfrm>
                  <a:off x="4407" y="2001"/>
                  <a:ext cx="141" cy="118"/>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326" name="Text Box 70"/>
                <p:cNvSpPr txBox="1">
                  <a:spLocks noChangeArrowheads="1"/>
                </p:cNvSpPr>
                <p:nvPr/>
              </p:nvSpPr>
              <p:spPr bwMode="auto">
                <a:xfrm>
                  <a:off x="4322" y="1940"/>
                  <a:ext cx="318"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2c</a:t>
                  </a:r>
                  <a:endParaRPr lang="en-US" sz="2700" dirty="0">
                    <a:latin typeface="+mn-lt"/>
                  </a:endParaRPr>
                </a:p>
              </p:txBody>
            </p:sp>
          </p:grpSp>
          <p:grpSp>
            <p:nvGrpSpPr>
              <p:cNvPr id="6" name="Group 71"/>
              <p:cNvGrpSpPr>
                <a:grpSpLocks/>
              </p:cNvGrpSpPr>
              <p:nvPr/>
            </p:nvGrpSpPr>
            <p:grpSpPr bwMode="auto">
              <a:xfrm>
                <a:off x="3540" y="1610"/>
                <a:ext cx="336" cy="258"/>
                <a:chOff x="4590" y="2162"/>
                <a:chExt cx="336" cy="258"/>
              </a:xfrm>
            </p:grpSpPr>
            <p:sp>
              <p:nvSpPr>
                <p:cNvPr id="736328" name="Oval 72"/>
                <p:cNvSpPr>
                  <a:spLocks noChangeArrowheads="1"/>
                </p:cNvSpPr>
                <p:nvPr/>
              </p:nvSpPr>
              <p:spPr bwMode="auto">
                <a:xfrm>
                  <a:off x="4599" y="2276"/>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29" name="Line 73"/>
                <p:cNvSpPr>
                  <a:spLocks noChangeShapeType="1"/>
                </p:cNvSpPr>
                <p:nvPr/>
              </p:nvSpPr>
              <p:spPr bwMode="auto">
                <a:xfrm>
                  <a:off x="4599" y="2269"/>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30" name="Line 74"/>
                <p:cNvSpPr>
                  <a:spLocks noChangeShapeType="1"/>
                </p:cNvSpPr>
                <p:nvPr/>
              </p:nvSpPr>
              <p:spPr bwMode="auto">
                <a:xfrm>
                  <a:off x="4912" y="2269"/>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31" name="Rectangle 75"/>
                <p:cNvSpPr>
                  <a:spLocks noChangeArrowheads="1"/>
                </p:cNvSpPr>
                <p:nvPr/>
              </p:nvSpPr>
              <p:spPr bwMode="auto">
                <a:xfrm>
                  <a:off x="4599" y="2269"/>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332" name="Oval 76"/>
                <p:cNvSpPr>
                  <a:spLocks noChangeArrowheads="1"/>
                </p:cNvSpPr>
                <p:nvPr/>
              </p:nvSpPr>
              <p:spPr bwMode="auto">
                <a:xfrm>
                  <a:off x="4596" y="2210"/>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33" name="Rectangle 77"/>
                <p:cNvSpPr>
                  <a:spLocks noChangeArrowheads="1"/>
                </p:cNvSpPr>
                <p:nvPr/>
              </p:nvSpPr>
              <p:spPr bwMode="auto">
                <a:xfrm>
                  <a:off x="4683" y="2223"/>
                  <a:ext cx="142" cy="110"/>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334" name="Text Box 78"/>
                <p:cNvSpPr txBox="1">
                  <a:spLocks noChangeArrowheads="1"/>
                </p:cNvSpPr>
                <p:nvPr/>
              </p:nvSpPr>
              <p:spPr bwMode="auto">
                <a:xfrm>
                  <a:off x="4590" y="2162"/>
                  <a:ext cx="336"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2b</a:t>
                  </a:r>
                  <a:endParaRPr lang="en-US" sz="2700" dirty="0">
                    <a:latin typeface="+mn-lt"/>
                  </a:endParaRPr>
                </a:p>
              </p:txBody>
            </p:sp>
          </p:grpSp>
          <p:grpSp>
            <p:nvGrpSpPr>
              <p:cNvPr id="7" name="Group 79"/>
              <p:cNvGrpSpPr>
                <a:grpSpLocks/>
              </p:cNvGrpSpPr>
              <p:nvPr/>
            </p:nvGrpSpPr>
            <p:grpSpPr bwMode="auto">
              <a:xfrm>
                <a:off x="2001" y="1980"/>
                <a:ext cx="336" cy="258"/>
                <a:chOff x="2001" y="1980"/>
                <a:chExt cx="336" cy="258"/>
              </a:xfrm>
            </p:grpSpPr>
            <p:sp>
              <p:nvSpPr>
                <p:cNvPr id="736336" name="Oval 80"/>
                <p:cNvSpPr>
                  <a:spLocks noChangeArrowheads="1"/>
                </p:cNvSpPr>
                <p:nvPr/>
              </p:nvSpPr>
              <p:spPr bwMode="auto">
                <a:xfrm>
                  <a:off x="2019" y="2102"/>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37" name="Line 81"/>
                <p:cNvSpPr>
                  <a:spLocks noChangeShapeType="1"/>
                </p:cNvSpPr>
                <p:nvPr/>
              </p:nvSpPr>
              <p:spPr bwMode="auto">
                <a:xfrm>
                  <a:off x="2019" y="2095"/>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38" name="Line 82"/>
                <p:cNvSpPr>
                  <a:spLocks noChangeShapeType="1"/>
                </p:cNvSpPr>
                <p:nvPr/>
              </p:nvSpPr>
              <p:spPr bwMode="auto">
                <a:xfrm>
                  <a:off x="2332" y="2095"/>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39" name="Rectangle 83"/>
                <p:cNvSpPr>
                  <a:spLocks noChangeArrowheads="1"/>
                </p:cNvSpPr>
                <p:nvPr/>
              </p:nvSpPr>
              <p:spPr bwMode="auto">
                <a:xfrm>
                  <a:off x="2019" y="2095"/>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340" name="Oval 84"/>
                <p:cNvSpPr>
                  <a:spLocks noChangeArrowheads="1"/>
                </p:cNvSpPr>
                <p:nvPr/>
              </p:nvSpPr>
              <p:spPr bwMode="auto">
                <a:xfrm>
                  <a:off x="2016" y="2036"/>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grpSp>
              <p:nvGrpSpPr>
                <p:cNvPr id="8" name="Group 85"/>
                <p:cNvGrpSpPr>
                  <a:grpSpLocks/>
                </p:cNvGrpSpPr>
                <p:nvPr/>
              </p:nvGrpSpPr>
              <p:grpSpPr bwMode="auto">
                <a:xfrm>
                  <a:off x="2001" y="1980"/>
                  <a:ext cx="336" cy="258"/>
                  <a:chOff x="2890" y="2429"/>
                  <a:chExt cx="345" cy="258"/>
                </a:xfrm>
              </p:grpSpPr>
              <p:sp>
                <p:nvSpPr>
                  <p:cNvPr id="736342" name="Rectangle 86"/>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343" name="Text Box 87"/>
                  <p:cNvSpPr txBox="1">
                    <a:spLocks noChangeArrowheads="1"/>
                  </p:cNvSpPr>
                  <p:nvPr/>
                </p:nvSpPr>
                <p:spPr bwMode="auto">
                  <a:xfrm>
                    <a:off x="2890" y="2429"/>
                    <a:ext cx="345"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1b</a:t>
                    </a:r>
                    <a:endParaRPr lang="en-US" sz="2700" dirty="0">
                      <a:latin typeface="+mn-lt"/>
                    </a:endParaRPr>
                  </a:p>
                </p:txBody>
              </p:sp>
            </p:grpSp>
          </p:grpSp>
          <p:sp>
            <p:nvSpPr>
              <p:cNvPr id="736344" name="Freeform 88"/>
              <p:cNvSpPr>
                <a:spLocks/>
              </p:cNvSpPr>
              <p:nvPr/>
            </p:nvSpPr>
            <p:spPr bwMode="auto">
              <a:xfrm>
                <a:off x="1457" y="2302"/>
                <a:ext cx="1848" cy="414"/>
              </a:xfrm>
              <a:custGeom>
                <a:avLst/>
                <a:gdLst/>
                <a:ahLst/>
                <a:cxnLst>
                  <a:cxn ang="0">
                    <a:pos x="0" y="414"/>
                  </a:cxn>
                  <a:cxn ang="0">
                    <a:pos x="84" y="0"/>
                  </a:cxn>
                  <a:cxn ang="0">
                    <a:pos x="384" y="6"/>
                  </a:cxn>
                  <a:cxn ang="0">
                    <a:pos x="1848" y="414"/>
                  </a:cxn>
                  <a:cxn ang="0">
                    <a:pos x="0" y="414"/>
                  </a:cxn>
                </a:cxnLst>
                <a:rect l="0" t="0" r="r" b="b"/>
                <a:pathLst>
                  <a:path w="1848" h="414">
                    <a:moveTo>
                      <a:pt x="0" y="414"/>
                    </a:moveTo>
                    <a:lnTo>
                      <a:pt x="84" y="0"/>
                    </a:lnTo>
                    <a:lnTo>
                      <a:pt x="384" y="6"/>
                    </a:lnTo>
                    <a:lnTo>
                      <a:pt x="1848" y="414"/>
                    </a:lnTo>
                    <a:lnTo>
                      <a:pt x="0" y="414"/>
                    </a:lnTo>
                    <a:close/>
                  </a:path>
                </a:pathLst>
              </a:custGeom>
              <a:solidFill>
                <a:schemeClr val="bg1">
                  <a:lumMod val="65000"/>
                </a:schemeClr>
              </a:solidFill>
              <a:ln w="9525" cap="flat" cmpd="sng">
                <a:noFill/>
                <a:prstDash val="solid"/>
                <a:round/>
                <a:headEnd/>
                <a:tailEnd/>
              </a:ln>
              <a:effectLst/>
            </p:spPr>
            <p:txBody>
              <a:bodyPr wrap="none" anchor="ctr">
                <a:prstTxWarp prst="textNoShape">
                  <a:avLst/>
                </a:prstTxWarp>
              </a:bodyPr>
              <a:lstStyle/>
              <a:p>
                <a:endParaRPr lang="en-US">
                  <a:latin typeface="+mn-lt"/>
                </a:endParaRPr>
              </a:p>
            </p:txBody>
          </p:sp>
          <p:sp>
            <p:nvSpPr>
              <p:cNvPr id="736345" name="Rectangle 89"/>
              <p:cNvSpPr>
                <a:spLocks noChangeArrowheads="1"/>
              </p:cNvSpPr>
              <p:nvPr/>
            </p:nvSpPr>
            <p:spPr bwMode="auto">
              <a:xfrm>
                <a:off x="1463" y="2729"/>
                <a:ext cx="1834" cy="1117"/>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latin typeface="+mn-lt"/>
                </a:endParaRPr>
              </a:p>
            </p:txBody>
          </p:sp>
          <p:grpSp>
            <p:nvGrpSpPr>
              <p:cNvPr id="9" name="Group 90"/>
              <p:cNvGrpSpPr>
                <a:grpSpLocks/>
              </p:cNvGrpSpPr>
              <p:nvPr/>
            </p:nvGrpSpPr>
            <p:grpSpPr bwMode="auto">
              <a:xfrm>
                <a:off x="1514" y="2818"/>
                <a:ext cx="839" cy="553"/>
                <a:chOff x="1531" y="2898"/>
                <a:chExt cx="839" cy="553"/>
              </a:xfrm>
            </p:grpSpPr>
            <p:sp>
              <p:nvSpPr>
                <p:cNvPr id="736347" name="Oval 91"/>
                <p:cNvSpPr>
                  <a:spLocks noChangeArrowheads="1"/>
                </p:cNvSpPr>
                <p:nvPr/>
              </p:nvSpPr>
              <p:spPr bwMode="auto">
                <a:xfrm>
                  <a:off x="1555" y="2898"/>
                  <a:ext cx="800" cy="553"/>
                </a:xfrm>
                <a:prstGeom prst="ellipse">
                  <a:avLst/>
                </a:prstGeom>
                <a:noFill/>
                <a:ln w="9525">
                  <a:solidFill>
                    <a:schemeClr val="accent2"/>
                  </a:solidFill>
                  <a:round/>
                  <a:headEnd/>
                  <a:tailEnd/>
                </a:ln>
                <a:effectLst/>
              </p:spPr>
              <p:txBody>
                <a:bodyPr wrap="none" anchor="ctr">
                  <a:prstTxWarp prst="textNoShape">
                    <a:avLst/>
                  </a:prstTxWarp>
                </a:bodyPr>
                <a:lstStyle/>
                <a:p>
                  <a:endParaRPr lang="en-US">
                    <a:latin typeface="+mn-lt"/>
                  </a:endParaRPr>
                </a:p>
              </p:txBody>
            </p:sp>
            <p:sp>
              <p:nvSpPr>
                <p:cNvPr id="736348" name="Text Box 92"/>
                <p:cNvSpPr txBox="1">
                  <a:spLocks noChangeArrowheads="1"/>
                </p:cNvSpPr>
                <p:nvPr/>
              </p:nvSpPr>
              <p:spPr bwMode="auto">
                <a:xfrm>
                  <a:off x="1531" y="3050"/>
                  <a:ext cx="839" cy="313"/>
                </a:xfrm>
                <a:prstGeom prst="rect">
                  <a:avLst/>
                </a:prstGeom>
                <a:noFill/>
                <a:ln w="9525">
                  <a:noFill/>
                  <a:miter lim="800000"/>
                  <a:headEnd/>
                  <a:tailEnd/>
                </a:ln>
                <a:effectLst/>
              </p:spPr>
              <p:txBody>
                <a:bodyPr wrap="none">
                  <a:prstTxWarp prst="textNoShape">
                    <a:avLst/>
                  </a:prstTxWarp>
                  <a:spAutoFit/>
                </a:bodyPr>
                <a:lstStyle/>
                <a:p>
                  <a:pPr algn="ctr" eaLnBrk="1" hangingPunct="1"/>
                  <a:r>
                    <a:rPr lang="en-US" sz="1400" dirty="0">
                      <a:solidFill>
                        <a:srgbClr val="000000"/>
                      </a:solidFill>
                      <a:latin typeface="+mn-lt"/>
                    </a:rPr>
                    <a:t>i</a:t>
                  </a:r>
                  <a:r>
                    <a:rPr lang="en-US" sz="1400" dirty="0" smtClean="0">
                      <a:solidFill>
                        <a:srgbClr val="000000"/>
                      </a:solidFill>
                      <a:latin typeface="+mn-lt"/>
                    </a:rPr>
                    <a:t>ntra-domain</a:t>
                  </a:r>
                  <a:endParaRPr lang="en-US" sz="1400" dirty="0">
                    <a:solidFill>
                      <a:srgbClr val="000000"/>
                    </a:solidFill>
                    <a:latin typeface="+mn-lt"/>
                  </a:endParaRPr>
                </a:p>
                <a:p>
                  <a:pPr algn="ctr" eaLnBrk="1" hangingPunct="1"/>
                  <a:r>
                    <a:rPr lang="en-US" sz="1400" dirty="0" smtClean="0">
                      <a:solidFill>
                        <a:srgbClr val="000000"/>
                      </a:solidFill>
                      <a:latin typeface="+mn-lt"/>
                    </a:rPr>
                    <a:t>routing</a:t>
                  </a:r>
                  <a:endParaRPr lang="en-US" sz="1400" dirty="0">
                    <a:solidFill>
                      <a:srgbClr val="000000"/>
                    </a:solidFill>
                    <a:latin typeface="+mn-lt"/>
                  </a:endParaRPr>
                </a:p>
              </p:txBody>
            </p:sp>
          </p:grpSp>
          <p:grpSp>
            <p:nvGrpSpPr>
              <p:cNvPr id="10" name="Group 93"/>
              <p:cNvGrpSpPr>
                <a:grpSpLocks/>
              </p:cNvGrpSpPr>
              <p:nvPr/>
            </p:nvGrpSpPr>
            <p:grpSpPr bwMode="auto">
              <a:xfrm>
                <a:off x="2402" y="2826"/>
                <a:ext cx="843" cy="523"/>
                <a:chOff x="2402" y="2826"/>
                <a:chExt cx="843" cy="523"/>
              </a:xfrm>
            </p:grpSpPr>
            <p:sp>
              <p:nvSpPr>
                <p:cNvPr id="736350" name="Oval 94"/>
                <p:cNvSpPr>
                  <a:spLocks noChangeArrowheads="1"/>
                </p:cNvSpPr>
                <p:nvPr/>
              </p:nvSpPr>
              <p:spPr bwMode="auto">
                <a:xfrm>
                  <a:off x="2402" y="2826"/>
                  <a:ext cx="835" cy="523"/>
                </a:xfrm>
                <a:prstGeom prst="ellipse">
                  <a:avLst/>
                </a:prstGeom>
                <a:noFill/>
                <a:ln w="9525">
                  <a:solidFill>
                    <a:srgbClr val="FF0000"/>
                  </a:solidFill>
                  <a:round/>
                  <a:headEnd/>
                  <a:tailEnd/>
                </a:ln>
                <a:effectLst/>
              </p:spPr>
              <p:txBody>
                <a:bodyPr wrap="none" anchor="ctr">
                  <a:prstTxWarp prst="textNoShape">
                    <a:avLst/>
                  </a:prstTxWarp>
                </a:bodyPr>
                <a:lstStyle/>
                <a:p>
                  <a:endParaRPr lang="en-US">
                    <a:latin typeface="+mn-lt"/>
                  </a:endParaRPr>
                </a:p>
              </p:txBody>
            </p:sp>
            <p:sp>
              <p:nvSpPr>
                <p:cNvPr id="736351" name="Text Box 95"/>
                <p:cNvSpPr txBox="1">
                  <a:spLocks noChangeArrowheads="1"/>
                </p:cNvSpPr>
                <p:nvPr/>
              </p:nvSpPr>
              <p:spPr bwMode="auto">
                <a:xfrm>
                  <a:off x="2406" y="2954"/>
                  <a:ext cx="839" cy="313"/>
                </a:xfrm>
                <a:prstGeom prst="rect">
                  <a:avLst/>
                </a:prstGeom>
                <a:noFill/>
                <a:ln w="9525">
                  <a:noFill/>
                  <a:miter lim="800000"/>
                  <a:headEnd/>
                  <a:tailEnd/>
                </a:ln>
                <a:effectLst/>
              </p:spPr>
              <p:txBody>
                <a:bodyPr wrap="none">
                  <a:prstTxWarp prst="textNoShape">
                    <a:avLst/>
                  </a:prstTxWarp>
                  <a:spAutoFit/>
                </a:bodyPr>
                <a:lstStyle/>
                <a:p>
                  <a:pPr algn="ctr" eaLnBrk="1" hangingPunct="1"/>
                  <a:r>
                    <a:rPr lang="en-US" sz="1400" dirty="0">
                      <a:solidFill>
                        <a:srgbClr val="000000"/>
                      </a:solidFill>
                      <a:latin typeface="+mn-lt"/>
                    </a:rPr>
                    <a:t>i</a:t>
                  </a:r>
                  <a:r>
                    <a:rPr lang="en-US" sz="1400" dirty="0" smtClean="0">
                      <a:solidFill>
                        <a:srgbClr val="000000"/>
                      </a:solidFill>
                      <a:latin typeface="+mn-lt"/>
                    </a:rPr>
                    <a:t>nter-domain</a:t>
                  </a:r>
                  <a:endParaRPr lang="en-US" sz="1400" dirty="0">
                    <a:solidFill>
                      <a:srgbClr val="000000"/>
                    </a:solidFill>
                    <a:latin typeface="+mn-lt"/>
                  </a:endParaRPr>
                </a:p>
                <a:p>
                  <a:pPr algn="ctr" eaLnBrk="1" hangingPunct="1"/>
                  <a:r>
                    <a:rPr lang="en-US" sz="1400" dirty="0" smtClean="0">
                      <a:solidFill>
                        <a:srgbClr val="000000"/>
                      </a:solidFill>
                      <a:latin typeface="+mn-lt"/>
                    </a:rPr>
                    <a:t>routing</a:t>
                  </a:r>
                  <a:endParaRPr lang="en-US" sz="1400" dirty="0">
                    <a:solidFill>
                      <a:srgbClr val="000000"/>
                    </a:solidFill>
                    <a:latin typeface="+mn-lt"/>
                  </a:endParaRPr>
                </a:p>
              </p:txBody>
            </p:sp>
          </p:grpSp>
          <p:sp>
            <p:nvSpPr>
              <p:cNvPr id="736352" name="Rectangle 96"/>
              <p:cNvSpPr>
                <a:spLocks noChangeArrowheads="1"/>
              </p:cNvSpPr>
              <p:nvPr/>
            </p:nvSpPr>
            <p:spPr bwMode="auto">
              <a:xfrm>
                <a:off x="1932" y="3447"/>
                <a:ext cx="780" cy="31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1" hangingPunct="1"/>
                <a:r>
                  <a:rPr lang="en-US" sz="1600" dirty="0">
                    <a:latin typeface="+mn-lt"/>
                  </a:rPr>
                  <a:t>Forwarding</a:t>
                </a:r>
              </a:p>
              <a:p>
                <a:pPr algn="ctr" eaLnBrk="1" hangingPunct="1"/>
                <a:r>
                  <a:rPr lang="en-US" sz="1600" dirty="0">
                    <a:latin typeface="+mn-lt"/>
                  </a:rPr>
                  <a:t>table</a:t>
                </a:r>
              </a:p>
            </p:txBody>
          </p:sp>
          <p:sp>
            <p:nvSpPr>
              <p:cNvPr id="736353" name="Freeform 97"/>
              <p:cNvSpPr>
                <a:spLocks/>
              </p:cNvSpPr>
              <p:nvPr/>
            </p:nvSpPr>
            <p:spPr bwMode="auto">
              <a:xfrm>
                <a:off x="1648" y="3288"/>
                <a:ext cx="275" cy="274"/>
              </a:xfrm>
              <a:custGeom>
                <a:avLst/>
                <a:gdLst/>
                <a:ahLst/>
                <a:cxnLst>
                  <a:cxn ang="0">
                    <a:pos x="0" y="0"/>
                  </a:cxn>
                  <a:cxn ang="0">
                    <a:pos x="71" y="230"/>
                  </a:cxn>
                  <a:cxn ang="0">
                    <a:pos x="275" y="345"/>
                  </a:cxn>
                </a:cxnLst>
                <a:rect l="0" t="0" r="r" b="b"/>
                <a:pathLst>
                  <a:path w="275" h="345">
                    <a:moveTo>
                      <a:pt x="0" y="0"/>
                    </a:moveTo>
                    <a:cubicBezTo>
                      <a:pt x="12" y="86"/>
                      <a:pt x="25" y="173"/>
                      <a:pt x="71" y="230"/>
                    </a:cubicBezTo>
                    <a:cubicBezTo>
                      <a:pt x="117" y="287"/>
                      <a:pt x="241" y="326"/>
                      <a:pt x="275" y="345"/>
                    </a:cubicBezTo>
                  </a:path>
                </a:pathLst>
              </a:custGeom>
              <a:noFill/>
              <a:ln w="9525">
                <a:solidFill>
                  <a:schemeClr val="accent2"/>
                </a:solidFill>
                <a:round/>
                <a:headEnd/>
                <a:tailEnd type="triangle" w="med" len="med"/>
              </a:ln>
              <a:effectLst/>
            </p:spPr>
            <p:txBody>
              <a:bodyPr>
                <a:prstTxWarp prst="textNoShape">
                  <a:avLst/>
                </a:prstTxWarp>
              </a:bodyPr>
              <a:lstStyle/>
              <a:p>
                <a:endParaRPr lang="en-US">
                  <a:latin typeface="+mn-lt"/>
                </a:endParaRPr>
              </a:p>
            </p:txBody>
          </p:sp>
          <p:sp>
            <p:nvSpPr>
              <p:cNvPr id="736354" name="Freeform 98"/>
              <p:cNvSpPr>
                <a:spLocks/>
              </p:cNvSpPr>
              <p:nvPr/>
            </p:nvSpPr>
            <p:spPr bwMode="auto">
              <a:xfrm>
                <a:off x="2712" y="3304"/>
                <a:ext cx="354" cy="301"/>
              </a:xfrm>
              <a:custGeom>
                <a:avLst/>
                <a:gdLst/>
                <a:ahLst/>
                <a:cxnLst>
                  <a:cxn ang="0">
                    <a:pos x="354" y="0"/>
                  </a:cxn>
                  <a:cxn ang="0">
                    <a:pos x="248" y="274"/>
                  </a:cxn>
                  <a:cxn ang="0">
                    <a:pos x="0" y="372"/>
                  </a:cxn>
                </a:cxnLst>
                <a:rect l="0" t="0" r="r" b="b"/>
                <a:pathLst>
                  <a:path w="354" h="372">
                    <a:moveTo>
                      <a:pt x="354" y="0"/>
                    </a:moveTo>
                    <a:cubicBezTo>
                      <a:pt x="330" y="106"/>
                      <a:pt x="307" y="212"/>
                      <a:pt x="248" y="274"/>
                    </a:cubicBezTo>
                    <a:cubicBezTo>
                      <a:pt x="189" y="336"/>
                      <a:pt x="41" y="354"/>
                      <a:pt x="0" y="372"/>
                    </a:cubicBezTo>
                  </a:path>
                </a:pathLst>
              </a:custGeom>
              <a:noFill/>
              <a:ln w="9525">
                <a:solidFill>
                  <a:srgbClr val="FF0000"/>
                </a:solidFill>
                <a:round/>
                <a:headEnd/>
                <a:tailEnd type="triangle" w="med" len="med"/>
              </a:ln>
              <a:effectLst/>
            </p:spPr>
            <p:txBody>
              <a:bodyPr>
                <a:prstTxWarp prst="textNoShape">
                  <a:avLst/>
                </a:prstTxWarp>
              </a:bodyPr>
              <a:lstStyle/>
              <a:p>
                <a:endParaRPr lang="en-US">
                  <a:latin typeface="+mn-lt"/>
                </a:endParaRPr>
              </a:p>
            </p:txBody>
          </p:sp>
          <p:grpSp>
            <p:nvGrpSpPr>
              <p:cNvPr id="11" name="Group 99"/>
              <p:cNvGrpSpPr>
                <a:grpSpLocks/>
              </p:cNvGrpSpPr>
              <p:nvPr/>
            </p:nvGrpSpPr>
            <p:grpSpPr bwMode="auto">
              <a:xfrm>
                <a:off x="419" y="1226"/>
                <a:ext cx="322" cy="258"/>
                <a:chOff x="2016" y="1980"/>
                <a:chExt cx="322" cy="258"/>
              </a:xfrm>
            </p:grpSpPr>
            <p:sp>
              <p:nvSpPr>
                <p:cNvPr id="736356" name="Oval 100"/>
                <p:cNvSpPr>
                  <a:spLocks noChangeArrowheads="1"/>
                </p:cNvSpPr>
                <p:nvPr/>
              </p:nvSpPr>
              <p:spPr bwMode="auto">
                <a:xfrm>
                  <a:off x="2019" y="2102"/>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57" name="Line 101"/>
                <p:cNvSpPr>
                  <a:spLocks noChangeShapeType="1"/>
                </p:cNvSpPr>
                <p:nvPr/>
              </p:nvSpPr>
              <p:spPr bwMode="auto">
                <a:xfrm>
                  <a:off x="2019" y="2095"/>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58" name="Line 102"/>
                <p:cNvSpPr>
                  <a:spLocks noChangeShapeType="1"/>
                </p:cNvSpPr>
                <p:nvPr/>
              </p:nvSpPr>
              <p:spPr bwMode="auto">
                <a:xfrm>
                  <a:off x="2332" y="2095"/>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6359" name="Rectangle 103"/>
                <p:cNvSpPr>
                  <a:spLocks noChangeArrowheads="1"/>
                </p:cNvSpPr>
                <p:nvPr/>
              </p:nvSpPr>
              <p:spPr bwMode="auto">
                <a:xfrm>
                  <a:off x="2019" y="2095"/>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6360" name="Oval 104"/>
                <p:cNvSpPr>
                  <a:spLocks noChangeArrowheads="1"/>
                </p:cNvSpPr>
                <p:nvPr/>
              </p:nvSpPr>
              <p:spPr bwMode="auto">
                <a:xfrm>
                  <a:off x="2016" y="2036"/>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grpSp>
              <p:nvGrpSpPr>
                <p:cNvPr id="12" name="Group 105"/>
                <p:cNvGrpSpPr>
                  <a:grpSpLocks/>
                </p:cNvGrpSpPr>
                <p:nvPr/>
              </p:nvGrpSpPr>
              <p:grpSpPr bwMode="auto">
                <a:xfrm>
                  <a:off x="2020" y="1980"/>
                  <a:ext cx="318" cy="258"/>
                  <a:chOff x="2899" y="2429"/>
                  <a:chExt cx="325" cy="258"/>
                </a:xfrm>
              </p:grpSpPr>
              <p:sp>
                <p:nvSpPr>
                  <p:cNvPr id="736362" name="Rectangle 106"/>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6363" name="Text Box 107"/>
                  <p:cNvSpPr txBox="1">
                    <a:spLocks noChangeArrowheads="1"/>
                  </p:cNvSpPr>
                  <p:nvPr/>
                </p:nvSpPr>
                <p:spPr bwMode="auto">
                  <a:xfrm>
                    <a:off x="2899" y="2429"/>
                    <a:ext cx="325" cy="258"/>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3c</a:t>
                    </a:r>
                    <a:endParaRPr lang="en-US" sz="2700" dirty="0">
                      <a:latin typeface="+mn-lt"/>
                    </a:endParaRPr>
                  </a:p>
                </p:txBody>
              </p:sp>
            </p:grpSp>
          </p:grpSp>
          <p:sp>
            <p:nvSpPr>
              <p:cNvPr id="736364" name="Line 108"/>
              <p:cNvSpPr>
                <a:spLocks noChangeShapeType="1"/>
              </p:cNvSpPr>
              <p:nvPr/>
            </p:nvSpPr>
            <p:spPr bwMode="auto">
              <a:xfrm flipH="1">
                <a:off x="443" y="1436"/>
                <a:ext cx="62" cy="106"/>
              </a:xfrm>
              <a:prstGeom prst="line">
                <a:avLst/>
              </a:prstGeom>
              <a:noFill/>
              <a:ln w="28575">
                <a:solidFill>
                  <a:schemeClr val="tx1"/>
                </a:solidFill>
                <a:round/>
                <a:headEnd/>
                <a:tailEnd/>
              </a:ln>
              <a:effectLst/>
            </p:spPr>
            <p:txBody>
              <a:bodyPr>
                <a:prstTxWarp prst="textNoShape">
                  <a:avLst/>
                </a:prstTxWarp>
              </a:bodyPr>
              <a:lstStyle/>
              <a:p>
                <a:endParaRPr lang="en-US">
                  <a:latin typeface="+mn-lt"/>
                </a:endParaRPr>
              </a:p>
            </p:txBody>
          </p:sp>
          <p:sp>
            <p:nvSpPr>
              <p:cNvPr id="736365" name="Line 109"/>
              <p:cNvSpPr>
                <a:spLocks noChangeShapeType="1"/>
              </p:cNvSpPr>
              <p:nvPr/>
            </p:nvSpPr>
            <p:spPr bwMode="auto">
              <a:xfrm>
                <a:off x="136" y="1482"/>
                <a:ext cx="144" cy="110"/>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66" name="Line 110"/>
              <p:cNvSpPr>
                <a:spLocks noChangeShapeType="1"/>
              </p:cNvSpPr>
              <p:nvPr/>
            </p:nvSpPr>
            <p:spPr bwMode="auto">
              <a:xfrm flipH="1">
                <a:off x="635" y="1127"/>
                <a:ext cx="136" cy="152"/>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67" name="Line 111"/>
              <p:cNvSpPr>
                <a:spLocks noChangeShapeType="1"/>
              </p:cNvSpPr>
              <p:nvPr/>
            </p:nvSpPr>
            <p:spPr bwMode="auto">
              <a:xfrm>
                <a:off x="356" y="1118"/>
                <a:ext cx="118" cy="178"/>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68" name="Line 112"/>
              <p:cNvSpPr>
                <a:spLocks noChangeShapeType="1"/>
              </p:cNvSpPr>
              <p:nvPr/>
            </p:nvSpPr>
            <p:spPr bwMode="auto">
              <a:xfrm flipH="1">
                <a:off x="1016" y="1211"/>
                <a:ext cx="68" cy="204"/>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69" name="Line 113"/>
              <p:cNvSpPr>
                <a:spLocks noChangeShapeType="1"/>
              </p:cNvSpPr>
              <p:nvPr/>
            </p:nvSpPr>
            <p:spPr bwMode="auto">
              <a:xfrm>
                <a:off x="3854" y="1728"/>
                <a:ext cx="220" cy="0"/>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70" name="Line 114"/>
              <p:cNvSpPr>
                <a:spLocks noChangeShapeType="1"/>
              </p:cNvSpPr>
              <p:nvPr/>
            </p:nvSpPr>
            <p:spPr bwMode="auto">
              <a:xfrm flipV="1">
                <a:off x="3795" y="1415"/>
                <a:ext cx="262" cy="254"/>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71" name="Line 115"/>
              <p:cNvSpPr>
                <a:spLocks noChangeShapeType="1"/>
              </p:cNvSpPr>
              <p:nvPr/>
            </p:nvSpPr>
            <p:spPr bwMode="auto">
              <a:xfrm flipH="1" flipV="1">
                <a:off x="3244" y="1245"/>
                <a:ext cx="127" cy="203"/>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72" name="Line 116"/>
              <p:cNvSpPr>
                <a:spLocks noChangeShapeType="1"/>
              </p:cNvSpPr>
              <p:nvPr/>
            </p:nvSpPr>
            <p:spPr bwMode="auto">
              <a:xfrm flipH="1" flipV="1">
                <a:off x="2931" y="1347"/>
                <a:ext cx="135" cy="186"/>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73" name="Line 117"/>
              <p:cNvSpPr>
                <a:spLocks noChangeShapeType="1"/>
              </p:cNvSpPr>
              <p:nvPr/>
            </p:nvSpPr>
            <p:spPr bwMode="auto">
              <a:xfrm flipH="1">
                <a:off x="1042" y="2092"/>
                <a:ext cx="135" cy="119"/>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74" name="Line 118"/>
              <p:cNvSpPr>
                <a:spLocks noChangeShapeType="1"/>
              </p:cNvSpPr>
              <p:nvPr/>
            </p:nvSpPr>
            <p:spPr bwMode="auto">
              <a:xfrm flipH="1" flipV="1">
                <a:off x="1008" y="1991"/>
                <a:ext cx="127" cy="8"/>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75" name="Line 119"/>
              <p:cNvSpPr>
                <a:spLocks noChangeShapeType="1"/>
              </p:cNvSpPr>
              <p:nvPr/>
            </p:nvSpPr>
            <p:spPr bwMode="auto">
              <a:xfrm flipH="1">
                <a:off x="1279" y="2262"/>
                <a:ext cx="212" cy="17"/>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76" name="Line 120"/>
              <p:cNvSpPr>
                <a:spLocks noChangeShapeType="1"/>
              </p:cNvSpPr>
              <p:nvPr/>
            </p:nvSpPr>
            <p:spPr bwMode="auto">
              <a:xfrm flipV="1">
                <a:off x="1762" y="1804"/>
                <a:ext cx="229" cy="9"/>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77" name="Line 121"/>
              <p:cNvSpPr>
                <a:spLocks noChangeShapeType="1"/>
              </p:cNvSpPr>
              <p:nvPr/>
            </p:nvSpPr>
            <p:spPr bwMode="auto">
              <a:xfrm>
                <a:off x="2219" y="2177"/>
                <a:ext cx="119" cy="110"/>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sp>
            <p:nvSpPr>
              <p:cNvPr id="736378" name="Line 122"/>
              <p:cNvSpPr>
                <a:spLocks noChangeShapeType="1"/>
              </p:cNvSpPr>
              <p:nvPr/>
            </p:nvSpPr>
            <p:spPr bwMode="auto">
              <a:xfrm>
                <a:off x="1736" y="1880"/>
                <a:ext cx="144" cy="77"/>
              </a:xfrm>
              <a:prstGeom prst="line">
                <a:avLst/>
              </a:prstGeom>
              <a:noFill/>
              <a:ln w="9525">
                <a:solidFill>
                  <a:schemeClr val="tx1"/>
                </a:solidFill>
                <a:round/>
                <a:headEnd/>
                <a:tailEnd/>
              </a:ln>
              <a:effectLst/>
            </p:spPr>
            <p:txBody>
              <a:bodyPr>
                <a:prstTxWarp prst="textNoShape">
                  <a:avLst/>
                </a:prstTxWarp>
              </a:bodyPr>
              <a:lstStyle/>
              <a:p>
                <a:endParaRPr lang="en-US">
                  <a:latin typeface="+mn-lt"/>
                </a:endParaRPr>
              </a:p>
            </p:txBody>
          </p:sp>
        </p:grpSp>
        <p:sp>
          <p:nvSpPr>
            <p:cNvPr id="127" name="Rounded Rectangular Callout 126"/>
            <p:cNvSpPr/>
            <p:nvPr/>
          </p:nvSpPr>
          <p:spPr bwMode="auto">
            <a:xfrm>
              <a:off x="2860936" y="2085563"/>
              <a:ext cx="1448237" cy="641712"/>
            </a:xfrm>
            <a:prstGeom prst="wedgeRoundRectCallout">
              <a:avLst>
                <a:gd name="adj1" fmla="val -60833"/>
                <a:gd name="adj2" fmla="val 150000"/>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gateway router</a:t>
              </a:r>
            </a:p>
          </p:txBody>
        </p:sp>
      </p:grpSp>
      <p:sp>
        <p:nvSpPr>
          <p:cNvPr id="13" name="Slide Number Placeholder 12"/>
          <p:cNvSpPr>
            <a:spLocks noGrp="1"/>
          </p:cNvSpPr>
          <p:nvPr>
            <p:ph type="sldNum" sz="quarter" idx="4294967295"/>
          </p:nvPr>
        </p:nvSpPr>
        <p:spPr>
          <a:xfrm>
            <a:off x="9693382" y="7477836"/>
            <a:ext cx="309981" cy="215444"/>
          </a:xfrm>
          <a:prstGeom prst="rect">
            <a:avLst/>
          </a:prstGeom>
        </p:spPr>
        <p:txBody>
          <a:bodyPr/>
          <a:lstStyle/>
          <a:p>
            <a:fld id="{4880F61E-DB41-2A41-89EA-809E0E21D9D5}" type="slidenum">
              <a:rPr lang="en-US" sz="1400" smtClean="0">
                <a:latin typeface="+mn-lt"/>
              </a:rPr>
              <a:pPr/>
              <a:t>22</a:t>
            </a:fld>
            <a:endParaRPr lang="en-US" sz="1400">
              <a:latin typeface="+mn-lt"/>
            </a:endParaRPr>
          </a:p>
        </p:txBody>
      </p:sp>
    </p:spTree>
    <p:extLst>
      <p:ext uri="{BB962C8B-B14F-4D97-AF65-F5344CB8AC3E}">
        <p14:creationId xmlns:p14="http://schemas.microsoft.com/office/powerpoint/2010/main" val="41576809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Number Placeholder 3"/>
          <p:cNvSpPr>
            <a:spLocks noGrp="1"/>
          </p:cNvSpPr>
          <p:nvPr>
            <p:ph type="sldNum" sz="quarter" idx="10"/>
          </p:nvPr>
        </p:nvSpPr>
        <p:spPr>
          <a:noFill/>
        </p:spPr>
        <p:txBody>
          <a:bodyPr/>
          <a:lstStyle/>
          <a:p>
            <a:pPr defTabSz="1019175"/>
            <a:fld id="{458D2688-8387-4D2C-A227-9A10057FD18F}" type="slidenum">
              <a:rPr lang="en-US" smtClean="0"/>
              <a:pPr defTabSz="1019175"/>
              <a:t>23</a:t>
            </a:fld>
            <a:endParaRPr lang="en-US" dirty="0" smtClean="0"/>
          </a:p>
        </p:txBody>
      </p:sp>
      <p:sp>
        <p:nvSpPr>
          <p:cNvPr id="175107" name="Rectangle 2"/>
          <p:cNvSpPr>
            <a:spLocks noGrp="1" noChangeArrowheads="1"/>
          </p:cNvSpPr>
          <p:nvPr>
            <p:ph type="title"/>
          </p:nvPr>
        </p:nvSpPr>
        <p:spPr>
          <a:xfrm>
            <a:off x="587375" y="455589"/>
            <a:ext cx="8883650" cy="1295400"/>
          </a:xfrm>
        </p:spPr>
        <p:txBody>
          <a:bodyPr>
            <a:normAutofit fontScale="90000"/>
          </a:bodyPr>
          <a:lstStyle/>
          <a:p>
            <a:r>
              <a:rPr lang="en-US" dirty="0" smtClean="0"/>
              <a:t>From BGP+IGP to </a:t>
            </a:r>
            <a:br>
              <a:rPr lang="en-US" dirty="0" smtClean="0"/>
            </a:br>
            <a:r>
              <a:rPr lang="en-US" dirty="0" smtClean="0"/>
              <a:t>Packet Forwarding Decisions</a:t>
            </a:r>
          </a:p>
        </p:txBody>
      </p:sp>
      <p:sp>
        <p:nvSpPr>
          <p:cNvPr id="175108" name="Rectangle 3"/>
          <p:cNvSpPr>
            <a:spLocks noGrp="1" noChangeArrowheads="1"/>
          </p:cNvSpPr>
          <p:nvPr>
            <p:ph type="body" idx="1"/>
          </p:nvPr>
        </p:nvSpPr>
        <p:spPr>
          <a:xfrm>
            <a:off x="0" y="1819373"/>
            <a:ext cx="10058400" cy="2867025"/>
          </a:xfrm>
        </p:spPr>
        <p:txBody>
          <a:bodyPr>
            <a:normAutofit fontScale="92500" lnSpcReduction="20000"/>
          </a:bodyPr>
          <a:lstStyle/>
          <a:p>
            <a:pPr>
              <a:lnSpc>
                <a:spcPct val="120000"/>
              </a:lnSpc>
            </a:pPr>
            <a:r>
              <a:rPr lang="en-US" i="1" dirty="0" smtClean="0"/>
              <a:t>Recursive </a:t>
            </a:r>
            <a:r>
              <a:rPr lang="en-US" dirty="0" smtClean="0"/>
              <a:t>lookup for route </a:t>
            </a:r>
            <a:r>
              <a:rPr lang="en-US" i="1" dirty="0" smtClean="0"/>
              <a:t>r </a:t>
            </a:r>
            <a:r>
              <a:rPr lang="en-US" dirty="0" smtClean="0"/>
              <a:t>at router 1.1.1.1</a:t>
            </a:r>
          </a:p>
          <a:p>
            <a:pPr lvl="1">
              <a:lnSpc>
                <a:spcPct val="120000"/>
              </a:lnSpc>
            </a:pPr>
            <a:r>
              <a:rPr lang="en-US" b="1" dirty="0" smtClean="0">
                <a:solidFill>
                  <a:srgbClr val="000099"/>
                </a:solidFill>
              </a:rPr>
              <a:t>BGP</a:t>
            </a:r>
            <a:r>
              <a:rPr lang="en-US" dirty="0" smtClean="0"/>
              <a:t> routing table points to router 1.1.5.1 as NEXT_HOP for </a:t>
            </a:r>
            <a:r>
              <a:rPr lang="en-US" i="1" dirty="0" smtClean="0"/>
              <a:t>r</a:t>
            </a:r>
            <a:endParaRPr lang="en-US" dirty="0" smtClean="0"/>
          </a:p>
          <a:p>
            <a:pPr lvl="1">
              <a:lnSpc>
                <a:spcPct val="120000"/>
              </a:lnSpc>
            </a:pPr>
            <a:r>
              <a:rPr lang="en-US" b="1" dirty="0" smtClean="0">
                <a:solidFill>
                  <a:srgbClr val="FF0000"/>
                </a:solidFill>
              </a:rPr>
              <a:t>IGP</a:t>
            </a:r>
            <a:r>
              <a:rPr lang="en-US" dirty="0" smtClean="0"/>
              <a:t> routing table identifies interface 10.2.1.1 on Router 1.1.2.1 as (local) next hop towards Router 1.1.5.1</a:t>
            </a:r>
          </a:p>
          <a:p>
            <a:pPr lvl="1">
              <a:lnSpc>
                <a:spcPct val="120000"/>
              </a:lnSpc>
              <a:buClr>
                <a:srgbClr val="FF0000"/>
              </a:buClr>
              <a:buSzPct val="125000"/>
              <a:buFont typeface="Symbol" pitchFamily="18" charset="2"/>
              <a:buChar char="Þ"/>
            </a:pPr>
            <a:r>
              <a:rPr lang="en-US" b="1" dirty="0" smtClean="0"/>
              <a:t> Forwarding</a:t>
            </a:r>
            <a:r>
              <a:rPr lang="en-US" dirty="0" smtClean="0"/>
              <a:t> table entry for route </a:t>
            </a:r>
            <a:r>
              <a:rPr lang="en-US" i="1" dirty="0" smtClean="0"/>
              <a:t>r</a:t>
            </a:r>
            <a:r>
              <a:rPr lang="en-US" dirty="0" smtClean="0"/>
              <a:t> </a:t>
            </a:r>
            <a:r>
              <a:rPr lang="en-US" b="1" dirty="0" smtClean="0"/>
              <a:t>directly </a:t>
            </a:r>
            <a:r>
              <a:rPr lang="en-US" dirty="0" smtClean="0"/>
              <a:t>points to 10.2.1.1</a:t>
            </a:r>
          </a:p>
          <a:p>
            <a:pPr>
              <a:lnSpc>
                <a:spcPct val="120000"/>
              </a:lnSpc>
              <a:buClr>
                <a:srgbClr val="990000"/>
              </a:buClr>
            </a:pPr>
            <a:r>
              <a:rPr lang="en-US" dirty="0" smtClean="0"/>
              <a:t>What happens when packet reaches router 1.1.2.1? </a:t>
            </a:r>
          </a:p>
          <a:p>
            <a:pPr lvl="1">
              <a:lnSpc>
                <a:spcPct val="120000"/>
              </a:lnSpc>
              <a:buClr>
                <a:srgbClr val="990000"/>
              </a:buClr>
            </a:pPr>
            <a:r>
              <a:rPr lang="en-US" dirty="0" smtClean="0"/>
              <a:t>Next slides…</a:t>
            </a:r>
          </a:p>
        </p:txBody>
      </p:sp>
      <p:sp>
        <p:nvSpPr>
          <p:cNvPr id="863236" name="Cloud"/>
          <p:cNvSpPr>
            <a:spLocks noChangeAspect="1" noEditPoints="1" noChangeArrowheads="1"/>
          </p:cNvSpPr>
          <p:nvPr/>
        </p:nvSpPr>
        <p:spPr bwMode="auto">
          <a:xfrm rot="-20320">
            <a:off x="1673225" y="4428621"/>
            <a:ext cx="6791325" cy="32908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p:txBody>
      </p:sp>
      <p:grpSp>
        <p:nvGrpSpPr>
          <p:cNvPr id="175110" name="Group 5"/>
          <p:cNvGrpSpPr>
            <a:grpSpLocks/>
          </p:cNvGrpSpPr>
          <p:nvPr/>
        </p:nvGrpSpPr>
        <p:grpSpPr bwMode="auto">
          <a:xfrm>
            <a:off x="5616575" y="5306509"/>
            <a:ext cx="754063" cy="411162"/>
            <a:chOff x="4224" y="1068"/>
            <a:chExt cx="432" cy="228"/>
          </a:xfrm>
        </p:grpSpPr>
        <p:grpSp>
          <p:nvGrpSpPr>
            <p:cNvPr id="175181" name="Group 6"/>
            <p:cNvGrpSpPr>
              <a:grpSpLocks/>
            </p:cNvGrpSpPr>
            <p:nvPr/>
          </p:nvGrpSpPr>
          <p:grpSpPr bwMode="auto">
            <a:xfrm>
              <a:off x="4224" y="1068"/>
              <a:ext cx="432" cy="228"/>
              <a:chOff x="4224" y="1068"/>
              <a:chExt cx="432" cy="228"/>
            </a:xfrm>
          </p:grpSpPr>
          <p:sp>
            <p:nvSpPr>
              <p:cNvPr id="863239" name="AutoShape 7"/>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75187" name="Oval 8"/>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75182" name="AutoShape 9"/>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5183" name="AutoShape 10"/>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5184" name="AutoShape 11"/>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75185" name="AutoShape 12"/>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175111" name="Group 13"/>
          <p:cNvGrpSpPr>
            <a:grpSpLocks/>
          </p:cNvGrpSpPr>
          <p:nvPr/>
        </p:nvGrpSpPr>
        <p:grpSpPr bwMode="auto">
          <a:xfrm>
            <a:off x="7459663" y="5133471"/>
            <a:ext cx="754062" cy="411163"/>
            <a:chOff x="4224" y="1068"/>
            <a:chExt cx="432" cy="228"/>
          </a:xfrm>
        </p:grpSpPr>
        <p:grpSp>
          <p:nvGrpSpPr>
            <p:cNvPr id="175174" name="Group 14"/>
            <p:cNvGrpSpPr>
              <a:grpSpLocks/>
            </p:cNvGrpSpPr>
            <p:nvPr/>
          </p:nvGrpSpPr>
          <p:grpSpPr bwMode="auto">
            <a:xfrm>
              <a:off x="4224" y="1068"/>
              <a:ext cx="432" cy="228"/>
              <a:chOff x="4224" y="1068"/>
              <a:chExt cx="432" cy="228"/>
            </a:xfrm>
          </p:grpSpPr>
          <p:sp>
            <p:nvSpPr>
              <p:cNvPr id="175179" name="AutoShape 15"/>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5180" name="Oval 16"/>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5175" name="AutoShape 17"/>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76" name="AutoShape 18"/>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77" name="AutoShape 19"/>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78" name="AutoShape 20"/>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175112" name="Group 21"/>
          <p:cNvGrpSpPr>
            <a:grpSpLocks/>
          </p:cNvGrpSpPr>
          <p:nvPr/>
        </p:nvGrpSpPr>
        <p:grpSpPr bwMode="auto">
          <a:xfrm>
            <a:off x="3352800" y="5825621"/>
            <a:ext cx="754063" cy="409575"/>
            <a:chOff x="4224" y="1068"/>
            <a:chExt cx="432" cy="228"/>
          </a:xfrm>
        </p:grpSpPr>
        <p:grpSp>
          <p:nvGrpSpPr>
            <p:cNvPr id="175167" name="Group 22"/>
            <p:cNvGrpSpPr>
              <a:grpSpLocks/>
            </p:cNvGrpSpPr>
            <p:nvPr/>
          </p:nvGrpSpPr>
          <p:grpSpPr bwMode="auto">
            <a:xfrm>
              <a:off x="4224" y="1068"/>
              <a:ext cx="432" cy="228"/>
              <a:chOff x="4224" y="1068"/>
              <a:chExt cx="432" cy="228"/>
            </a:xfrm>
          </p:grpSpPr>
          <p:sp>
            <p:nvSpPr>
              <p:cNvPr id="863255" name="AutoShape 23"/>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75173" name="Oval 24"/>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75168" name="AutoShape 25"/>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5169" name="AutoShape 26"/>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5170" name="AutoShape 27"/>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75171" name="AutoShape 28"/>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sp>
        <p:nvSpPr>
          <p:cNvPr id="863261" name="Cloud"/>
          <p:cNvSpPr>
            <a:spLocks noChangeAspect="1" noEditPoints="1" noChangeArrowheads="1"/>
          </p:cNvSpPr>
          <p:nvPr/>
        </p:nvSpPr>
        <p:spPr bwMode="auto">
          <a:xfrm rot="-5420320">
            <a:off x="8018463" y="5165221"/>
            <a:ext cx="2343150" cy="156845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vert="eaVert" lIns="101859" tIns="50929" rIns="101859" bIns="50929"/>
          <a:lstStyle/>
          <a:p>
            <a:pPr algn="ctr" defTabSz="1019175">
              <a:spcBef>
                <a:spcPct val="0"/>
              </a:spcBef>
              <a:buClrTx/>
              <a:buSzTx/>
              <a:buFontTx/>
              <a:buNone/>
              <a:defRPr/>
            </a:pPr>
            <a:endParaRPr lang="en-US" sz="1600">
              <a:latin typeface="Comic Sans MS" pitchFamily="66" charset="0"/>
            </a:endParaRPr>
          </a:p>
        </p:txBody>
      </p:sp>
      <p:sp>
        <p:nvSpPr>
          <p:cNvPr id="863262" name="Cloud"/>
          <p:cNvSpPr>
            <a:spLocks noChangeAspect="1" noEditPoints="1" noChangeArrowheads="1"/>
          </p:cNvSpPr>
          <p:nvPr/>
        </p:nvSpPr>
        <p:spPr bwMode="auto">
          <a:xfrm rot="5379680">
            <a:off x="-264319" y="5774028"/>
            <a:ext cx="2141537" cy="14351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rot="10800000" vert="eaVert" lIns="101859" tIns="50929" rIns="101859" bIns="50929"/>
          <a:lstStyle/>
          <a:p>
            <a:pPr algn="ctr" defTabSz="1019175">
              <a:spcBef>
                <a:spcPct val="0"/>
              </a:spcBef>
              <a:buClrTx/>
              <a:buSzTx/>
              <a:buFontTx/>
              <a:buNone/>
              <a:defRPr/>
            </a:pPr>
            <a:endParaRPr lang="en-US" sz="1600">
              <a:latin typeface="Comic Sans MS" pitchFamily="66" charset="0"/>
            </a:endParaRPr>
          </a:p>
        </p:txBody>
      </p:sp>
      <p:grpSp>
        <p:nvGrpSpPr>
          <p:cNvPr id="175115" name="Group 31"/>
          <p:cNvGrpSpPr>
            <a:grpSpLocks/>
          </p:cNvGrpSpPr>
          <p:nvPr/>
        </p:nvGrpSpPr>
        <p:grpSpPr bwMode="auto">
          <a:xfrm>
            <a:off x="8466138" y="5393821"/>
            <a:ext cx="754062" cy="409575"/>
            <a:chOff x="4224" y="1068"/>
            <a:chExt cx="432" cy="228"/>
          </a:xfrm>
        </p:grpSpPr>
        <p:grpSp>
          <p:nvGrpSpPr>
            <p:cNvPr id="175160" name="Group 32"/>
            <p:cNvGrpSpPr>
              <a:grpSpLocks/>
            </p:cNvGrpSpPr>
            <p:nvPr/>
          </p:nvGrpSpPr>
          <p:grpSpPr bwMode="auto">
            <a:xfrm>
              <a:off x="4224" y="1068"/>
              <a:ext cx="432" cy="228"/>
              <a:chOff x="4224" y="1068"/>
              <a:chExt cx="432" cy="228"/>
            </a:xfrm>
          </p:grpSpPr>
          <p:sp>
            <p:nvSpPr>
              <p:cNvPr id="175165" name="AutoShape 33"/>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5166" name="Oval 34"/>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5161" name="AutoShape 35"/>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62" name="AutoShape 36"/>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63" name="AutoShape 37"/>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64" name="AutoShape 38"/>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175116" name="Group 39"/>
          <p:cNvGrpSpPr>
            <a:grpSpLocks/>
          </p:cNvGrpSpPr>
          <p:nvPr/>
        </p:nvGrpSpPr>
        <p:grpSpPr bwMode="auto">
          <a:xfrm>
            <a:off x="4525963" y="6343146"/>
            <a:ext cx="754062" cy="409575"/>
            <a:chOff x="4224" y="1068"/>
            <a:chExt cx="432" cy="228"/>
          </a:xfrm>
        </p:grpSpPr>
        <p:grpSp>
          <p:nvGrpSpPr>
            <p:cNvPr id="175153" name="Group 40"/>
            <p:cNvGrpSpPr>
              <a:grpSpLocks/>
            </p:cNvGrpSpPr>
            <p:nvPr/>
          </p:nvGrpSpPr>
          <p:grpSpPr bwMode="auto">
            <a:xfrm>
              <a:off x="4224" y="1068"/>
              <a:ext cx="432" cy="228"/>
              <a:chOff x="4224" y="1068"/>
              <a:chExt cx="432" cy="228"/>
            </a:xfrm>
          </p:grpSpPr>
          <p:sp>
            <p:nvSpPr>
              <p:cNvPr id="863273" name="AutoShape 41"/>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75159" name="Oval 42"/>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75154" name="AutoShape 43"/>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5155" name="AutoShape 44"/>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5156" name="AutoShape 45"/>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75157" name="AutoShape 46"/>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cxnSp>
        <p:nvCxnSpPr>
          <p:cNvPr id="175117" name="AutoShape 47"/>
          <p:cNvCxnSpPr>
            <a:cxnSpLocks noChangeShapeType="1"/>
            <a:stCxn id="175151" idx="4"/>
            <a:endCxn id="175144" idx="2"/>
          </p:cNvCxnSpPr>
          <p:nvPr/>
        </p:nvCxnSpPr>
        <p:spPr bwMode="auto">
          <a:xfrm>
            <a:off x="1760538" y="6570159"/>
            <a:ext cx="366712" cy="149225"/>
          </a:xfrm>
          <a:prstGeom prst="straightConnector1">
            <a:avLst/>
          </a:prstGeom>
          <a:noFill/>
          <a:ln w="9525">
            <a:solidFill>
              <a:schemeClr val="tx1"/>
            </a:solidFill>
            <a:round/>
            <a:headEnd/>
            <a:tailEnd/>
          </a:ln>
        </p:spPr>
      </p:cxnSp>
      <p:cxnSp>
        <p:nvCxnSpPr>
          <p:cNvPr id="175118" name="AutoShape 48"/>
          <p:cNvCxnSpPr>
            <a:cxnSpLocks noChangeShapeType="1"/>
            <a:stCxn id="175144" idx="4"/>
            <a:endCxn id="863255" idx="2"/>
          </p:cNvCxnSpPr>
          <p:nvPr/>
        </p:nvCxnSpPr>
        <p:spPr bwMode="auto">
          <a:xfrm flipV="1">
            <a:off x="2882900" y="6030409"/>
            <a:ext cx="469900" cy="688975"/>
          </a:xfrm>
          <a:prstGeom prst="straightConnector1">
            <a:avLst/>
          </a:prstGeom>
          <a:noFill/>
          <a:ln w="9525">
            <a:solidFill>
              <a:schemeClr val="tx1"/>
            </a:solidFill>
            <a:round/>
            <a:headEnd/>
            <a:tailEnd/>
          </a:ln>
        </p:spPr>
      </p:cxnSp>
      <p:cxnSp>
        <p:nvCxnSpPr>
          <p:cNvPr id="175119" name="AutoShape 49"/>
          <p:cNvCxnSpPr>
            <a:cxnSpLocks noChangeShapeType="1"/>
            <a:stCxn id="863255" idx="4"/>
            <a:endCxn id="863273" idx="2"/>
          </p:cNvCxnSpPr>
          <p:nvPr/>
        </p:nvCxnSpPr>
        <p:spPr bwMode="auto">
          <a:xfrm>
            <a:off x="4106863" y="6030409"/>
            <a:ext cx="419100" cy="517525"/>
          </a:xfrm>
          <a:prstGeom prst="straightConnector1">
            <a:avLst/>
          </a:prstGeom>
          <a:noFill/>
          <a:ln w="9525">
            <a:solidFill>
              <a:schemeClr val="tx1"/>
            </a:solidFill>
            <a:round/>
            <a:headEnd/>
            <a:tailEnd/>
          </a:ln>
        </p:spPr>
      </p:cxnSp>
      <p:sp>
        <p:nvSpPr>
          <p:cNvPr id="175120" name="Text Box 50"/>
          <p:cNvSpPr txBox="1">
            <a:spLocks noChangeArrowheads="1"/>
          </p:cNvSpPr>
          <p:nvPr/>
        </p:nvSpPr>
        <p:spPr bwMode="auto">
          <a:xfrm>
            <a:off x="503238" y="5652584"/>
            <a:ext cx="838200" cy="4349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1</a:t>
            </a:r>
          </a:p>
        </p:txBody>
      </p:sp>
      <p:sp>
        <p:nvSpPr>
          <p:cNvPr id="175121" name="Text Box 51"/>
          <p:cNvSpPr txBox="1">
            <a:spLocks noChangeArrowheads="1"/>
          </p:cNvSpPr>
          <p:nvPr/>
        </p:nvSpPr>
        <p:spPr bwMode="auto">
          <a:xfrm>
            <a:off x="4275138" y="4890584"/>
            <a:ext cx="922337" cy="43656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2</a:t>
            </a:r>
          </a:p>
        </p:txBody>
      </p:sp>
      <p:sp>
        <p:nvSpPr>
          <p:cNvPr id="175122" name="Text Box 52"/>
          <p:cNvSpPr txBox="1">
            <a:spLocks noChangeArrowheads="1"/>
          </p:cNvSpPr>
          <p:nvPr/>
        </p:nvSpPr>
        <p:spPr bwMode="auto">
          <a:xfrm>
            <a:off x="8801100" y="5997071"/>
            <a:ext cx="922338" cy="43656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3</a:t>
            </a:r>
          </a:p>
        </p:txBody>
      </p:sp>
      <p:sp>
        <p:nvSpPr>
          <p:cNvPr id="175123" name="Text Box 53"/>
          <p:cNvSpPr txBox="1">
            <a:spLocks noChangeArrowheads="1"/>
          </p:cNvSpPr>
          <p:nvPr/>
        </p:nvSpPr>
        <p:spPr bwMode="auto">
          <a:xfrm>
            <a:off x="7459663" y="4530221"/>
            <a:ext cx="1173162"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a:t>Router 1.1.1.1</a:t>
            </a:r>
          </a:p>
        </p:txBody>
      </p:sp>
      <p:sp>
        <p:nvSpPr>
          <p:cNvPr id="863286" name="Cloud"/>
          <p:cNvSpPr>
            <a:spLocks noChangeAspect="1" noEditPoints="1" noChangeArrowheads="1"/>
          </p:cNvSpPr>
          <p:nvPr/>
        </p:nvSpPr>
        <p:spPr bwMode="auto">
          <a:xfrm>
            <a:off x="303213" y="6419346"/>
            <a:ext cx="588962" cy="4524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0" tIns="50929" rIns="0" bIns="50929" anchor="ctr"/>
          <a:lstStyle/>
          <a:p>
            <a:pPr algn="ctr" defTabSz="1019175">
              <a:spcBef>
                <a:spcPct val="0"/>
              </a:spcBef>
              <a:buClrTx/>
              <a:buSzTx/>
              <a:buFontTx/>
              <a:buNone/>
              <a:defRPr/>
            </a:pPr>
            <a:r>
              <a:rPr lang="en-US" sz="2200" b="1" i="1">
                <a:latin typeface="Comic Sans MS" pitchFamily="66" charset="0"/>
              </a:rPr>
              <a:t>r</a:t>
            </a:r>
          </a:p>
        </p:txBody>
      </p:sp>
      <p:cxnSp>
        <p:nvCxnSpPr>
          <p:cNvPr id="175125" name="AutoShape 55"/>
          <p:cNvCxnSpPr>
            <a:cxnSpLocks noChangeShapeType="1"/>
            <a:stCxn id="863286" idx="2"/>
            <a:endCxn id="175151" idx="2"/>
          </p:cNvCxnSpPr>
          <p:nvPr/>
        </p:nvCxnSpPr>
        <p:spPr bwMode="auto">
          <a:xfrm flipV="1">
            <a:off x="892175" y="6570159"/>
            <a:ext cx="114300" cy="76200"/>
          </a:xfrm>
          <a:prstGeom prst="straightConnector1">
            <a:avLst/>
          </a:prstGeom>
          <a:noFill/>
          <a:ln w="9525">
            <a:solidFill>
              <a:schemeClr val="tx1"/>
            </a:solidFill>
            <a:round/>
            <a:headEnd/>
            <a:tailEnd/>
          </a:ln>
        </p:spPr>
      </p:cxnSp>
      <p:grpSp>
        <p:nvGrpSpPr>
          <p:cNvPr id="175126" name="Group 56"/>
          <p:cNvGrpSpPr>
            <a:grpSpLocks/>
          </p:cNvGrpSpPr>
          <p:nvPr/>
        </p:nvGrpSpPr>
        <p:grpSpPr bwMode="auto">
          <a:xfrm>
            <a:off x="1006475" y="6365371"/>
            <a:ext cx="754063" cy="409575"/>
            <a:chOff x="4224" y="1068"/>
            <a:chExt cx="432" cy="228"/>
          </a:xfrm>
        </p:grpSpPr>
        <p:grpSp>
          <p:nvGrpSpPr>
            <p:cNvPr id="175146" name="Group 57"/>
            <p:cNvGrpSpPr>
              <a:grpSpLocks/>
            </p:cNvGrpSpPr>
            <p:nvPr/>
          </p:nvGrpSpPr>
          <p:grpSpPr bwMode="auto">
            <a:xfrm>
              <a:off x="4224" y="1068"/>
              <a:ext cx="432" cy="228"/>
              <a:chOff x="4224" y="1068"/>
              <a:chExt cx="432" cy="228"/>
            </a:xfrm>
          </p:grpSpPr>
          <p:sp>
            <p:nvSpPr>
              <p:cNvPr id="175151" name="AutoShape 58"/>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5152" name="Oval 59"/>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5147" name="AutoShape 60"/>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48" name="AutoShape 61"/>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49" name="AutoShape 62"/>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50" name="AutoShape 63"/>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175127" name="Group 64"/>
          <p:cNvGrpSpPr>
            <a:grpSpLocks/>
          </p:cNvGrpSpPr>
          <p:nvPr/>
        </p:nvGrpSpPr>
        <p:grpSpPr bwMode="auto">
          <a:xfrm>
            <a:off x="2127250" y="6514596"/>
            <a:ext cx="755650" cy="409575"/>
            <a:chOff x="4224" y="1068"/>
            <a:chExt cx="432" cy="228"/>
          </a:xfrm>
        </p:grpSpPr>
        <p:grpSp>
          <p:nvGrpSpPr>
            <p:cNvPr id="175139" name="Group 65"/>
            <p:cNvGrpSpPr>
              <a:grpSpLocks/>
            </p:cNvGrpSpPr>
            <p:nvPr/>
          </p:nvGrpSpPr>
          <p:grpSpPr bwMode="auto">
            <a:xfrm>
              <a:off x="4224" y="1068"/>
              <a:ext cx="432" cy="228"/>
              <a:chOff x="4224" y="1068"/>
              <a:chExt cx="432" cy="228"/>
            </a:xfrm>
          </p:grpSpPr>
          <p:sp>
            <p:nvSpPr>
              <p:cNvPr id="175144" name="AutoShape 66"/>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5145" name="Oval 67"/>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5140" name="AutoShape 68"/>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41" name="AutoShape 69"/>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42" name="AutoShape 70"/>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5143" name="AutoShape 71"/>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cxnSp>
        <p:nvCxnSpPr>
          <p:cNvPr id="175128" name="AutoShape 72"/>
          <p:cNvCxnSpPr>
            <a:cxnSpLocks noChangeShapeType="1"/>
            <a:stCxn id="863239" idx="2"/>
            <a:endCxn id="863273" idx="4"/>
          </p:cNvCxnSpPr>
          <p:nvPr/>
        </p:nvCxnSpPr>
        <p:spPr bwMode="auto">
          <a:xfrm flipH="1">
            <a:off x="5280025" y="5512884"/>
            <a:ext cx="336550" cy="1035050"/>
          </a:xfrm>
          <a:prstGeom prst="straightConnector1">
            <a:avLst/>
          </a:prstGeom>
          <a:noFill/>
          <a:ln w="9525">
            <a:solidFill>
              <a:schemeClr val="tx1"/>
            </a:solidFill>
            <a:round/>
            <a:headEnd/>
            <a:tailEnd/>
          </a:ln>
        </p:spPr>
      </p:cxnSp>
      <p:cxnSp>
        <p:nvCxnSpPr>
          <p:cNvPr id="175129" name="AutoShape 73"/>
          <p:cNvCxnSpPr>
            <a:cxnSpLocks noChangeShapeType="1"/>
            <a:stCxn id="863239" idx="4"/>
            <a:endCxn id="175179" idx="2"/>
          </p:cNvCxnSpPr>
          <p:nvPr/>
        </p:nvCxnSpPr>
        <p:spPr bwMode="auto">
          <a:xfrm flipV="1">
            <a:off x="6370638" y="5339846"/>
            <a:ext cx="1089025" cy="173038"/>
          </a:xfrm>
          <a:prstGeom prst="straightConnector1">
            <a:avLst/>
          </a:prstGeom>
          <a:noFill/>
          <a:ln w="28575">
            <a:solidFill>
              <a:srgbClr val="FF0000"/>
            </a:solidFill>
            <a:round/>
            <a:headEnd type="triangle" w="med" len="med"/>
            <a:tailEnd/>
          </a:ln>
        </p:spPr>
      </p:cxnSp>
      <p:cxnSp>
        <p:nvCxnSpPr>
          <p:cNvPr id="175130" name="AutoShape 74"/>
          <p:cNvCxnSpPr>
            <a:cxnSpLocks noChangeShapeType="1"/>
            <a:stCxn id="175165" idx="2"/>
            <a:endCxn id="175179" idx="4"/>
          </p:cNvCxnSpPr>
          <p:nvPr/>
        </p:nvCxnSpPr>
        <p:spPr bwMode="auto">
          <a:xfrm flipH="1" flipV="1">
            <a:off x="8213725" y="5339846"/>
            <a:ext cx="252413" cy="258763"/>
          </a:xfrm>
          <a:prstGeom prst="straightConnector1">
            <a:avLst/>
          </a:prstGeom>
          <a:noFill/>
          <a:ln w="9525">
            <a:solidFill>
              <a:schemeClr val="tx1"/>
            </a:solidFill>
            <a:round/>
            <a:headEnd/>
            <a:tailEnd/>
          </a:ln>
        </p:spPr>
      </p:cxnSp>
      <p:cxnSp>
        <p:nvCxnSpPr>
          <p:cNvPr id="175131" name="AutoShape 75"/>
          <p:cNvCxnSpPr>
            <a:cxnSpLocks noChangeShapeType="1"/>
            <a:stCxn id="175144" idx="3"/>
            <a:endCxn id="175179" idx="3"/>
          </p:cNvCxnSpPr>
          <p:nvPr/>
        </p:nvCxnSpPr>
        <p:spPr bwMode="auto">
          <a:xfrm rot="5400000" flipH="1" flipV="1">
            <a:off x="4481513" y="3568196"/>
            <a:ext cx="1379537" cy="5332413"/>
          </a:xfrm>
          <a:prstGeom prst="bentConnector3">
            <a:avLst>
              <a:gd name="adj1" fmla="val -16569"/>
            </a:avLst>
          </a:prstGeom>
          <a:noFill/>
          <a:ln w="28575">
            <a:solidFill>
              <a:srgbClr val="000099"/>
            </a:solidFill>
            <a:prstDash val="dash"/>
            <a:miter lim="800000"/>
            <a:headEnd type="triangle" w="med" len="med"/>
            <a:tailEnd type="triangle" w="med" len="med"/>
          </a:ln>
        </p:spPr>
      </p:cxnSp>
      <p:sp>
        <p:nvSpPr>
          <p:cNvPr id="175132" name="Text Box 76"/>
          <p:cNvSpPr txBox="1">
            <a:spLocks noChangeArrowheads="1"/>
          </p:cNvSpPr>
          <p:nvPr/>
        </p:nvSpPr>
        <p:spPr bwMode="auto">
          <a:xfrm>
            <a:off x="2095500" y="5825621"/>
            <a:ext cx="1173163"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Router 1.1.5.1</a:t>
            </a:r>
          </a:p>
        </p:txBody>
      </p:sp>
      <p:sp>
        <p:nvSpPr>
          <p:cNvPr id="175133" name="Text Box 77"/>
          <p:cNvSpPr txBox="1">
            <a:spLocks noChangeArrowheads="1"/>
          </p:cNvSpPr>
          <p:nvPr/>
        </p:nvSpPr>
        <p:spPr bwMode="auto">
          <a:xfrm>
            <a:off x="6103938" y="5028696"/>
            <a:ext cx="1508125" cy="400050"/>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b="1">
                <a:latin typeface="Comic Sans MS" pitchFamily="66" charset="0"/>
              </a:rPr>
              <a:t>10.2.1.1</a:t>
            </a:r>
          </a:p>
        </p:txBody>
      </p:sp>
      <p:sp>
        <p:nvSpPr>
          <p:cNvPr id="175134" name="Text Box 78"/>
          <p:cNvSpPr txBox="1">
            <a:spLocks noChangeArrowheads="1"/>
          </p:cNvSpPr>
          <p:nvPr/>
        </p:nvSpPr>
        <p:spPr bwMode="auto">
          <a:xfrm>
            <a:off x="5532438" y="5684334"/>
            <a:ext cx="1173162"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a:t>Router 1.1.2.1</a:t>
            </a:r>
          </a:p>
        </p:txBody>
      </p:sp>
      <p:sp>
        <p:nvSpPr>
          <p:cNvPr id="175135" name="Text Box 79"/>
          <p:cNvSpPr txBox="1">
            <a:spLocks noChangeArrowheads="1"/>
          </p:cNvSpPr>
          <p:nvPr/>
        </p:nvSpPr>
        <p:spPr bwMode="auto">
          <a:xfrm>
            <a:off x="4441825" y="5738309"/>
            <a:ext cx="1174750" cy="650875"/>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a:t>Router 1.1.3.1</a:t>
            </a:r>
          </a:p>
        </p:txBody>
      </p:sp>
      <p:sp>
        <p:nvSpPr>
          <p:cNvPr id="175136" name="Text Box 80"/>
          <p:cNvSpPr txBox="1">
            <a:spLocks noChangeArrowheads="1"/>
          </p:cNvSpPr>
          <p:nvPr/>
        </p:nvSpPr>
        <p:spPr bwMode="auto">
          <a:xfrm>
            <a:off x="3268663" y="5133471"/>
            <a:ext cx="1173162"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a:t>Router 1.1.4.1</a:t>
            </a:r>
          </a:p>
        </p:txBody>
      </p:sp>
      <p:sp>
        <p:nvSpPr>
          <p:cNvPr id="175137" name="Text Box 81"/>
          <p:cNvSpPr txBox="1">
            <a:spLocks noChangeArrowheads="1"/>
          </p:cNvSpPr>
          <p:nvPr/>
        </p:nvSpPr>
        <p:spPr bwMode="auto">
          <a:xfrm>
            <a:off x="2897188" y="6744784"/>
            <a:ext cx="1508125" cy="4064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2000" b="1" dirty="0" err="1">
                <a:solidFill>
                  <a:srgbClr val="000099"/>
                </a:solidFill>
              </a:rPr>
              <a:t>iBGP</a:t>
            </a:r>
            <a:endParaRPr lang="en-US" sz="2000" b="1" dirty="0">
              <a:solidFill>
                <a:srgbClr val="000099"/>
              </a:solidFill>
            </a:endParaRPr>
          </a:p>
        </p:txBody>
      </p:sp>
      <p:sp>
        <p:nvSpPr>
          <p:cNvPr id="175138" name="Text Box 82"/>
          <p:cNvSpPr txBox="1">
            <a:spLocks noChangeArrowheads="1"/>
          </p:cNvSpPr>
          <p:nvPr/>
        </p:nvSpPr>
        <p:spPr bwMode="auto">
          <a:xfrm>
            <a:off x="6308725" y="5463671"/>
            <a:ext cx="1508125" cy="406400"/>
          </a:xfrm>
          <a:prstGeom prst="rect">
            <a:avLst/>
          </a:prstGeom>
          <a:noFill/>
          <a:ln w="9525">
            <a:noFill/>
            <a:miter lim="800000"/>
            <a:headEnd/>
            <a:tailEnd/>
          </a:ln>
        </p:spPr>
        <p:txBody>
          <a:bodyPr lIns="101859" tIns="50929" rIns="101859" bIns="50929">
            <a:spAutoFit/>
          </a:bodyPr>
          <a:lstStyle/>
          <a:p>
            <a:pPr algn="ctr" defTabSz="1019175">
              <a:spcBef>
                <a:spcPct val="50000"/>
              </a:spcBef>
              <a:buClrTx/>
              <a:buSzTx/>
              <a:buFontTx/>
              <a:buNone/>
            </a:pPr>
            <a:r>
              <a:rPr lang="en-US" sz="2000" b="1">
                <a:solidFill>
                  <a:srgbClr val="FF0000"/>
                </a:solidFill>
              </a:rPr>
              <a:t>IGP</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Number Placeholder 3"/>
          <p:cNvSpPr>
            <a:spLocks noGrp="1"/>
          </p:cNvSpPr>
          <p:nvPr>
            <p:ph type="sldNum" sz="quarter" idx="10"/>
          </p:nvPr>
        </p:nvSpPr>
        <p:spPr>
          <a:noFill/>
        </p:spPr>
        <p:txBody>
          <a:bodyPr/>
          <a:lstStyle/>
          <a:p>
            <a:pPr defTabSz="1019175"/>
            <a:fld id="{500D56FD-2BA1-4395-902B-B8D55B72CD78}" type="slidenum">
              <a:rPr lang="en-US" smtClean="0"/>
              <a:pPr defTabSz="1019175"/>
              <a:t>24</a:t>
            </a:fld>
            <a:endParaRPr lang="en-US" smtClean="0"/>
          </a:p>
        </p:txBody>
      </p:sp>
      <p:sp>
        <p:nvSpPr>
          <p:cNvPr id="176131" name="Rectangle 2"/>
          <p:cNvSpPr>
            <a:spLocks noGrp="1" noChangeArrowheads="1"/>
          </p:cNvSpPr>
          <p:nvPr>
            <p:ph type="title"/>
          </p:nvPr>
        </p:nvSpPr>
        <p:spPr/>
        <p:txBody>
          <a:bodyPr/>
          <a:lstStyle/>
          <a:p>
            <a:r>
              <a:rPr lang="en-US" sz="3200" dirty="0" smtClean="0"/>
              <a:t>BGP and IGP Collaboration</a:t>
            </a:r>
          </a:p>
        </p:txBody>
      </p:sp>
      <p:sp>
        <p:nvSpPr>
          <p:cNvPr id="176132" name="Rectangle 3"/>
          <p:cNvSpPr>
            <a:spLocks noGrp="1" noChangeArrowheads="1"/>
          </p:cNvSpPr>
          <p:nvPr>
            <p:ph type="body" idx="1"/>
          </p:nvPr>
        </p:nvSpPr>
        <p:spPr>
          <a:xfrm>
            <a:off x="435568" y="1641475"/>
            <a:ext cx="9509818" cy="5868934"/>
          </a:xfrm>
        </p:spPr>
        <p:txBody>
          <a:bodyPr>
            <a:normAutofit fontScale="92500"/>
          </a:bodyPr>
          <a:lstStyle/>
          <a:p>
            <a:pPr marL="509588" indent="-509588">
              <a:lnSpc>
                <a:spcPct val="110000"/>
              </a:lnSpc>
            </a:pPr>
            <a:r>
              <a:rPr lang="en-US" dirty="0" smtClean="0"/>
              <a:t>Two scenarios</a:t>
            </a:r>
          </a:p>
          <a:p>
            <a:pPr marL="933450" lvl="1" indent="-423863">
              <a:lnSpc>
                <a:spcPct val="110000"/>
              </a:lnSpc>
              <a:buClr>
                <a:schemeClr val="tx1"/>
              </a:buClr>
              <a:buSzTx/>
              <a:buFont typeface="Monotype Sorts" pitchFamily="2" charset="2"/>
              <a:buAutoNum type="arabicPeriod"/>
            </a:pPr>
            <a:r>
              <a:rPr lang="en-US" dirty="0" smtClean="0"/>
              <a:t>A translation step:  From BGP to IGP (some internal routers do not speak BGP)</a:t>
            </a:r>
          </a:p>
          <a:p>
            <a:pPr marL="933450" lvl="1" indent="-423863">
              <a:lnSpc>
                <a:spcPct val="110000"/>
              </a:lnSpc>
              <a:buClr>
                <a:schemeClr val="tx1"/>
              </a:buClr>
              <a:buSzTx/>
              <a:buFont typeface="Monotype Sorts" pitchFamily="2" charset="2"/>
              <a:buAutoNum type="arabicPeriod"/>
            </a:pPr>
            <a:r>
              <a:rPr lang="en-US" dirty="0" smtClean="0"/>
              <a:t>A common language: All routers speak BGP (common in ISPs)</a:t>
            </a:r>
          </a:p>
          <a:p>
            <a:pPr marL="509588" indent="-509588">
              <a:lnSpc>
                <a:spcPct val="110000"/>
              </a:lnSpc>
            </a:pPr>
            <a:r>
              <a:rPr lang="en-US" dirty="0" smtClean="0"/>
              <a:t>Scenario 1: BGP gateways and IGP-only internal routers</a:t>
            </a:r>
          </a:p>
          <a:p>
            <a:pPr marL="933450" lvl="1" indent="-423863">
              <a:lnSpc>
                <a:spcPct val="110000"/>
              </a:lnSpc>
            </a:pPr>
            <a:r>
              <a:rPr lang="en-US" dirty="0" smtClean="0"/>
              <a:t>BGP speakers participate in IGP and “export” into IGP routes they learn from BGP (or some suitable aggregates)</a:t>
            </a:r>
          </a:p>
          <a:p>
            <a:pPr marL="1443038" lvl="2" indent="-423863">
              <a:lnSpc>
                <a:spcPct val="110000"/>
              </a:lnSpc>
            </a:pPr>
            <a:r>
              <a:rPr lang="en-US" dirty="0" smtClean="0"/>
              <a:t>Example of OSPF ASBRs (BGP routes </a:t>
            </a:r>
            <a:r>
              <a:rPr lang="en-US" dirty="0" smtClean="0">
                <a:latin typeface="Arial"/>
                <a:cs typeface="Arial"/>
              </a:rPr>
              <a:t>→</a:t>
            </a:r>
            <a:r>
              <a:rPr lang="en-US" dirty="0" smtClean="0"/>
              <a:t> T5 external LSAs)</a:t>
            </a:r>
          </a:p>
          <a:p>
            <a:pPr marL="509588" indent="-509588">
              <a:lnSpc>
                <a:spcPct val="110000"/>
              </a:lnSpc>
            </a:pPr>
            <a:r>
              <a:rPr lang="en-US" dirty="0" smtClean="0"/>
              <a:t>Scenario 2:  all routers speak BGP+IGP</a:t>
            </a:r>
          </a:p>
          <a:p>
            <a:pPr marL="933450" lvl="1" indent="-423863">
              <a:lnSpc>
                <a:spcPct val="110000"/>
              </a:lnSpc>
            </a:pPr>
            <a:r>
              <a:rPr lang="en-US" dirty="0" smtClean="0"/>
              <a:t>Forwarding table can be </a:t>
            </a:r>
            <a:r>
              <a:rPr lang="en-US" b="1" i="1" dirty="0" smtClean="0"/>
              <a:t>constructed</a:t>
            </a:r>
            <a:r>
              <a:rPr lang="en-US" dirty="0" smtClean="0"/>
              <a:t> simply based on recursive lookup (only one lookup needed in final forwarding table, </a:t>
            </a:r>
            <a:r>
              <a:rPr lang="en-US" i="1" dirty="0" smtClean="0"/>
              <a:t>i.e.,</a:t>
            </a:r>
            <a:r>
              <a:rPr lang="en-US" dirty="0" smtClean="0"/>
              <a:t> it contains the result of the recursive lookup)</a:t>
            </a:r>
          </a:p>
          <a:p>
            <a:pPr marL="1533525" lvl="2" indent="-514350">
              <a:lnSpc>
                <a:spcPct val="110000"/>
              </a:lnSpc>
              <a:buFont typeface="+mj-lt"/>
              <a:buAutoNum type="romanLcPeriod"/>
            </a:pPr>
            <a:r>
              <a:rPr lang="en-US" dirty="0" smtClean="0"/>
              <a:t>BGP associates routes to NEXT_HOP (exit point)</a:t>
            </a:r>
          </a:p>
          <a:p>
            <a:pPr marL="1533525" lvl="2" indent="-514350">
              <a:lnSpc>
                <a:spcPct val="110000"/>
              </a:lnSpc>
              <a:buFont typeface="+mj-lt"/>
              <a:buAutoNum type="romanLcPeriod"/>
            </a:pPr>
            <a:r>
              <a:rPr lang="en-US" dirty="0" smtClean="0"/>
              <a:t>IGP identifies local path to exit point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Number Placeholder 3"/>
          <p:cNvSpPr>
            <a:spLocks noGrp="1"/>
          </p:cNvSpPr>
          <p:nvPr>
            <p:ph type="sldNum" sz="quarter" idx="10"/>
          </p:nvPr>
        </p:nvSpPr>
        <p:spPr>
          <a:noFill/>
        </p:spPr>
        <p:txBody>
          <a:bodyPr/>
          <a:lstStyle/>
          <a:p>
            <a:pPr defTabSz="1019175"/>
            <a:fld id="{82EBFCBD-697D-43C1-B6D5-C3B403F9E1DC}" type="slidenum">
              <a:rPr lang="en-US" smtClean="0"/>
              <a:pPr defTabSz="1019175"/>
              <a:t>25</a:t>
            </a:fld>
            <a:endParaRPr lang="en-US" smtClean="0"/>
          </a:p>
        </p:txBody>
      </p:sp>
      <p:sp>
        <p:nvSpPr>
          <p:cNvPr id="178179" name="Rectangle 2"/>
          <p:cNvSpPr>
            <a:spLocks noGrp="1" noChangeArrowheads="1"/>
          </p:cNvSpPr>
          <p:nvPr>
            <p:ph type="title"/>
          </p:nvPr>
        </p:nvSpPr>
        <p:spPr>
          <a:xfrm>
            <a:off x="219318" y="558336"/>
            <a:ext cx="8883650" cy="1295400"/>
          </a:xfrm>
        </p:spPr>
        <p:txBody>
          <a:bodyPr/>
          <a:lstStyle/>
          <a:p>
            <a:r>
              <a:rPr lang="en-US" dirty="0" smtClean="0"/>
              <a:t>Scenario 1 – Translation</a:t>
            </a:r>
          </a:p>
        </p:txBody>
      </p:sp>
      <p:sp>
        <p:nvSpPr>
          <p:cNvPr id="178180" name="Rectangle 3"/>
          <p:cNvSpPr>
            <a:spLocks noGrp="1" noChangeArrowheads="1"/>
          </p:cNvSpPr>
          <p:nvPr>
            <p:ph type="body" idx="1"/>
          </p:nvPr>
        </p:nvSpPr>
        <p:spPr>
          <a:xfrm>
            <a:off x="468498" y="1755775"/>
            <a:ext cx="9121404" cy="3140075"/>
          </a:xfrm>
        </p:spPr>
        <p:txBody>
          <a:bodyPr>
            <a:normAutofit fontScale="92500" lnSpcReduction="10000"/>
          </a:bodyPr>
          <a:lstStyle/>
          <a:p>
            <a:r>
              <a:rPr lang="en-US" dirty="0" smtClean="0"/>
              <a:t>BGP routes imported into IGP, </a:t>
            </a:r>
            <a:r>
              <a:rPr lang="en-US" i="1" dirty="0" smtClean="0"/>
              <a:t>e.g., </a:t>
            </a:r>
            <a:r>
              <a:rPr lang="en-US" dirty="0" smtClean="0"/>
              <a:t>OSPF</a:t>
            </a:r>
          </a:p>
          <a:p>
            <a:pPr lvl="1"/>
            <a:r>
              <a:rPr lang="en-US" dirty="0" smtClean="0"/>
              <a:t>Routers 1.1.1.1 and 1.1.5.1 are both BGP speakers and also participate in OSPF as ASBRs</a:t>
            </a:r>
          </a:p>
          <a:p>
            <a:pPr lvl="1"/>
            <a:r>
              <a:rPr lang="en-US" dirty="0" smtClean="0"/>
              <a:t>Router 1.1.5.1. learns of </a:t>
            </a:r>
            <a:r>
              <a:rPr lang="en-US" b="1" i="1" dirty="0" smtClean="0"/>
              <a:t>r</a:t>
            </a:r>
            <a:r>
              <a:rPr lang="en-US" dirty="0" smtClean="0"/>
              <a:t> through </a:t>
            </a:r>
            <a:r>
              <a:rPr lang="en-US" dirty="0" err="1" smtClean="0"/>
              <a:t>eBGP</a:t>
            </a:r>
            <a:r>
              <a:rPr lang="en-US" dirty="0" smtClean="0"/>
              <a:t> and advertises it in OSPF through a T5 LSA (external route </a:t>
            </a:r>
            <a:r>
              <a:rPr lang="en-US" b="1" i="1" dirty="0" smtClean="0"/>
              <a:t>r</a:t>
            </a:r>
            <a:r>
              <a:rPr lang="en-US" dirty="0" smtClean="0"/>
              <a:t>)</a:t>
            </a:r>
          </a:p>
          <a:p>
            <a:pPr lvl="1"/>
            <a:r>
              <a:rPr lang="en-US" dirty="0" smtClean="0"/>
              <a:t>Routers 1.1.2.1, 1.1.3.1 and 1.1.4.1 learn about </a:t>
            </a:r>
            <a:r>
              <a:rPr lang="en-US" b="1" i="1" dirty="0" smtClean="0"/>
              <a:t>r</a:t>
            </a:r>
            <a:r>
              <a:rPr lang="en-US" dirty="0" smtClean="0"/>
              <a:t> through the T5 LSA advertised by 1.1.5.1</a:t>
            </a:r>
          </a:p>
          <a:p>
            <a:pPr lvl="1"/>
            <a:r>
              <a:rPr lang="en-US" dirty="0" smtClean="0"/>
              <a:t>Router 1.1.1.1 learns about </a:t>
            </a:r>
            <a:r>
              <a:rPr lang="en-US" b="1" i="1" dirty="0" smtClean="0"/>
              <a:t>r</a:t>
            </a:r>
            <a:r>
              <a:rPr lang="en-US" b="1" dirty="0" smtClean="0"/>
              <a:t> </a:t>
            </a:r>
            <a:r>
              <a:rPr lang="en-US" dirty="0" smtClean="0"/>
              <a:t>through both BGP and OSPF (consistency, precedence?)</a:t>
            </a:r>
            <a:endParaRPr lang="en-US" i="1" dirty="0" smtClean="0"/>
          </a:p>
        </p:txBody>
      </p:sp>
      <p:grpSp>
        <p:nvGrpSpPr>
          <p:cNvPr id="178181" name="Group 4"/>
          <p:cNvGrpSpPr>
            <a:grpSpLocks/>
          </p:cNvGrpSpPr>
          <p:nvPr/>
        </p:nvGrpSpPr>
        <p:grpSpPr bwMode="auto">
          <a:xfrm>
            <a:off x="88900" y="4394200"/>
            <a:ext cx="9885363" cy="3332163"/>
            <a:chOff x="56" y="2577"/>
            <a:chExt cx="6227" cy="2099"/>
          </a:xfrm>
        </p:grpSpPr>
        <p:sp>
          <p:nvSpPr>
            <p:cNvPr id="866309" name="Cloud"/>
            <p:cNvSpPr>
              <a:spLocks noChangeAspect="1" noEditPoints="1" noChangeArrowheads="1"/>
            </p:cNvSpPr>
            <p:nvPr/>
          </p:nvSpPr>
          <p:spPr bwMode="auto">
            <a:xfrm rot="-20320">
              <a:off x="1042" y="2664"/>
              <a:ext cx="4151" cy="201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p:txBody>
        </p:sp>
        <p:grpSp>
          <p:nvGrpSpPr>
            <p:cNvPr id="178183" name="Group 6"/>
            <p:cNvGrpSpPr>
              <a:grpSpLocks/>
            </p:cNvGrpSpPr>
            <p:nvPr/>
          </p:nvGrpSpPr>
          <p:grpSpPr bwMode="auto">
            <a:xfrm>
              <a:off x="3538" y="3155"/>
              <a:ext cx="475" cy="259"/>
              <a:chOff x="4224" y="1068"/>
              <a:chExt cx="432" cy="228"/>
            </a:xfrm>
          </p:grpSpPr>
          <p:grpSp>
            <p:nvGrpSpPr>
              <p:cNvPr id="178256" name="Group 7"/>
              <p:cNvGrpSpPr>
                <a:grpSpLocks/>
              </p:cNvGrpSpPr>
              <p:nvPr/>
            </p:nvGrpSpPr>
            <p:grpSpPr bwMode="auto">
              <a:xfrm>
                <a:off x="4224" y="1068"/>
                <a:ext cx="432" cy="228"/>
                <a:chOff x="4224" y="1068"/>
                <a:chExt cx="432" cy="228"/>
              </a:xfrm>
            </p:grpSpPr>
            <p:sp>
              <p:nvSpPr>
                <p:cNvPr id="866312" name="AutoShape 8"/>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78262" name="Oval 9"/>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78257" name="AutoShape 10"/>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8258" name="AutoShape 11"/>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8259" name="AutoShape 12"/>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78260" name="AutoShape 13"/>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178184" name="Group 14"/>
            <p:cNvGrpSpPr>
              <a:grpSpLocks/>
            </p:cNvGrpSpPr>
            <p:nvPr/>
          </p:nvGrpSpPr>
          <p:grpSpPr bwMode="auto">
            <a:xfrm>
              <a:off x="4699" y="3046"/>
              <a:ext cx="475" cy="259"/>
              <a:chOff x="4224" y="1068"/>
              <a:chExt cx="432" cy="228"/>
            </a:xfrm>
          </p:grpSpPr>
          <p:grpSp>
            <p:nvGrpSpPr>
              <p:cNvPr id="178249" name="Group 15"/>
              <p:cNvGrpSpPr>
                <a:grpSpLocks/>
              </p:cNvGrpSpPr>
              <p:nvPr/>
            </p:nvGrpSpPr>
            <p:grpSpPr bwMode="auto">
              <a:xfrm>
                <a:off x="4224" y="1068"/>
                <a:ext cx="432" cy="228"/>
                <a:chOff x="4224" y="1068"/>
                <a:chExt cx="432" cy="228"/>
              </a:xfrm>
            </p:grpSpPr>
            <p:sp>
              <p:nvSpPr>
                <p:cNvPr id="178254" name="AutoShape 16"/>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8255" name="Oval 17"/>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8250" name="AutoShape 18"/>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51" name="AutoShape 19"/>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52" name="AutoShape 20"/>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53" name="AutoShape 21"/>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178185" name="Group 22"/>
            <p:cNvGrpSpPr>
              <a:grpSpLocks/>
            </p:cNvGrpSpPr>
            <p:nvPr/>
          </p:nvGrpSpPr>
          <p:grpSpPr bwMode="auto">
            <a:xfrm>
              <a:off x="2112" y="3482"/>
              <a:ext cx="475" cy="258"/>
              <a:chOff x="4224" y="1068"/>
              <a:chExt cx="432" cy="228"/>
            </a:xfrm>
          </p:grpSpPr>
          <p:grpSp>
            <p:nvGrpSpPr>
              <p:cNvPr id="178242" name="Group 23"/>
              <p:cNvGrpSpPr>
                <a:grpSpLocks/>
              </p:cNvGrpSpPr>
              <p:nvPr/>
            </p:nvGrpSpPr>
            <p:grpSpPr bwMode="auto">
              <a:xfrm>
                <a:off x="4224" y="1068"/>
                <a:ext cx="432" cy="228"/>
                <a:chOff x="4224" y="1068"/>
                <a:chExt cx="432" cy="228"/>
              </a:xfrm>
            </p:grpSpPr>
            <p:sp>
              <p:nvSpPr>
                <p:cNvPr id="866328" name="AutoShape 24"/>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78248" name="Oval 25"/>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78243" name="AutoShape 26"/>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8244" name="AutoShape 27"/>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8245" name="AutoShape 28"/>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78246" name="AutoShape 29"/>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sp>
          <p:nvSpPr>
            <p:cNvPr id="866334" name="Cloud"/>
            <p:cNvSpPr>
              <a:spLocks noChangeAspect="1" noEditPoints="1" noChangeArrowheads="1"/>
            </p:cNvSpPr>
            <p:nvPr/>
          </p:nvSpPr>
          <p:spPr bwMode="auto">
            <a:xfrm rot="-5420320">
              <a:off x="5051" y="3066"/>
              <a:ext cx="1476" cy="9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vert="eaVert" lIns="101859" tIns="50929" rIns="101859" bIns="50929"/>
            <a:lstStyle/>
            <a:p>
              <a:pPr algn="ctr" defTabSz="1019175">
                <a:spcBef>
                  <a:spcPct val="0"/>
                </a:spcBef>
                <a:buClrTx/>
                <a:buSzTx/>
                <a:buFontTx/>
                <a:buNone/>
                <a:defRPr/>
              </a:pPr>
              <a:endParaRPr lang="en-US" sz="1600">
                <a:latin typeface="Comic Sans MS" pitchFamily="66" charset="0"/>
              </a:endParaRPr>
            </a:p>
          </p:txBody>
        </p:sp>
        <p:sp>
          <p:nvSpPr>
            <p:cNvPr id="866335" name="Cloud"/>
            <p:cNvSpPr>
              <a:spLocks noChangeAspect="1" noEditPoints="1" noChangeArrowheads="1"/>
            </p:cNvSpPr>
            <p:nvPr/>
          </p:nvSpPr>
          <p:spPr bwMode="auto">
            <a:xfrm rot="5379680">
              <a:off x="-167" y="3449"/>
              <a:ext cx="1349" cy="90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rot="10800000" vert="eaVert" lIns="101859" tIns="50929" rIns="101859" bIns="50929"/>
            <a:lstStyle/>
            <a:p>
              <a:pPr algn="ctr" defTabSz="1019175">
                <a:spcBef>
                  <a:spcPct val="0"/>
                </a:spcBef>
                <a:buClrTx/>
                <a:buSzTx/>
                <a:buFontTx/>
                <a:buNone/>
                <a:defRPr/>
              </a:pPr>
              <a:endParaRPr lang="en-US" sz="1600">
                <a:latin typeface="Comic Sans MS" pitchFamily="66" charset="0"/>
              </a:endParaRPr>
            </a:p>
          </p:txBody>
        </p:sp>
        <p:grpSp>
          <p:nvGrpSpPr>
            <p:cNvPr id="178188" name="Group 32"/>
            <p:cNvGrpSpPr>
              <a:grpSpLocks/>
            </p:cNvGrpSpPr>
            <p:nvPr/>
          </p:nvGrpSpPr>
          <p:grpSpPr bwMode="auto">
            <a:xfrm>
              <a:off x="5333" y="3210"/>
              <a:ext cx="475" cy="258"/>
              <a:chOff x="4224" y="1068"/>
              <a:chExt cx="432" cy="228"/>
            </a:xfrm>
          </p:grpSpPr>
          <p:grpSp>
            <p:nvGrpSpPr>
              <p:cNvPr id="178235" name="Group 33"/>
              <p:cNvGrpSpPr>
                <a:grpSpLocks/>
              </p:cNvGrpSpPr>
              <p:nvPr/>
            </p:nvGrpSpPr>
            <p:grpSpPr bwMode="auto">
              <a:xfrm>
                <a:off x="4224" y="1068"/>
                <a:ext cx="432" cy="228"/>
                <a:chOff x="4224" y="1068"/>
                <a:chExt cx="432" cy="228"/>
              </a:xfrm>
            </p:grpSpPr>
            <p:sp>
              <p:nvSpPr>
                <p:cNvPr id="178240" name="AutoShape 34"/>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8241" name="Oval 35"/>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8236" name="AutoShape 36"/>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37" name="AutoShape 37"/>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38" name="AutoShape 38"/>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39" name="AutoShape 39"/>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178189" name="Group 40"/>
            <p:cNvGrpSpPr>
              <a:grpSpLocks/>
            </p:cNvGrpSpPr>
            <p:nvPr/>
          </p:nvGrpSpPr>
          <p:grpSpPr bwMode="auto">
            <a:xfrm>
              <a:off x="2851" y="3808"/>
              <a:ext cx="475" cy="258"/>
              <a:chOff x="4224" y="1068"/>
              <a:chExt cx="432" cy="228"/>
            </a:xfrm>
          </p:grpSpPr>
          <p:grpSp>
            <p:nvGrpSpPr>
              <p:cNvPr id="178228" name="Group 41"/>
              <p:cNvGrpSpPr>
                <a:grpSpLocks/>
              </p:cNvGrpSpPr>
              <p:nvPr/>
            </p:nvGrpSpPr>
            <p:grpSpPr bwMode="auto">
              <a:xfrm>
                <a:off x="4224" y="1068"/>
                <a:ext cx="432" cy="228"/>
                <a:chOff x="4224" y="1068"/>
                <a:chExt cx="432" cy="228"/>
              </a:xfrm>
            </p:grpSpPr>
            <p:sp>
              <p:nvSpPr>
                <p:cNvPr id="866346" name="AutoShape 42"/>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78234" name="Oval 4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78229" name="AutoShape 4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8230" name="AutoShape 4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78231" name="AutoShape 4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78232" name="AutoShape 4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cxnSp>
          <p:nvCxnSpPr>
            <p:cNvPr id="178190" name="AutoShape 48"/>
            <p:cNvCxnSpPr>
              <a:cxnSpLocks noChangeShapeType="1"/>
              <a:stCxn id="178226" idx="4"/>
              <a:endCxn id="178219" idx="2"/>
            </p:cNvCxnSpPr>
            <p:nvPr/>
          </p:nvCxnSpPr>
          <p:spPr bwMode="auto">
            <a:xfrm>
              <a:off x="1109" y="3951"/>
              <a:ext cx="231" cy="94"/>
            </a:xfrm>
            <a:prstGeom prst="straightConnector1">
              <a:avLst/>
            </a:prstGeom>
            <a:noFill/>
            <a:ln w="9525">
              <a:solidFill>
                <a:schemeClr val="tx1"/>
              </a:solidFill>
              <a:round/>
              <a:headEnd/>
              <a:tailEnd/>
            </a:ln>
          </p:spPr>
        </p:cxnSp>
        <p:cxnSp>
          <p:nvCxnSpPr>
            <p:cNvPr id="178191" name="AutoShape 49"/>
            <p:cNvCxnSpPr>
              <a:cxnSpLocks noChangeShapeType="1"/>
              <a:stCxn id="178219" idx="4"/>
              <a:endCxn id="866328" idx="2"/>
            </p:cNvCxnSpPr>
            <p:nvPr/>
          </p:nvCxnSpPr>
          <p:spPr bwMode="auto">
            <a:xfrm flipV="1">
              <a:off x="1816" y="3611"/>
              <a:ext cx="296" cy="434"/>
            </a:xfrm>
            <a:prstGeom prst="straightConnector1">
              <a:avLst/>
            </a:prstGeom>
            <a:noFill/>
            <a:ln w="9525">
              <a:solidFill>
                <a:schemeClr val="tx1"/>
              </a:solidFill>
              <a:round/>
              <a:headEnd/>
              <a:tailEnd/>
            </a:ln>
          </p:spPr>
        </p:cxnSp>
        <p:cxnSp>
          <p:nvCxnSpPr>
            <p:cNvPr id="178192" name="AutoShape 50"/>
            <p:cNvCxnSpPr>
              <a:cxnSpLocks noChangeShapeType="1"/>
              <a:stCxn id="866328" idx="4"/>
              <a:endCxn id="866346" idx="2"/>
            </p:cNvCxnSpPr>
            <p:nvPr/>
          </p:nvCxnSpPr>
          <p:spPr bwMode="auto">
            <a:xfrm>
              <a:off x="2587" y="3611"/>
              <a:ext cx="264" cy="326"/>
            </a:xfrm>
            <a:prstGeom prst="straightConnector1">
              <a:avLst/>
            </a:prstGeom>
            <a:noFill/>
            <a:ln w="9525">
              <a:solidFill>
                <a:schemeClr val="tx1"/>
              </a:solidFill>
              <a:round/>
              <a:headEnd/>
              <a:tailEnd/>
            </a:ln>
          </p:spPr>
        </p:cxnSp>
        <p:sp>
          <p:nvSpPr>
            <p:cNvPr id="178193" name="Text Box 51"/>
            <p:cNvSpPr txBox="1">
              <a:spLocks noChangeArrowheads="1"/>
            </p:cNvSpPr>
            <p:nvPr/>
          </p:nvSpPr>
          <p:spPr bwMode="auto">
            <a:xfrm>
              <a:off x="264" y="3437"/>
              <a:ext cx="528" cy="256"/>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1</a:t>
              </a:r>
            </a:p>
          </p:txBody>
        </p:sp>
        <p:sp>
          <p:nvSpPr>
            <p:cNvPr id="178194" name="Text Box 52"/>
            <p:cNvSpPr txBox="1">
              <a:spLocks noChangeArrowheads="1"/>
            </p:cNvSpPr>
            <p:nvPr/>
          </p:nvSpPr>
          <p:spPr bwMode="auto">
            <a:xfrm>
              <a:off x="2693" y="2893"/>
              <a:ext cx="581" cy="256"/>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2</a:t>
              </a:r>
            </a:p>
          </p:txBody>
        </p:sp>
        <p:sp>
          <p:nvSpPr>
            <p:cNvPr id="178195" name="Text Box 53"/>
            <p:cNvSpPr txBox="1">
              <a:spLocks noChangeArrowheads="1"/>
            </p:cNvSpPr>
            <p:nvPr/>
          </p:nvSpPr>
          <p:spPr bwMode="auto">
            <a:xfrm>
              <a:off x="5491" y="3645"/>
              <a:ext cx="581" cy="256"/>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3</a:t>
              </a:r>
            </a:p>
          </p:txBody>
        </p:sp>
        <p:sp>
          <p:nvSpPr>
            <p:cNvPr id="178196" name="Text Box 54"/>
            <p:cNvSpPr txBox="1">
              <a:spLocks noChangeArrowheads="1"/>
            </p:cNvSpPr>
            <p:nvPr/>
          </p:nvSpPr>
          <p:spPr bwMode="auto">
            <a:xfrm>
              <a:off x="4752" y="2577"/>
              <a:ext cx="739" cy="410"/>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a:t>Router 1.1.1.1</a:t>
              </a:r>
            </a:p>
          </p:txBody>
        </p:sp>
        <p:sp>
          <p:nvSpPr>
            <p:cNvPr id="866359" name="Cloud"/>
            <p:cNvSpPr>
              <a:spLocks noChangeAspect="1" noEditPoints="1" noChangeArrowheads="1"/>
            </p:cNvSpPr>
            <p:nvPr/>
          </p:nvSpPr>
          <p:spPr bwMode="auto">
            <a:xfrm>
              <a:off x="191" y="3856"/>
              <a:ext cx="371" cy="2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0" tIns="50929" rIns="0" bIns="50929" anchor="ctr"/>
            <a:lstStyle/>
            <a:p>
              <a:pPr algn="ctr" defTabSz="1019175">
                <a:spcBef>
                  <a:spcPct val="0"/>
                </a:spcBef>
                <a:buClrTx/>
                <a:buSzTx/>
                <a:buFontTx/>
                <a:buNone/>
                <a:defRPr/>
              </a:pPr>
              <a:r>
                <a:rPr lang="en-US" sz="2400" b="1" i="1">
                  <a:latin typeface="Times New Roman" pitchFamily="18" charset="0"/>
                </a:rPr>
                <a:t>r</a:t>
              </a:r>
            </a:p>
          </p:txBody>
        </p:sp>
        <p:cxnSp>
          <p:nvCxnSpPr>
            <p:cNvPr id="178198" name="AutoShape 56"/>
            <p:cNvCxnSpPr>
              <a:cxnSpLocks noChangeShapeType="1"/>
              <a:stCxn id="866359" idx="2"/>
              <a:endCxn id="178226" idx="2"/>
            </p:cNvCxnSpPr>
            <p:nvPr/>
          </p:nvCxnSpPr>
          <p:spPr bwMode="auto">
            <a:xfrm flipV="1">
              <a:off x="562" y="3951"/>
              <a:ext cx="72" cy="48"/>
            </a:xfrm>
            <a:prstGeom prst="straightConnector1">
              <a:avLst/>
            </a:prstGeom>
            <a:noFill/>
            <a:ln w="9525">
              <a:solidFill>
                <a:schemeClr val="tx1"/>
              </a:solidFill>
              <a:round/>
              <a:headEnd/>
              <a:tailEnd/>
            </a:ln>
          </p:spPr>
        </p:cxnSp>
        <p:grpSp>
          <p:nvGrpSpPr>
            <p:cNvPr id="178199" name="Group 57"/>
            <p:cNvGrpSpPr>
              <a:grpSpLocks/>
            </p:cNvGrpSpPr>
            <p:nvPr/>
          </p:nvGrpSpPr>
          <p:grpSpPr bwMode="auto">
            <a:xfrm>
              <a:off x="634" y="3822"/>
              <a:ext cx="475" cy="258"/>
              <a:chOff x="4224" y="1068"/>
              <a:chExt cx="432" cy="228"/>
            </a:xfrm>
          </p:grpSpPr>
          <p:grpSp>
            <p:nvGrpSpPr>
              <p:cNvPr id="178221" name="Group 58"/>
              <p:cNvGrpSpPr>
                <a:grpSpLocks/>
              </p:cNvGrpSpPr>
              <p:nvPr/>
            </p:nvGrpSpPr>
            <p:grpSpPr bwMode="auto">
              <a:xfrm>
                <a:off x="4224" y="1068"/>
                <a:ext cx="432" cy="228"/>
                <a:chOff x="4224" y="1068"/>
                <a:chExt cx="432" cy="228"/>
              </a:xfrm>
            </p:grpSpPr>
            <p:sp>
              <p:nvSpPr>
                <p:cNvPr id="178226" name="AutoShape 59"/>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8227" name="Oval 60"/>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8222" name="AutoShape 61"/>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23" name="AutoShape 62"/>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24" name="AutoShape 63"/>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25" name="AutoShape 64"/>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178200" name="Group 65"/>
            <p:cNvGrpSpPr>
              <a:grpSpLocks/>
            </p:cNvGrpSpPr>
            <p:nvPr/>
          </p:nvGrpSpPr>
          <p:grpSpPr bwMode="auto">
            <a:xfrm>
              <a:off x="1340" y="3916"/>
              <a:ext cx="476" cy="258"/>
              <a:chOff x="4224" y="1068"/>
              <a:chExt cx="432" cy="228"/>
            </a:xfrm>
          </p:grpSpPr>
          <p:grpSp>
            <p:nvGrpSpPr>
              <p:cNvPr id="178214" name="Group 66"/>
              <p:cNvGrpSpPr>
                <a:grpSpLocks/>
              </p:cNvGrpSpPr>
              <p:nvPr/>
            </p:nvGrpSpPr>
            <p:grpSpPr bwMode="auto">
              <a:xfrm>
                <a:off x="4224" y="1068"/>
                <a:ext cx="432" cy="228"/>
                <a:chOff x="4224" y="1068"/>
                <a:chExt cx="432" cy="228"/>
              </a:xfrm>
            </p:grpSpPr>
            <p:sp>
              <p:nvSpPr>
                <p:cNvPr id="178219" name="AutoShape 67"/>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8220" name="Oval 68"/>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8215" name="AutoShape 69"/>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16" name="AutoShape 70"/>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17" name="AutoShape 71"/>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8218" name="AutoShape 72"/>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cxnSp>
          <p:nvCxnSpPr>
            <p:cNvPr id="178201" name="AutoShape 73"/>
            <p:cNvCxnSpPr>
              <a:cxnSpLocks noChangeShapeType="1"/>
              <a:stCxn id="866312" idx="2"/>
              <a:endCxn id="866346" idx="4"/>
            </p:cNvCxnSpPr>
            <p:nvPr/>
          </p:nvCxnSpPr>
          <p:spPr bwMode="auto">
            <a:xfrm flipH="1">
              <a:off x="3326" y="3285"/>
              <a:ext cx="212" cy="652"/>
            </a:xfrm>
            <a:prstGeom prst="straightConnector1">
              <a:avLst/>
            </a:prstGeom>
            <a:noFill/>
            <a:ln w="9525">
              <a:solidFill>
                <a:schemeClr val="tx1"/>
              </a:solidFill>
              <a:round/>
              <a:headEnd/>
              <a:tailEnd/>
            </a:ln>
          </p:spPr>
        </p:cxnSp>
        <p:cxnSp>
          <p:nvCxnSpPr>
            <p:cNvPr id="178202" name="AutoShape 74"/>
            <p:cNvCxnSpPr>
              <a:cxnSpLocks noChangeShapeType="1"/>
              <a:stCxn id="866312" idx="4"/>
              <a:endCxn id="178254" idx="2"/>
            </p:cNvCxnSpPr>
            <p:nvPr/>
          </p:nvCxnSpPr>
          <p:spPr bwMode="auto">
            <a:xfrm flipV="1">
              <a:off x="4013" y="3176"/>
              <a:ext cx="686" cy="109"/>
            </a:xfrm>
            <a:prstGeom prst="straightConnector1">
              <a:avLst/>
            </a:prstGeom>
            <a:noFill/>
            <a:ln w="9525">
              <a:solidFill>
                <a:schemeClr val="tx1"/>
              </a:solidFill>
              <a:round/>
              <a:headEnd/>
              <a:tailEnd/>
            </a:ln>
          </p:spPr>
        </p:cxnSp>
        <p:cxnSp>
          <p:nvCxnSpPr>
            <p:cNvPr id="178203" name="AutoShape 75"/>
            <p:cNvCxnSpPr>
              <a:cxnSpLocks noChangeShapeType="1"/>
              <a:stCxn id="178240" idx="2"/>
              <a:endCxn id="178254" idx="4"/>
            </p:cNvCxnSpPr>
            <p:nvPr/>
          </p:nvCxnSpPr>
          <p:spPr bwMode="auto">
            <a:xfrm flipH="1" flipV="1">
              <a:off x="5174" y="3176"/>
              <a:ext cx="159" cy="163"/>
            </a:xfrm>
            <a:prstGeom prst="straightConnector1">
              <a:avLst/>
            </a:prstGeom>
            <a:noFill/>
            <a:ln w="9525">
              <a:solidFill>
                <a:schemeClr val="tx1"/>
              </a:solidFill>
              <a:round/>
              <a:headEnd/>
              <a:tailEnd/>
            </a:ln>
          </p:spPr>
        </p:cxnSp>
        <p:sp>
          <p:nvSpPr>
            <p:cNvPr id="178204" name="Text Box 76"/>
            <p:cNvSpPr txBox="1">
              <a:spLocks noChangeArrowheads="1"/>
            </p:cNvSpPr>
            <p:nvPr/>
          </p:nvSpPr>
          <p:spPr bwMode="auto">
            <a:xfrm>
              <a:off x="1359" y="3502"/>
              <a:ext cx="739" cy="410"/>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Router 1.1.5.1</a:t>
              </a:r>
            </a:p>
          </p:txBody>
        </p:sp>
        <p:sp>
          <p:nvSpPr>
            <p:cNvPr id="178205" name="Text Box 77"/>
            <p:cNvSpPr txBox="1">
              <a:spLocks noChangeArrowheads="1"/>
            </p:cNvSpPr>
            <p:nvPr/>
          </p:nvSpPr>
          <p:spPr bwMode="auto">
            <a:xfrm>
              <a:off x="3960" y="3241"/>
              <a:ext cx="950" cy="237"/>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b="1"/>
                <a:t>10.2.1.1</a:t>
              </a:r>
            </a:p>
          </p:txBody>
        </p:sp>
        <p:sp>
          <p:nvSpPr>
            <p:cNvPr id="178206" name="Text Box 78"/>
            <p:cNvSpPr txBox="1">
              <a:spLocks noChangeArrowheads="1"/>
            </p:cNvSpPr>
            <p:nvPr/>
          </p:nvSpPr>
          <p:spPr bwMode="auto">
            <a:xfrm>
              <a:off x="3485" y="2774"/>
              <a:ext cx="739" cy="410"/>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a:t>Router 1.1.2.1</a:t>
              </a:r>
            </a:p>
          </p:txBody>
        </p:sp>
        <p:sp>
          <p:nvSpPr>
            <p:cNvPr id="178207" name="Text Box 79"/>
            <p:cNvSpPr txBox="1">
              <a:spLocks noChangeArrowheads="1"/>
            </p:cNvSpPr>
            <p:nvPr/>
          </p:nvSpPr>
          <p:spPr bwMode="auto">
            <a:xfrm>
              <a:off x="2837" y="3427"/>
              <a:ext cx="740" cy="410"/>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a:t>Router 1.1.3.1</a:t>
              </a:r>
            </a:p>
          </p:txBody>
        </p:sp>
        <p:sp>
          <p:nvSpPr>
            <p:cNvPr id="178208" name="Text Box 80"/>
            <p:cNvSpPr txBox="1">
              <a:spLocks noChangeArrowheads="1"/>
            </p:cNvSpPr>
            <p:nvPr/>
          </p:nvSpPr>
          <p:spPr bwMode="auto">
            <a:xfrm>
              <a:off x="2098" y="3101"/>
              <a:ext cx="739" cy="410"/>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tabLst>
                  <a:tab pos="887413" algn="l"/>
                </a:tabLst>
              </a:pPr>
              <a:r>
                <a:rPr lang="en-US" b="1"/>
                <a:t>Router 1.1.4.1</a:t>
              </a:r>
            </a:p>
          </p:txBody>
        </p:sp>
        <p:cxnSp>
          <p:nvCxnSpPr>
            <p:cNvPr id="178209" name="AutoShape 81"/>
            <p:cNvCxnSpPr>
              <a:cxnSpLocks noChangeShapeType="1"/>
              <a:stCxn id="178219" idx="3"/>
              <a:endCxn id="866346" idx="3"/>
            </p:cNvCxnSpPr>
            <p:nvPr/>
          </p:nvCxnSpPr>
          <p:spPr bwMode="auto">
            <a:xfrm rot="5400000" flipH="1" flipV="1">
              <a:off x="2280" y="3364"/>
              <a:ext cx="108" cy="1511"/>
            </a:xfrm>
            <a:prstGeom prst="bentConnector3">
              <a:avLst>
                <a:gd name="adj1" fmla="val -133333"/>
              </a:avLst>
            </a:prstGeom>
            <a:noFill/>
            <a:ln w="9525">
              <a:solidFill>
                <a:schemeClr val="tx1"/>
              </a:solidFill>
              <a:miter lim="800000"/>
              <a:headEnd/>
              <a:tailEnd type="triangle" w="med" len="med"/>
            </a:ln>
          </p:spPr>
        </p:cxnSp>
        <p:cxnSp>
          <p:nvCxnSpPr>
            <p:cNvPr id="178210" name="AutoShape 82"/>
            <p:cNvCxnSpPr>
              <a:cxnSpLocks noChangeShapeType="1"/>
              <a:stCxn id="178219" idx="3"/>
              <a:endCxn id="178254" idx="3"/>
            </p:cNvCxnSpPr>
            <p:nvPr/>
          </p:nvCxnSpPr>
          <p:spPr bwMode="auto">
            <a:xfrm rot="5400000" flipH="1" flipV="1">
              <a:off x="2823" y="2060"/>
              <a:ext cx="869" cy="3359"/>
            </a:xfrm>
            <a:prstGeom prst="bentConnector3">
              <a:avLst>
                <a:gd name="adj1" fmla="val -16569"/>
              </a:avLst>
            </a:prstGeom>
            <a:noFill/>
            <a:ln w="9525">
              <a:solidFill>
                <a:schemeClr val="tx1"/>
              </a:solidFill>
              <a:miter lim="800000"/>
              <a:headEnd/>
              <a:tailEnd type="triangle" w="med" len="med"/>
            </a:ln>
          </p:spPr>
        </p:cxnSp>
        <p:sp>
          <p:nvSpPr>
            <p:cNvPr id="178211" name="Text Box 83"/>
            <p:cNvSpPr txBox="1">
              <a:spLocks noChangeArrowheads="1"/>
            </p:cNvSpPr>
            <p:nvPr/>
          </p:nvSpPr>
          <p:spPr bwMode="auto">
            <a:xfrm>
              <a:off x="2396" y="4074"/>
              <a:ext cx="830" cy="294"/>
            </a:xfrm>
            <a:prstGeom prst="rect">
              <a:avLst/>
            </a:prstGeom>
            <a:noFill/>
            <a:ln w="9525" algn="ctr">
              <a:noFill/>
              <a:miter lim="800000"/>
              <a:headEnd/>
              <a:tailEnd/>
            </a:ln>
          </p:spPr>
          <p:txBody>
            <a:bodyPr lIns="101859" tIns="50929" rIns="101859" bIns="50929">
              <a:spAutoFit/>
            </a:bodyPr>
            <a:lstStyle/>
            <a:p>
              <a:pPr defTabSz="1019175">
                <a:spcBef>
                  <a:spcPct val="50000"/>
                </a:spcBef>
                <a:buClrTx/>
                <a:buSzTx/>
                <a:buFontTx/>
                <a:buNone/>
              </a:pPr>
              <a:r>
                <a:rPr lang="en-US">
                  <a:latin typeface="Comic Sans MS" pitchFamily="66" charset="0"/>
                </a:rPr>
                <a:t>T5: </a:t>
              </a:r>
              <a:r>
                <a:rPr lang="en-US" sz="2400">
                  <a:latin typeface="Comic Sans MS" pitchFamily="66" charset="0"/>
                </a:rPr>
                <a:t>&lt; </a:t>
              </a:r>
              <a:r>
                <a:rPr lang="en-US" sz="2400" b="1" i="1">
                  <a:latin typeface="Times New Roman" pitchFamily="18" charset="0"/>
                </a:rPr>
                <a:t>r</a:t>
              </a:r>
              <a:r>
                <a:rPr lang="en-US" sz="2400" b="1" i="1">
                  <a:latin typeface="Comic Sans MS" pitchFamily="66" charset="0"/>
                </a:rPr>
                <a:t> </a:t>
              </a:r>
              <a:r>
                <a:rPr lang="en-US" sz="2400">
                  <a:latin typeface="Comic Sans MS" pitchFamily="66" charset="0"/>
                </a:rPr>
                <a:t>&gt;</a:t>
              </a:r>
            </a:p>
          </p:txBody>
        </p:sp>
        <p:sp>
          <p:nvSpPr>
            <p:cNvPr id="178212" name="Line 84"/>
            <p:cNvSpPr>
              <a:spLocks noChangeShapeType="1"/>
            </p:cNvSpPr>
            <p:nvPr/>
          </p:nvSpPr>
          <p:spPr bwMode="auto">
            <a:xfrm flipV="1">
              <a:off x="3774" y="3417"/>
              <a:ext cx="0" cy="894"/>
            </a:xfrm>
            <a:prstGeom prst="line">
              <a:avLst/>
            </a:prstGeom>
            <a:noFill/>
            <a:ln w="12700">
              <a:solidFill>
                <a:schemeClr val="tx1"/>
              </a:solidFill>
              <a:round/>
              <a:headEnd/>
              <a:tailEnd type="triangle" w="med" len="med"/>
            </a:ln>
          </p:spPr>
          <p:txBody>
            <a:bodyPr wrap="none" anchor="ctr"/>
            <a:lstStyle/>
            <a:p>
              <a:endParaRPr lang="en-US"/>
            </a:p>
          </p:txBody>
        </p:sp>
        <p:sp>
          <p:nvSpPr>
            <p:cNvPr id="178213" name="Line 85"/>
            <p:cNvSpPr>
              <a:spLocks noChangeShapeType="1"/>
            </p:cNvSpPr>
            <p:nvPr/>
          </p:nvSpPr>
          <p:spPr bwMode="auto">
            <a:xfrm flipV="1">
              <a:off x="2342" y="3735"/>
              <a:ext cx="0" cy="576"/>
            </a:xfrm>
            <a:prstGeom prst="line">
              <a:avLst/>
            </a:prstGeom>
            <a:noFill/>
            <a:ln w="12700">
              <a:solidFill>
                <a:schemeClr val="tx1"/>
              </a:solidFill>
              <a:round/>
              <a:headEnd/>
              <a:tailEnd type="triangle" w="med" len="me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Number Placeholder 3"/>
          <p:cNvSpPr>
            <a:spLocks noGrp="1"/>
          </p:cNvSpPr>
          <p:nvPr>
            <p:ph type="sldNum" sz="quarter" idx="10"/>
          </p:nvPr>
        </p:nvSpPr>
        <p:spPr>
          <a:noFill/>
        </p:spPr>
        <p:txBody>
          <a:bodyPr/>
          <a:lstStyle/>
          <a:p>
            <a:pPr defTabSz="1019175"/>
            <a:fld id="{680A5770-9556-4665-9441-1A7DDFF13E63}" type="slidenum">
              <a:rPr lang="en-US" smtClean="0"/>
              <a:pPr defTabSz="1019175"/>
              <a:t>26</a:t>
            </a:fld>
            <a:endParaRPr lang="en-US" smtClean="0"/>
          </a:p>
        </p:txBody>
      </p:sp>
      <p:sp>
        <p:nvSpPr>
          <p:cNvPr id="177155" name="Rectangle 2"/>
          <p:cNvSpPr>
            <a:spLocks noGrp="1" noChangeArrowheads="1"/>
          </p:cNvSpPr>
          <p:nvPr>
            <p:ph type="title"/>
          </p:nvPr>
        </p:nvSpPr>
        <p:spPr>
          <a:xfrm>
            <a:off x="550135" y="640530"/>
            <a:ext cx="8883650" cy="1295400"/>
          </a:xfrm>
        </p:spPr>
        <p:txBody>
          <a:bodyPr/>
          <a:lstStyle/>
          <a:p>
            <a:r>
              <a:rPr lang="en-US" dirty="0" smtClean="0"/>
              <a:t>Scenario 2 – Common Language</a:t>
            </a:r>
          </a:p>
        </p:txBody>
      </p:sp>
      <p:sp>
        <p:nvSpPr>
          <p:cNvPr id="177156" name="Rectangle 3"/>
          <p:cNvSpPr>
            <a:spLocks noGrp="1" noChangeArrowheads="1"/>
          </p:cNvSpPr>
          <p:nvPr>
            <p:ph type="body" idx="1"/>
          </p:nvPr>
        </p:nvSpPr>
        <p:spPr>
          <a:xfrm>
            <a:off x="674754" y="2072878"/>
            <a:ext cx="8634412" cy="3038475"/>
          </a:xfrm>
        </p:spPr>
        <p:txBody>
          <a:bodyPr>
            <a:normAutofit/>
          </a:bodyPr>
          <a:lstStyle/>
          <a:p>
            <a:pPr>
              <a:lnSpc>
                <a:spcPct val="110000"/>
              </a:lnSpc>
            </a:pPr>
            <a:r>
              <a:rPr lang="en-US" dirty="0" smtClean="0"/>
              <a:t>All routers participate in BGP</a:t>
            </a:r>
          </a:p>
          <a:p>
            <a:pPr lvl="1">
              <a:lnSpc>
                <a:spcPct val="110000"/>
              </a:lnSpc>
            </a:pPr>
            <a:r>
              <a:rPr lang="en-US" dirty="0" smtClean="0"/>
              <a:t>Routers 1.1.1.1 to 1.1.8.1 all know that 1.1.8.1 is the desired exit point and forward packets accordingly</a:t>
            </a:r>
          </a:p>
        </p:txBody>
      </p:sp>
      <p:sp>
        <p:nvSpPr>
          <p:cNvPr id="865284" name="Cloud"/>
          <p:cNvSpPr>
            <a:spLocks noChangeAspect="1" noEditPoints="1" noChangeArrowheads="1"/>
          </p:cNvSpPr>
          <p:nvPr/>
        </p:nvSpPr>
        <p:spPr bwMode="auto">
          <a:xfrm rot="-20320">
            <a:off x="1676400" y="4267200"/>
            <a:ext cx="6896100" cy="3159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p:txBody>
      </p:sp>
      <p:grpSp>
        <p:nvGrpSpPr>
          <p:cNvPr id="177158" name="Group 5"/>
          <p:cNvGrpSpPr>
            <a:grpSpLocks/>
          </p:cNvGrpSpPr>
          <p:nvPr/>
        </p:nvGrpSpPr>
        <p:grpSpPr bwMode="auto">
          <a:xfrm>
            <a:off x="7459663" y="4835525"/>
            <a:ext cx="754062" cy="411163"/>
            <a:chOff x="4224" y="1068"/>
            <a:chExt cx="432" cy="228"/>
          </a:xfrm>
        </p:grpSpPr>
        <p:grpSp>
          <p:nvGrpSpPr>
            <p:cNvPr id="177226" name="Group 6"/>
            <p:cNvGrpSpPr>
              <a:grpSpLocks/>
            </p:cNvGrpSpPr>
            <p:nvPr/>
          </p:nvGrpSpPr>
          <p:grpSpPr bwMode="auto">
            <a:xfrm>
              <a:off x="4224" y="1068"/>
              <a:ext cx="432" cy="228"/>
              <a:chOff x="4224" y="1068"/>
              <a:chExt cx="432" cy="228"/>
            </a:xfrm>
          </p:grpSpPr>
          <p:sp>
            <p:nvSpPr>
              <p:cNvPr id="177231" name="AutoShape 7"/>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7232" name="Oval 8"/>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7227" name="AutoShape 9"/>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28" name="AutoShape 10"/>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29" name="AutoShape 11"/>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30" name="AutoShape 12"/>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sp>
        <p:nvSpPr>
          <p:cNvPr id="865293" name="Cloud"/>
          <p:cNvSpPr>
            <a:spLocks noChangeAspect="1" noEditPoints="1" noChangeArrowheads="1"/>
          </p:cNvSpPr>
          <p:nvPr/>
        </p:nvSpPr>
        <p:spPr bwMode="auto">
          <a:xfrm rot="-5420320">
            <a:off x="8018463" y="4867275"/>
            <a:ext cx="2343150" cy="156845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vert="eaVert" lIns="101859" tIns="50929" rIns="101859" bIns="50929"/>
          <a:lstStyle/>
          <a:p>
            <a:pPr algn="ctr" defTabSz="1019175">
              <a:spcBef>
                <a:spcPct val="0"/>
              </a:spcBef>
              <a:buClrTx/>
              <a:buSzTx/>
              <a:buFontTx/>
              <a:buNone/>
              <a:defRPr/>
            </a:pPr>
            <a:endParaRPr lang="en-US" sz="1600">
              <a:latin typeface="Comic Sans MS" pitchFamily="66" charset="0"/>
            </a:endParaRPr>
          </a:p>
        </p:txBody>
      </p:sp>
      <p:sp>
        <p:nvSpPr>
          <p:cNvPr id="865294" name="Cloud"/>
          <p:cNvSpPr>
            <a:spLocks noChangeAspect="1" noEditPoints="1" noChangeArrowheads="1"/>
          </p:cNvSpPr>
          <p:nvPr/>
        </p:nvSpPr>
        <p:spPr bwMode="auto">
          <a:xfrm rot="5379680">
            <a:off x="-264319" y="5476082"/>
            <a:ext cx="2141537" cy="14351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solidFill>
              <a:srgbClr val="000000"/>
            </a:solidFill>
            <a:miter lim="800000"/>
            <a:headEnd/>
            <a:tailEnd/>
          </a:ln>
          <a:effectLst>
            <a:outerShdw dist="107763" dir="2700000" algn="ctr" rotWithShape="0">
              <a:srgbClr val="808080"/>
            </a:outerShdw>
          </a:effectLst>
        </p:spPr>
        <p:txBody>
          <a:bodyPr rot="10800000" vert="eaVert" lIns="101859" tIns="50929" rIns="101859" bIns="50929"/>
          <a:lstStyle/>
          <a:p>
            <a:pPr algn="ctr" defTabSz="1019175">
              <a:spcBef>
                <a:spcPct val="0"/>
              </a:spcBef>
              <a:buClrTx/>
              <a:buSzTx/>
              <a:buFontTx/>
              <a:buNone/>
              <a:defRPr/>
            </a:pPr>
            <a:endParaRPr lang="en-US" sz="1600">
              <a:latin typeface="Comic Sans MS" pitchFamily="66" charset="0"/>
            </a:endParaRPr>
          </a:p>
        </p:txBody>
      </p:sp>
      <p:grpSp>
        <p:nvGrpSpPr>
          <p:cNvPr id="177161" name="Group 15"/>
          <p:cNvGrpSpPr>
            <a:grpSpLocks/>
          </p:cNvGrpSpPr>
          <p:nvPr/>
        </p:nvGrpSpPr>
        <p:grpSpPr bwMode="auto">
          <a:xfrm>
            <a:off x="8466138" y="5095875"/>
            <a:ext cx="754062" cy="409575"/>
            <a:chOff x="4224" y="1068"/>
            <a:chExt cx="432" cy="228"/>
          </a:xfrm>
        </p:grpSpPr>
        <p:grpSp>
          <p:nvGrpSpPr>
            <p:cNvPr id="177219" name="Group 16"/>
            <p:cNvGrpSpPr>
              <a:grpSpLocks/>
            </p:cNvGrpSpPr>
            <p:nvPr/>
          </p:nvGrpSpPr>
          <p:grpSpPr bwMode="auto">
            <a:xfrm>
              <a:off x="4224" y="1068"/>
              <a:ext cx="432" cy="228"/>
              <a:chOff x="4224" y="1068"/>
              <a:chExt cx="432" cy="228"/>
            </a:xfrm>
          </p:grpSpPr>
          <p:sp>
            <p:nvSpPr>
              <p:cNvPr id="177224" name="AutoShape 17"/>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7225" name="Oval 18"/>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7220" name="AutoShape 19"/>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21" name="AutoShape 20"/>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22" name="AutoShape 21"/>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23" name="AutoShape 22"/>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cxnSp>
        <p:nvCxnSpPr>
          <p:cNvPr id="177162" name="AutoShape 23"/>
          <p:cNvCxnSpPr>
            <a:cxnSpLocks noChangeShapeType="1"/>
            <a:stCxn id="177217" idx="4"/>
            <a:endCxn id="177210" idx="2"/>
          </p:cNvCxnSpPr>
          <p:nvPr/>
        </p:nvCxnSpPr>
        <p:spPr bwMode="auto">
          <a:xfrm>
            <a:off x="1760538" y="6272213"/>
            <a:ext cx="366712" cy="149225"/>
          </a:xfrm>
          <a:prstGeom prst="straightConnector1">
            <a:avLst/>
          </a:prstGeom>
          <a:noFill/>
          <a:ln w="28575">
            <a:solidFill>
              <a:srgbClr val="2AF907"/>
            </a:solidFill>
            <a:round/>
            <a:headEnd/>
            <a:tailEnd/>
          </a:ln>
        </p:spPr>
      </p:cxnSp>
      <p:cxnSp>
        <p:nvCxnSpPr>
          <p:cNvPr id="177163" name="AutoShape 24"/>
          <p:cNvCxnSpPr>
            <a:cxnSpLocks noChangeShapeType="1"/>
            <a:stCxn id="177210" idx="4"/>
            <a:endCxn id="177203" idx="2"/>
          </p:cNvCxnSpPr>
          <p:nvPr/>
        </p:nvCxnSpPr>
        <p:spPr bwMode="auto">
          <a:xfrm flipV="1">
            <a:off x="2882900" y="5700713"/>
            <a:ext cx="469900" cy="720725"/>
          </a:xfrm>
          <a:prstGeom prst="straightConnector1">
            <a:avLst/>
          </a:prstGeom>
          <a:noFill/>
          <a:ln w="9525">
            <a:solidFill>
              <a:schemeClr val="tx1"/>
            </a:solidFill>
            <a:round/>
            <a:headEnd/>
            <a:tailEnd/>
          </a:ln>
        </p:spPr>
      </p:cxnSp>
      <p:cxnSp>
        <p:nvCxnSpPr>
          <p:cNvPr id="177164" name="AutoShape 25"/>
          <p:cNvCxnSpPr>
            <a:cxnSpLocks noChangeShapeType="1"/>
            <a:stCxn id="177203" idx="4"/>
            <a:endCxn id="177196" idx="2"/>
          </p:cNvCxnSpPr>
          <p:nvPr/>
        </p:nvCxnSpPr>
        <p:spPr bwMode="auto">
          <a:xfrm>
            <a:off x="4106863" y="5700713"/>
            <a:ext cx="434975" cy="485775"/>
          </a:xfrm>
          <a:prstGeom prst="straightConnector1">
            <a:avLst/>
          </a:prstGeom>
          <a:noFill/>
          <a:ln w="9525">
            <a:solidFill>
              <a:schemeClr val="tx1"/>
            </a:solidFill>
            <a:round/>
            <a:headEnd/>
            <a:tailEnd/>
          </a:ln>
        </p:spPr>
      </p:cxnSp>
      <p:sp>
        <p:nvSpPr>
          <p:cNvPr id="177165" name="Text Box 26"/>
          <p:cNvSpPr txBox="1">
            <a:spLocks noChangeArrowheads="1"/>
          </p:cNvSpPr>
          <p:nvPr/>
        </p:nvSpPr>
        <p:spPr bwMode="auto">
          <a:xfrm>
            <a:off x="419100" y="5354638"/>
            <a:ext cx="1006475" cy="4349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1</a:t>
            </a:r>
          </a:p>
        </p:txBody>
      </p:sp>
      <p:sp>
        <p:nvSpPr>
          <p:cNvPr id="177166" name="Text Box 27"/>
          <p:cNvSpPr txBox="1">
            <a:spLocks noChangeArrowheads="1"/>
          </p:cNvSpPr>
          <p:nvPr/>
        </p:nvSpPr>
        <p:spPr bwMode="auto">
          <a:xfrm>
            <a:off x="5387009" y="4343395"/>
            <a:ext cx="922337" cy="43656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dirty="0"/>
              <a:t>AS 2</a:t>
            </a:r>
          </a:p>
        </p:txBody>
      </p:sp>
      <p:sp>
        <p:nvSpPr>
          <p:cNvPr id="177167" name="Text Box 28"/>
          <p:cNvSpPr txBox="1">
            <a:spLocks noChangeArrowheads="1"/>
          </p:cNvSpPr>
          <p:nvPr/>
        </p:nvSpPr>
        <p:spPr bwMode="auto">
          <a:xfrm>
            <a:off x="8801100" y="5613400"/>
            <a:ext cx="922338" cy="4349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3</a:t>
            </a:r>
          </a:p>
        </p:txBody>
      </p:sp>
      <p:sp>
        <p:nvSpPr>
          <p:cNvPr id="177168" name="Text Box 29"/>
          <p:cNvSpPr txBox="1">
            <a:spLocks noChangeArrowheads="1"/>
          </p:cNvSpPr>
          <p:nvPr/>
        </p:nvSpPr>
        <p:spPr bwMode="auto">
          <a:xfrm>
            <a:off x="7375525" y="4232275"/>
            <a:ext cx="1174750"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a:t>Router 1.1.1.1</a:t>
            </a:r>
          </a:p>
        </p:txBody>
      </p:sp>
      <p:sp>
        <p:nvSpPr>
          <p:cNvPr id="865310" name="Cloud"/>
          <p:cNvSpPr>
            <a:spLocks noChangeAspect="1" noEditPoints="1" noChangeArrowheads="1"/>
          </p:cNvSpPr>
          <p:nvPr/>
        </p:nvSpPr>
        <p:spPr bwMode="auto">
          <a:xfrm>
            <a:off x="303213" y="6121400"/>
            <a:ext cx="588962" cy="4524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0" tIns="50929" rIns="0" bIns="50929" anchor="ctr"/>
          <a:lstStyle/>
          <a:p>
            <a:pPr algn="ctr" defTabSz="1019175">
              <a:spcBef>
                <a:spcPct val="0"/>
              </a:spcBef>
              <a:buClrTx/>
              <a:buSzTx/>
              <a:buFontTx/>
              <a:buNone/>
              <a:defRPr/>
            </a:pPr>
            <a:r>
              <a:rPr lang="en-US" sz="2200" b="1" i="1">
                <a:latin typeface="Comic Sans MS" pitchFamily="66" charset="0"/>
              </a:rPr>
              <a:t>r</a:t>
            </a:r>
          </a:p>
        </p:txBody>
      </p:sp>
      <p:cxnSp>
        <p:nvCxnSpPr>
          <p:cNvPr id="177170" name="AutoShape 31"/>
          <p:cNvCxnSpPr>
            <a:cxnSpLocks noChangeShapeType="1"/>
            <a:stCxn id="865310" idx="2"/>
            <a:endCxn id="177217" idx="2"/>
          </p:cNvCxnSpPr>
          <p:nvPr/>
        </p:nvCxnSpPr>
        <p:spPr bwMode="auto">
          <a:xfrm flipV="1">
            <a:off x="892175" y="6272213"/>
            <a:ext cx="114300" cy="76200"/>
          </a:xfrm>
          <a:prstGeom prst="straightConnector1">
            <a:avLst/>
          </a:prstGeom>
          <a:noFill/>
          <a:ln w="9525">
            <a:solidFill>
              <a:schemeClr val="tx1"/>
            </a:solidFill>
            <a:round/>
            <a:headEnd/>
            <a:tailEnd/>
          </a:ln>
        </p:spPr>
      </p:cxnSp>
      <p:grpSp>
        <p:nvGrpSpPr>
          <p:cNvPr id="177171" name="Group 32"/>
          <p:cNvGrpSpPr>
            <a:grpSpLocks/>
          </p:cNvGrpSpPr>
          <p:nvPr/>
        </p:nvGrpSpPr>
        <p:grpSpPr bwMode="auto">
          <a:xfrm>
            <a:off x="1006475" y="6067425"/>
            <a:ext cx="754063" cy="409575"/>
            <a:chOff x="4224" y="1068"/>
            <a:chExt cx="432" cy="228"/>
          </a:xfrm>
        </p:grpSpPr>
        <p:grpSp>
          <p:nvGrpSpPr>
            <p:cNvPr id="177212" name="Group 33"/>
            <p:cNvGrpSpPr>
              <a:grpSpLocks/>
            </p:cNvGrpSpPr>
            <p:nvPr/>
          </p:nvGrpSpPr>
          <p:grpSpPr bwMode="auto">
            <a:xfrm>
              <a:off x="4224" y="1068"/>
              <a:ext cx="432" cy="228"/>
              <a:chOff x="4224" y="1068"/>
              <a:chExt cx="432" cy="228"/>
            </a:xfrm>
          </p:grpSpPr>
          <p:sp>
            <p:nvSpPr>
              <p:cNvPr id="177217" name="AutoShape 34"/>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7218" name="Oval 35"/>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7213" name="AutoShape 36"/>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14" name="AutoShape 37"/>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15" name="AutoShape 38"/>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16" name="AutoShape 39"/>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177172" name="Group 40"/>
          <p:cNvGrpSpPr>
            <a:grpSpLocks/>
          </p:cNvGrpSpPr>
          <p:nvPr/>
        </p:nvGrpSpPr>
        <p:grpSpPr bwMode="auto">
          <a:xfrm>
            <a:off x="2127250" y="6216650"/>
            <a:ext cx="755650" cy="409575"/>
            <a:chOff x="4224" y="1068"/>
            <a:chExt cx="432" cy="228"/>
          </a:xfrm>
        </p:grpSpPr>
        <p:grpSp>
          <p:nvGrpSpPr>
            <p:cNvPr id="177205" name="Group 41"/>
            <p:cNvGrpSpPr>
              <a:grpSpLocks/>
            </p:cNvGrpSpPr>
            <p:nvPr/>
          </p:nvGrpSpPr>
          <p:grpSpPr bwMode="auto">
            <a:xfrm>
              <a:off x="4224" y="1068"/>
              <a:ext cx="432" cy="228"/>
              <a:chOff x="4224" y="1068"/>
              <a:chExt cx="432" cy="228"/>
            </a:xfrm>
          </p:grpSpPr>
          <p:sp>
            <p:nvSpPr>
              <p:cNvPr id="177210" name="AutoShape 42"/>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7211" name="Oval 43"/>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7206" name="AutoShape 44"/>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07" name="AutoShape 45"/>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08" name="AutoShape 46"/>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09" name="AutoShape 47"/>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cxnSp>
        <p:nvCxnSpPr>
          <p:cNvPr id="177173" name="AutoShape 48"/>
          <p:cNvCxnSpPr>
            <a:cxnSpLocks noChangeShapeType="1"/>
            <a:stCxn id="177189" idx="2"/>
            <a:endCxn id="177196" idx="4"/>
          </p:cNvCxnSpPr>
          <p:nvPr/>
        </p:nvCxnSpPr>
        <p:spPr bwMode="auto">
          <a:xfrm flipH="1">
            <a:off x="5295900" y="5214938"/>
            <a:ext cx="304800" cy="971550"/>
          </a:xfrm>
          <a:prstGeom prst="straightConnector1">
            <a:avLst/>
          </a:prstGeom>
          <a:noFill/>
          <a:ln w="9525">
            <a:solidFill>
              <a:schemeClr val="tx1"/>
            </a:solidFill>
            <a:round/>
            <a:headEnd/>
            <a:tailEnd/>
          </a:ln>
        </p:spPr>
      </p:cxnSp>
      <p:cxnSp>
        <p:nvCxnSpPr>
          <p:cNvPr id="177174" name="AutoShape 49"/>
          <p:cNvCxnSpPr>
            <a:cxnSpLocks noChangeShapeType="1"/>
            <a:stCxn id="177189" idx="4"/>
            <a:endCxn id="177231" idx="2"/>
          </p:cNvCxnSpPr>
          <p:nvPr/>
        </p:nvCxnSpPr>
        <p:spPr bwMode="auto">
          <a:xfrm flipV="1">
            <a:off x="6354763" y="5041900"/>
            <a:ext cx="1104900" cy="173038"/>
          </a:xfrm>
          <a:prstGeom prst="straightConnector1">
            <a:avLst/>
          </a:prstGeom>
          <a:noFill/>
          <a:ln w="9525">
            <a:solidFill>
              <a:schemeClr val="tx1"/>
            </a:solidFill>
            <a:round/>
            <a:headEnd/>
            <a:tailEnd/>
          </a:ln>
        </p:spPr>
      </p:cxnSp>
      <p:cxnSp>
        <p:nvCxnSpPr>
          <p:cNvPr id="177175" name="AutoShape 50"/>
          <p:cNvCxnSpPr>
            <a:cxnSpLocks noChangeShapeType="1"/>
            <a:stCxn id="177224" idx="2"/>
            <a:endCxn id="177231" idx="4"/>
          </p:cNvCxnSpPr>
          <p:nvPr/>
        </p:nvCxnSpPr>
        <p:spPr bwMode="auto">
          <a:xfrm flipH="1" flipV="1">
            <a:off x="8213725" y="5041900"/>
            <a:ext cx="252413" cy="258763"/>
          </a:xfrm>
          <a:prstGeom prst="straightConnector1">
            <a:avLst/>
          </a:prstGeom>
          <a:noFill/>
          <a:ln w="28575">
            <a:solidFill>
              <a:srgbClr val="2AF907"/>
            </a:solidFill>
            <a:round/>
            <a:headEnd/>
            <a:tailEnd/>
          </a:ln>
        </p:spPr>
      </p:cxnSp>
      <p:sp>
        <p:nvSpPr>
          <p:cNvPr id="177176" name="Text Box 51"/>
          <p:cNvSpPr txBox="1">
            <a:spLocks noChangeArrowheads="1"/>
          </p:cNvSpPr>
          <p:nvPr/>
        </p:nvSpPr>
        <p:spPr bwMode="auto">
          <a:xfrm>
            <a:off x="2095500" y="5606763"/>
            <a:ext cx="1173163"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Router </a:t>
            </a:r>
            <a:r>
              <a:rPr lang="en-US" b="1" dirty="0" smtClean="0"/>
              <a:t>1.1.8.1</a:t>
            </a:r>
            <a:endParaRPr lang="en-US" b="1" dirty="0"/>
          </a:p>
        </p:txBody>
      </p:sp>
      <p:sp>
        <p:nvSpPr>
          <p:cNvPr id="177177" name="Text Box 52"/>
          <p:cNvSpPr txBox="1">
            <a:spLocks noChangeArrowheads="1"/>
          </p:cNvSpPr>
          <p:nvPr/>
        </p:nvSpPr>
        <p:spPr bwMode="auto">
          <a:xfrm>
            <a:off x="6126163" y="4708525"/>
            <a:ext cx="1508125" cy="376238"/>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10.2.1.1</a:t>
            </a:r>
          </a:p>
        </p:txBody>
      </p:sp>
      <p:sp>
        <p:nvSpPr>
          <p:cNvPr id="177178" name="Text Box 53"/>
          <p:cNvSpPr txBox="1">
            <a:spLocks noChangeArrowheads="1"/>
          </p:cNvSpPr>
          <p:nvPr/>
        </p:nvSpPr>
        <p:spPr bwMode="auto">
          <a:xfrm>
            <a:off x="5412540" y="5386999"/>
            <a:ext cx="1173162"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Router </a:t>
            </a:r>
            <a:r>
              <a:rPr lang="en-US" b="1" dirty="0" smtClean="0"/>
              <a:t>1.1.3.1</a:t>
            </a:r>
            <a:endParaRPr lang="en-US" b="1" dirty="0"/>
          </a:p>
        </p:txBody>
      </p:sp>
      <p:sp>
        <p:nvSpPr>
          <p:cNvPr id="177179" name="Text Box 54"/>
          <p:cNvSpPr txBox="1">
            <a:spLocks noChangeArrowheads="1"/>
          </p:cNvSpPr>
          <p:nvPr/>
        </p:nvSpPr>
        <p:spPr bwMode="auto">
          <a:xfrm>
            <a:off x="4441825" y="6337300"/>
            <a:ext cx="1174750"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Router </a:t>
            </a:r>
            <a:r>
              <a:rPr lang="en-US" b="1" dirty="0" smtClean="0"/>
              <a:t>1.1.4.1</a:t>
            </a:r>
            <a:endParaRPr lang="en-US" b="1" dirty="0"/>
          </a:p>
        </p:txBody>
      </p:sp>
      <p:sp>
        <p:nvSpPr>
          <p:cNvPr id="177180" name="Text Box 55"/>
          <p:cNvSpPr txBox="1">
            <a:spLocks noChangeArrowheads="1"/>
          </p:cNvSpPr>
          <p:nvPr/>
        </p:nvSpPr>
        <p:spPr bwMode="auto">
          <a:xfrm>
            <a:off x="3291859" y="4927197"/>
            <a:ext cx="1173162"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Router </a:t>
            </a:r>
            <a:r>
              <a:rPr lang="en-US" b="1" dirty="0" smtClean="0"/>
              <a:t>1.1.6.1</a:t>
            </a:r>
            <a:endParaRPr lang="en-US" b="1" dirty="0"/>
          </a:p>
        </p:txBody>
      </p:sp>
      <p:grpSp>
        <p:nvGrpSpPr>
          <p:cNvPr id="177181" name="Group 56"/>
          <p:cNvGrpSpPr>
            <a:grpSpLocks/>
          </p:cNvGrpSpPr>
          <p:nvPr/>
        </p:nvGrpSpPr>
        <p:grpSpPr bwMode="auto">
          <a:xfrm>
            <a:off x="3352800" y="5494338"/>
            <a:ext cx="754063" cy="411162"/>
            <a:chOff x="4224" y="1068"/>
            <a:chExt cx="432" cy="228"/>
          </a:xfrm>
        </p:grpSpPr>
        <p:grpSp>
          <p:nvGrpSpPr>
            <p:cNvPr id="177198" name="Group 57"/>
            <p:cNvGrpSpPr>
              <a:grpSpLocks/>
            </p:cNvGrpSpPr>
            <p:nvPr/>
          </p:nvGrpSpPr>
          <p:grpSpPr bwMode="auto">
            <a:xfrm>
              <a:off x="4224" y="1068"/>
              <a:ext cx="432" cy="228"/>
              <a:chOff x="4224" y="1068"/>
              <a:chExt cx="432" cy="228"/>
            </a:xfrm>
          </p:grpSpPr>
          <p:sp>
            <p:nvSpPr>
              <p:cNvPr id="177203" name="AutoShape 58"/>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7204" name="Oval 59"/>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7199" name="AutoShape 60"/>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00" name="AutoShape 61"/>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01" name="AutoShape 62"/>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202" name="AutoShape 63"/>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177182" name="Group 64"/>
          <p:cNvGrpSpPr>
            <a:grpSpLocks/>
          </p:cNvGrpSpPr>
          <p:nvPr/>
        </p:nvGrpSpPr>
        <p:grpSpPr bwMode="auto">
          <a:xfrm>
            <a:off x="4541838" y="5980113"/>
            <a:ext cx="754062" cy="411162"/>
            <a:chOff x="4224" y="1068"/>
            <a:chExt cx="432" cy="228"/>
          </a:xfrm>
        </p:grpSpPr>
        <p:grpSp>
          <p:nvGrpSpPr>
            <p:cNvPr id="177191" name="Group 65"/>
            <p:cNvGrpSpPr>
              <a:grpSpLocks/>
            </p:cNvGrpSpPr>
            <p:nvPr/>
          </p:nvGrpSpPr>
          <p:grpSpPr bwMode="auto">
            <a:xfrm>
              <a:off x="4224" y="1068"/>
              <a:ext cx="432" cy="228"/>
              <a:chOff x="4224" y="1068"/>
              <a:chExt cx="432" cy="228"/>
            </a:xfrm>
          </p:grpSpPr>
          <p:sp>
            <p:nvSpPr>
              <p:cNvPr id="177196" name="AutoShape 66"/>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7197" name="Oval 67"/>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7192" name="AutoShape 68"/>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193" name="AutoShape 69"/>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194" name="AutoShape 70"/>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195" name="AutoShape 71"/>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177183" name="Group 72"/>
          <p:cNvGrpSpPr>
            <a:grpSpLocks/>
          </p:cNvGrpSpPr>
          <p:nvPr/>
        </p:nvGrpSpPr>
        <p:grpSpPr bwMode="auto">
          <a:xfrm>
            <a:off x="5600700" y="5008563"/>
            <a:ext cx="754063" cy="411162"/>
            <a:chOff x="4224" y="1068"/>
            <a:chExt cx="432" cy="228"/>
          </a:xfrm>
        </p:grpSpPr>
        <p:grpSp>
          <p:nvGrpSpPr>
            <p:cNvPr id="177184" name="Group 73"/>
            <p:cNvGrpSpPr>
              <a:grpSpLocks/>
            </p:cNvGrpSpPr>
            <p:nvPr/>
          </p:nvGrpSpPr>
          <p:grpSpPr bwMode="auto">
            <a:xfrm>
              <a:off x="4224" y="1068"/>
              <a:ext cx="432" cy="228"/>
              <a:chOff x="4224" y="1068"/>
              <a:chExt cx="432" cy="228"/>
            </a:xfrm>
          </p:grpSpPr>
          <p:sp>
            <p:nvSpPr>
              <p:cNvPr id="177189" name="AutoShape 74"/>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77190" name="Oval 75"/>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77185" name="AutoShape 76"/>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186" name="AutoShape 77"/>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187" name="AutoShape 78"/>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77188" name="AutoShape 79"/>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grpSp>
        <p:nvGrpSpPr>
          <p:cNvPr id="81" name="Group 5"/>
          <p:cNvGrpSpPr>
            <a:grpSpLocks/>
          </p:cNvGrpSpPr>
          <p:nvPr/>
        </p:nvGrpSpPr>
        <p:grpSpPr bwMode="auto">
          <a:xfrm>
            <a:off x="6949419" y="5669573"/>
            <a:ext cx="754062" cy="411163"/>
            <a:chOff x="4224" y="1068"/>
            <a:chExt cx="432" cy="228"/>
          </a:xfrm>
        </p:grpSpPr>
        <p:grpSp>
          <p:nvGrpSpPr>
            <p:cNvPr id="82" name="Group 6"/>
            <p:cNvGrpSpPr>
              <a:grpSpLocks/>
            </p:cNvGrpSpPr>
            <p:nvPr/>
          </p:nvGrpSpPr>
          <p:grpSpPr bwMode="auto">
            <a:xfrm>
              <a:off x="4224" y="1068"/>
              <a:ext cx="432" cy="228"/>
              <a:chOff x="4224" y="1068"/>
              <a:chExt cx="432" cy="228"/>
            </a:xfrm>
          </p:grpSpPr>
          <p:sp>
            <p:nvSpPr>
              <p:cNvPr id="87" name="AutoShape 7"/>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88" name="Oval 8"/>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83" name="AutoShape 9"/>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84" name="AutoShape 10"/>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85" name="AutoShape 11"/>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86" name="AutoShape 12"/>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cxnSp>
        <p:nvCxnSpPr>
          <p:cNvPr id="90" name="Straight Connector 89"/>
          <p:cNvCxnSpPr>
            <a:stCxn id="177231" idx="3"/>
            <a:endCxn id="85" idx="0"/>
          </p:cNvCxnSpPr>
          <p:nvPr/>
        </p:nvCxnSpPr>
        <p:spPr bwMode="auto">
          <a:xfrm flipH="1">
            <a:off x="7386153" y="5246688"/>
            <a:ext cx="450541" cy="424828"/>
          </a:xfrm>
          <a:prstGeom prst="line">
            <a:avLst/>
          </a:prstGeom>
          <a:solidFill>
            <a:srgbClr val="CCFFFF"/>
          </a:solidFill>
          <a:ln w="28575" cap="flat" cmpd="sng" algn="ctr">
            <a:solidFill>
              <a:srgbClr val="2AF907"/>
            </a:solidFill>
            <a:prstDash val="solid"/>
            <a:round/>
            <a:headEnd type="none" w="med" len="med"/>
            <a:tailEnd type="none" w="med" len="med"/>
          </a:ln>
          <a:effectLst/>
        </p:spPr>
      </p:cxnSp>
      <p:cxnSp>
        <p:nvCxnSpPr>
          <p:cNvPr id="94" name="Straight Connector 93"/>
          <p:cNvCxnSpPr>
            <a:stCxn id="177189" idx="3"/>
            <a:endCxn id="87" idx="2"/>
          </p:cNvCxnSpPr>
          <p:nvPr/>
        </p:nvCxnSpPr>
        <p:spPr bwMode="auto">
          <a:xfrm>
            <a:off x="5977732" y="5419725"/>
            <a:ext cx="971687" cy="455430"/>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95" name="Text Box 53"/>
          <p:cNvSpPr txBox="1">
            <a:spLocks noChangeArrowheads="1"/>
          </p:cNvSpPr>
          <p:nvPr/>
        </p:nvSpPr>
        <p:spPr bwMode="auto">
          <a:xfrm>
            <a:off x="6799670" y="6027072"/>
            <a:ext cx="1173162"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Router 1.1.2.1</a:t>
            </a:r>
          </a:p>
        </p:txBody>
      </p:sp>
      <p:grpSp>
        <p:nvGrpSpPr>
          <p:cNvPr id="96" name="Group 64"/>
          <p:cNvGrpSpPr>
            <a:grpSpLocks/>
          </p:cNvGrpSpPr>
          <p:nvPr/>
        </p:nvGrpSpPr>
        <p:grpSpPr bwMode="auto">
          <a:xfrm>
            <a:off x="4480566" y="4800590"/>
            <a:ext cx="754062" cy="411162"/>
            <a:chOff x="4224" y="1068"/>
            <a:chExt cx="432" cy="228"/>
          </a:xfrm>
        </p:grpSpPr>
        <p:grpSp>
          <p:nvGrpSpPr>
            <p:cNvPr id="97" name="Group 65"/>
            <p:cNvGrpSpPr>
              <a:grpSpLocks/>
            </p:cNvGrpSpPr>
            <p:nvPr/>
          </p:nvGrpSpPr>
          <p:grpSpPr bwMode="auto">
            <a:xfrm>
              <a:off x="4224" y="1068"/>
              <a:ext cx="432" cy="228"/>
              <a:chOff x="4224" y="1068"/>
              <a:chExt cx="432" cy="228"/>
            </a:xfrm>
          </p:grpSpPr>
          <p:sp>
            <p:nvSpPr>
              <p:cNvPr id="102" name="AutoShape 66"/>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03" name="Oval 67"/>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98" name="AutoShape 68"/>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99" name="AutoShape 69"/>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00" name="AutoShape 70"/>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01" name="AutoShape 71"/>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cxnSp>
        <p:nvCxnSpPr>
          <p:cNvPr id="105" name="Straight Connector 104"/>
          <p:cNvCxnSpPr>
            <a:stCxn id="102" idx="4"/>
            <a:endCxn id="177189" idx="2"/>
          </p:cNvCxnSpPr>
          <p:nvPr/>
        </p:nvCxnSpPr>
        <p:spPr bwMode="auto">
          <a:xfrm>
            <a:off x="5234628" y="5006171"/>
            <a:ext cx="366072" cy="207973"/>
          </a:xfrm>
          <a:prstGeom prst="line">
            <a:avLst/>
          </a:prstGeom>
          <a:solidFill>
            <a:srgbClr val="CCFFFF"/>
          </a:solidFill>
          <a:ln w="12700" cap="flat" cmpd="sng" algn="ctr">
            <a:solidFill>
              <a:schemeClr val="tx1"/>
            </a:solidFill>
            <a:prstDash val="solid"/>
            <a:round/>
            <a:headEnd type="none" w="med" len="med"/>
            <a:tailEnd type="none" w="med" len="med"/>
          </a:ln>
          <a:effectLst/>
        </p:spPr>
      </p:cxnSp>
      <p:cxnSp>
        <p:nvCxnSpPr>
          <p:cNvPr id="107" name="Straight Connector 106"/>
          <p:cNvCxnSpPr>
            <a:stCxn id="102" idx="2"/>
            <a:endCxn id="177203" idx="4"/>
          </p:cNvCxnSpPr>
          <p:nvPr/>
        </p:nvCxnSpPr>
        <p:spPr bwMode="auto">
          <a:xfrm flipH="1">
            <a:off x="4106863" y="5006171"/>
            <a:ext cx="373703" cy="693748"/>
          </a:xfrm>
          <a:prstGeom prst="line">
            <a:avLst/>
          </a:prstGeom>
          <a:solidFill>
            <a:srgbClr val="CCFFFF"/>
          </a:solidFill>
          <a:ln w="12700" cap="flat" cmpd="sng" algn="ctr">
            <a:solidFill>
              <a:schemeClr val="tx1"/>
            </a:solidFill>
            <a:prstDash val="solid"/>
            <a:round/>
            <a:headEnd type="none" w="med" len="med"/>
            <a:tailEnd type="none" w="med" len="med"/>
          </a:ln>
          <a:effectLst/>
        </p:spPr>
      </p:cxnSp>
      <p:sp>
        <p:nvSpPr>
          <p:cNvPr id="109" name="Text Box 54"/>
          <p:cNvSpPr txBox="1">
            <a:spLocks noChangeArrowheads="1"/>
          </p:cNvSpPr>
          <p:nvPr/>
        </p:nvSpPr>
        <p:spPr bwMode="auto">
          <a:xfrm>
            <a:off x="4389127" y="5149568"/>
            <a:ext cx="1174750"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Router </a:t>
            </a:r>
            <a:r>
              <a:rPr lang="en-US" b="1" dirty="0" smtClean="0"/>
              <a:t>1.1.5.1</a:t>
            </a:r>
            <a:endParaRPr lang="en-US" b="1" dirty="0"/>
          </a:p>
        </p:txBody>
      </p:sp>
      <p:cxnSp>
        <p:nvCxnSpPr>
          <p:cNvPr id="111" name="Straight Connector 110"/>
          <p:cNvCxnSpPr>
            <a:stCxn id="177196" idx="4"/>
            <a:endCxn id="87" idx="2"/>
          </p:cNvCxnSpPr>
          <p:nvPr/>
        </p:nvCxnSpPr>
        <p:spPr bwMode="auto">
          <a:xfrm flipV="1">
            <a:off x="5295900" y="5875155"/>
            <a:ext cx="1653519" cy="310539"/>
          </a:xfrm>
          <a:prstGeom prst="line">
            <a:avLst/>
          </a:prstGeom>
          <a:solidFill>
            <a:srgbClr val="CCFFFF"/>
          </a:solidFill>
          <a:ln w="28575" cap="flat" cmpd="sng" algn="ctr">
            <a:solidFill>
              <a:srgbClr val="2AF907"/>
            </a:solidFill>
            <a:prstDash val="solid"/>
            <a:round/>
            <a:headEnd type="none" w="med" len="med"/>
            <a:tailEnd type="none" w="med" len="med"/>
          </a:ln>
          <a:effectLst/>
        </p:spPr>
      </p:cxnSp>
      <p:grpSp>
        <p:nvGrpSpPr>
          <p:cNvPr id="112" name="Group 56"/>
          <p:cNvGrpSpPr>
            <a:grpSpLocks/>
          </p:cNvGrpSpPr>
          <p:nvPr/>
        </p:nvGrpSpPr>
        <p:grpSpPr bwMode="auto">
          <a:xfrm>
            <a:off x="3291859" y="6492525"/>
            <a:ext cx="754063" cy="411162"/>
            <a:chOff x="4224" y="1068"/>
            <a:chExt cx="432" cy="228"/>
          </a:xfrm>
        </p:grpSpPr>
        <p:grpSp>
          <p:nvGrpSpPr>
            <p:cNvPr id="113" name="Group 57"/>
            <p:cNvGrpSpPr>
              <a:grpSpLocks/>
            </p:cNvGrpSpPr>
            <p:nvPr/>
          </p:nvGrpSpPr>
          <p:grpSpPr bwMode="auto">
            <a:xfrm>
              <a:off x="4224" y="1068"/>
              <a:ext cx="432" cy="228"/>
              <a:chOff x="4224" y="1068"/>
              <a:chExt cx="432" cy="228"/>
            </a:xfrm>
          </p:grpSpPr>
          <p:sp>
            <p:nvSpPr>
              <p:cNvPr id="118" name="AutoShape 58"/>
              <p:cNvSpPr>
                <a:spLocks noChangeArrowheads="1"/>
              </p:cNvSpPr>
              <p:nvPr/>
            </p:nvSpPr>
            <p:spPr bwMode="auto">
              <a:xfrm>
                <a:off x="4224" y="1068"/>
                <a:ext cx="432" cy="228"/>
              </a:xfrm>
              <a:prstGeom prst="can">
                <a:avLst>
                  <a:gd name="adj" fmla="val 50000"/>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sp>
            <p:nvSpPr>
              <p:cNvPr id="119" name="Oval 59"/>
              <p:cNvSpPr>
                <a:spLocks noChangeArrowheads="1"/>
              </p:cNvSpPr>
              <p:nvPr/>
            </p:nvSpPr>
            <p:spPr bwMode="auto">
              <a:xfrm>
                <a:off x="4224" y="1068"/>
                <a:ext cx="432" cy="114"/>
              </a:xfrm>
              <a:prstGeom prst="ellipse">
                <a:avLst/>
              </a:prstGeom>
              <a:gradFill rotWithShape="1">
                <a:gsLst>
                  <a:gs pos="0">
                    <a:srgbClr val="764700"/>
                  </a:gs>
                  <a:gs pos="50000">
                    <a:srgbClr val="FF9900"/>
                  </a:gs>
                  <a:gs pos="100000">
                    <a:srgbClr val="764700"/>
                  </a:gs>
                </a:gsLst>
                <a:lin ang="0" scaled="1"/>
              </a:gradFill>
              <a:ln w="9525">
                <a:solidFill>
                  <a:schemeClr val="tx1"/>
                </a:solidFill>
                <a:round/>
                <a:headEnd/>
                <a:tailEnd/>
              </a:ln>
            </p:spPr>
            <p:txBody>
              <a:bodyPr wrap="none" anchor="ctr"/>
              <a:lstStyle/>
              <a:p>
                <a:endParaRPr lang="en-US"/>
              </a:p>
            </p:txBody>
          </p:sp>
        </p:grpSp>
        <p:sp>
          <p:nvSpPr>
            <p:cNvPr id="114" name="AutoShape 60"/>
            <p:cNvSpPr>
              <a:spLocks noChangeArrowheads="1"/>
            </p:cNvSpPr>
            <p:nvPr/>
          </p:nvSpPr>
          <p:spPr bwMode="auto">
            <a:xfrm rot="672657" flipH="1">
              <a:off x="4476" y="111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15" name="AutoShape 61"/>
            <p:cNvSpPr>
              <a:spLocks noChangeArrowheads="1"/>
            </p:cNvSpPr>
            <p:nvPr/>
          </p:nvSpPr>
          <p:spPr bwMode="auto">
            <a:xfrm rot="660099">
              <a:off x="4254" y="1086"/>
              <a:ext cx="144" cy="48"/>
            </a:xfrm>
            <a:prstGeom prst="rightArrow">
              <a:avLst>
                <a:gd name="adj1" fmla="val 50000"/>
                <a:gd name="adj2" fmla="val 75000"/>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16" name="AutoShape 62"/>
            <p:cNvSpPr>
              <a:spLocks noChangeArrowheads="1"/>
            </p:cNvSpPr>
            <p:nvPr/>
          </p:nvSpPr>
          <p:spPr bwMode="auto">
            <a:xfrm rot="-2069624">
              <a:off x="4440" y="1074"/>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sp>
          <p:nvSpPr>
            <p:cNvPr id="117" name="AutoShape 63"/>
            <p:cNvSpPr>
              <a:spLocks noChangeArrowheads="1"/>
            </p:cNvSpPr>
            <p:nvPr/>
          </p:nvSpPr>
          <p:spPr bwMode="auto">
            <a:xfrm rot="8329323">
              <a:off x="4365" y="1128"/>
              <a:ext cx="69" cy="48"/>
            </a:xfrm>
            <a:prstGeom prst="rightArrow">
              <a:avLst>
                <a:gd name="adj1" fmla="val 50000"/>
                <a:gd name="adj2" fmla="val 35938"/>
              </a:avLst>
            </a:prstGeom>
            <a:gradFill rotWithShape="1">
              <a:gsLst>
                <a:gs pos="0">
                  <a:srgbClr val="764700"/>
                </a:gs>
                <a:gs pos="50000">
                  <a:srgbClr val="FF9900"/>
                </a:gs>
                <a:gs pos="100000">
                  <a:srgbClr val="764700"/>
                </a:gs>
              </a:gsLst>
              <a:lin ang="0" scaled="1"/>
            </a:gradFill>
            <a:ln w="9525">
              <a:solidFill>
                <a:schemeClr val="tx1"/>
              </a:solidFill>
              <a:miter lim="800000"/>
              <a:headEnd/>
              <a:tailEnd/>
            </a:ln>
          </p:spPr>
          <p:txBody>
            <a:bodyPr wrap="none" anchor="ctr"/>
            <a:lstStyle/>
            <a:p>
              <a:endParaRPr lang="en-US"/>
            </a:p>
          </p:txBody>
        </p:sp>
      </p:grpSp>
      <p:cxnSp>
        <p:nvCxnSpPr>
          <p:cNvPr id="121" name="Straight Connector 120"/>
          <p:cNvCxnSpPr>
            <a:stCxn id="177196" idx="2"/>
            <a:endCxn id="118" idx="4"/>
          </p:cNvCxnSpPr>
          <p:nvPr/>
        </p:nvCxnSpPr>
        <p:spPr bwMode="auto">
          <a:xfrm flipH="1">
            <a:off x="4045922" y="6185694"/>
            <a:ext cx="495916" cy="512412"/>
          </a:xfrm>
          <a:prstGeom prst="line">
            <a:avLst/>
          </a:prstGeom>
          <a:solidFill>
            <a:srgbClr val="CCFFFF"/>
          </a:solidFill>
          <a:ln w="28575" cap="flat" cmpd="sng" algn="ctr">
            <a:solidFill>
              <a:srgbClr val="2AF907"/>
            </a:solidFill>
            <a:prstDash val="solid"/>
            <a:round/>
            <a:headEnd type="none" w="med" len="med"/>
            <a:tailEnd type="none" w="med" len="med"/>
          </a:ln>
          <a:effectLst/>
        </p:spPr>
      </p:cxnSp>
      <p:cxnSp>
        <p:nvCxnSpPr>
          <p:cNvPr id="123" name="Straight Connector 122"/>
          <p:cNvCxnSpPr>
            <a:stCxn id="177210" idx="4"/>
            <a:endCxn id="118" idx="2"/>
          </p:cNvCxnSpPr>
          <p:nvPr/>
        </p:nvCxnSpPr>
        <p:spPr bwMode="auto">
          <a:xfrm>
            <a:off x="2882900" y="6421438"/>
            <a:ext cx="408959" cy="276668"/>
          </a:xfrm>
          <a:prstGeom prst="line">
            <a:avLst/>
          </a:prstGeom>
          <a:solidFill>
            <a:srgbClr val="CCFFFF"/>
          </a:solidFill>
          <a:ln w="28575" cap="flat" cmpd="sng" algn="ctr">
            <a:solidFill>
              <a:srgbClr val="2AF907"/>
            </a:solidFill>
            <a:prstDash val="solid"/>
            <a:round/>
            <a:headEnd type="none" w="med" len="med"/>
            <a:tailEnd type="none" w="med" len="med"/>
          </a:ln>
          <a:effectLst/>
        </p:spPr>
      </p:cxnSp>
      <p:sp>
        <p:nvSpPr>
          <p:cNvPr id="124" name="Text Box 55"/>
          <p:cNvSpPr txBox="1">
            <a:spLocks noChangeArrowheads="1"/>
          </p:cNvSpPr>
          <p:nvPr/>
        </p:nvSpPr>
        <p:spPr bwMode="auto">
          <a:xfrm>
            <a:off x="3200420" y="6821040"/>
            <a:ext cx="1173162" cy="656851"/>
          </a:xfrm>
          <a:prstGeom prst="rect">
            <a:avLst/>
          </a:prstGeom>
          <a:noFill/>
          <a:ln w="9525">
            <a:noFill/>
            <a:miter lim="800000"/>
            <a:headEnd/>
            <a:tailEnd/>
          </a:ln>
        </p:spPr>
        <p:txBody>
          <a:bodyPr lIns="101859" tIns="50929" rIns="101859" bIns="50929">
            <a:spAutoFit/>
          </a:bodyPr>
          <a:lstStyle/>
          <a:p>
            <a:pPr algn="l" defTabSz="1019175">
              <a:spcBef>
                <a:spcPct val="50000"/>
              </a:spcBef>
              <a:buClrTx/>
              <a:buSzTx/>
              <a:buFontTx/>
              <a:buNone/>
            </a:pPr>
            <a:r>
              <a:rPr lang="en-US" b="1" dirty="0"/>
              <a:t>Router </a:t>
            </a:r>
            <a:r>
              <a:rPr lang="en-US" b="1" dirty="0" smtClean="0"/>
              <a:t>1.1.7.1</a:t>
            </a:r>
            <a:endParaRPr lang="en-US"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BGP Example</a:t>
            </a:r>
            <a:endParaRPr lang="en-US" dirty="0"/>
          </a:p>
        </p:txBody>
      </p:sp>
      <p:sp>
        <p:nvSpPr>
          <p:cNvPr id="229" name="Slide Number Placeholder 228"/>
          <p:cNvSpPr>
            <a:spLocks noGrp="1"/>
          </p:cNvSpPr>
          <p:nvPr>
            <p:ph type="sldNum" sz="quarter" idx="10"/>
          </p:nvPr>
        </p:nvSpPr>
        <p:spPr/>
        <p:txBody>
          <a:bodyPr/>
          <a:lstStyle/>
          <a:p>
            <a:fld id="{E67FBD6A-8545-3B44-8786-C48B4E259526}" type="slidenum">
              <a:rPr lang="en-US" smtClean="0"/>
              <a:pPr/>
              <a:t>27</a:t>
            </a:fld>
            <a:endParaRPr lang="en-US"/>
          </a:p>
        </p:txBody>
      </p:sp>
      <p:grpSp>
        <p:nvGrpSpPr>
          <p:cNvPr id="14" name="Group 13"/>
          <p:cNvGrpSpPr/>
          <p:nvPr/>
        </p:nvGrpSpPr>
        <p:grpSpPr>
          <a:xfrm>
            <a:off x="833889" y="1010919"/>
            <a:ext cx="8346889" cy="6416586"/>
            <a:chOff x="833889" y="1010919"/>
            <a:chExt cx="8346889" cy="6416586"/>
          </a:xfrm>
        </p:grpSpPr>
        <p:grpSp>
          <p:nvGrpSpPr>
            <p:cNvPr id="2" name="Group 1"/>
            <p:cNvGrpSpPr/>
            <p:nvPr/>
          </p:nvGrpSpPr>
          <p:grpSpPr>
            <a:xfrm>
              <a:off x="833889" y="1010919"/>
              <a:ext cx="8346889" cy="6416586"/>
              <a:chOff x="833889" y="1010919"/>
              <a:chExt cx="8346889" cy="6416586"/>
            </a:xfrm>
          </p:grpSpPr>
          <p:sp>
            <p:nvSpPr>
              <p:cNvPr id="13"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   AS1 1.1.*</a:t>
                </a:r>
                <a:br>
                  <a:rPr lang="en-US" dirty="0" smtClean="0">
                    <a:latin typeface="+mn-lt"/>
                  </a:rPr>
                </a:br>
                <a:r>
                  <a:rPr lang="en-US" dirty="0" smtClean="0">
                    <a:latin typeface="+mn-lt"/>
                  </a:rPr>
                  <a:t/>
                </a:r>
                <a:br>
                  <a:rPr lang="en-US" dirty="0" smtClean="0">
                    <a:latin typeface="+mn-lt"/>
                  </a:rPr>
                </a:br>
                <a:r>
                  <a:rPr lang="en-US" dirty="0" smtClean="0">
                    <a:latin typeface="+mn-lt"/>
                  </a:rPr>
                  <a:t/>
                </a:r>
                <a:br>
                  <a:rPr lang="en-US" dirty="0" smtClean="0">
                    <a:latin typeface="+mn-lt"/>
                  </a:rPr>
                </a:br>
                <a:r>
                  <a:rPr lang="en-US" dirty="0" smtClean="0">
                    <a:latin typeface="+mn-lt"/>
                  </a:rPr>
                  <a:t/>
                </a:r>
                <a:br>
                  <a:rPr lang="en-US" dirty="0" smtClean="0">
                    <a:latin typeface="+mn-lt"/>
                  </a:rPr>
                </a:br>
                <a:r>
                  <a:rPr lang="en-US" dirty="0" smtClean="0">
                    <a:latin typeface="+mn-lt"/>
                  </a:rPr>
                  <a:t/>
                </a:r>
                <a:br>
                  <a:rPr lang="en-US" dirty="0" smtClean="0">
                    <a:latin typeface="+mn-lt"/>
                  </a:rPr>
                </a:br>
                <a:endParaRPr lang="en-US" dirty="0">
                  <a:latin typeface="+mn-lt"/>
                </a:endParaRPr>
              </a:p>
            </p:txBody>
          </p:sp>
          <p:sp>
            <p:nvSpPr>
              <p:cNvPr id="18"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AS6</a:t>
                </a:r>
                <a:br>
                  <a:rPr lang="en-US" dirty="0" smtClean="0">
                    <a:latin typeface="+mn-lt"/>
                  </a:rPr>
                </a:br>
                <a:r>
                  <a:rPr lang="en-US" dirty="0" smtClean="0">
                    <a:latin typeface="+mn-lt"/>
                  </a:rPr>
                  <a:t>6.6.*</a:t>
                </a:r>
                <a:endParaRPr lang="en-US" dirty="0">
                  <a:latin typeface="+mn-lt"/>
                </a:endParaRPr>
              </a:p>
            </p:txBody>
          </p:sp>
          <p:sp>
            <p:nvSpPr>
              <p:cNvPr id="20"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AS7</a:t>
                </a:r>
                <a:br>
                  <a:rPr lang="en-US" dirty="0" smtClean="0">
                    <a:latin typeface="+mn-lt"/>
                  </a:rPr>
                </a:br>
                <a:r>
                  <a:rPr lang="en-US" dirty="0" smtClean="0">
                    <a:latin typeface="+mn-lt"/>
                  </a:rPr>
                  <a:t>7.7.*</a:t>
                </a:r>
                <a:endParaRPr lang="en-US" dirty="0">
                  <a:latin typeface="+mn-lt"/>
                </a:endParaRPr>
              </a:p>
            </p:txBody>
          </p:sp>
          <p:sp>
            <p:nvSpPr>
              <p:cNvPr id="21"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AS5</a:t>
                </a:r>
                <a:br>
                  <a:rPr lang="en-US" dirty="0" smtClean="0">
                    <a:latin typeface="+mn-lt"/>
                  </a:rPr>
                </a:br>
                <a:r>
                  <a:rPr lang="en-US" dirty="0" smtClean="0">
                    <a:latin typeface="+mn-lt"/>
                  </a:rPr>
                  <a:t>5.5.*</a:t>
                </a:r>
                <a:endParaRPr lang="en-US" dirty="0">
                  <a:latin typeface="+mn-lt"/>
                </a:endParaRPr>
              </a:p>
            </p:txBody>
          </p:sp>
          <p:sp>
            <p:nvSpPr>
              <p:cNvPr id="22"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AS4</a:t>
                </a:r>
                <a:br>
                  <a:rPr lang="en-US" dirty="0" smtClean="0">
                    <a:latin typeface="+mn-lt"/>
                  </a:rPr>
                </a:br>
                <a:r>
                  <a:rPr lang="en-US" dirty="0" smtClean="0">
                    <a:latin typeface="+mn-lt"/>
                  </a:rPr>
                  <a:t>4.4.*</a:t>
                </a:r>
                <a:endParaRPr lang="en-US" dirty="0">
                  <a:latin typeface="+mn-lt"/>
                </a:endParaRPr>
              </a:p>
            </p:txBody>
          </p:sp>
          <p:sp>
            <p:nvSpPr>
              <p:cNvPr id="23"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AS3</a:t>
                </a:r>
                <a:br>
                  <a:rPr lang="en-US" dirty="0" smtClean="0">
                    <a:latin typeface="+mn-lt"/>
                  </a:rPr>
                </a:br>
                <a:r>
                  <a:rPr lang="en-US" dirty="0" smtClean="0">
                    <a:latin typeface="+mn-lt"/>
                  </a:rPr>
                  <a:t>3.3.*</a:t>
                </a:r>
                <a:endParaRPr lang="en-US" dirty="0">
                  <a:latin typeface="+mn-lt"/>
                </a:endParaRPr>
              </a:p>
            </p:txBody>
          </p:sp>
          <p:sp>
            <p:nvSpPr>
              <p:cNvPr id="24"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AS2</a:t>
                </a:r>
                <a:br>
                  <a:rPr lang="en-US" dirty="0" smtClean="0">
                    <a:latin typeface="+mn-lt"/>
                  </a:rPr>
                </a:br>
                <a:r>
                  <a:rPr lang="en-US" dirty="0" smtClean="0">
                    <a:latin typeface="+mn-lt"/>
                  </a:rPr>
                  <a:t>2.2.*</a:t>
                </a:r>
                <a:endParaRPr lang="en-US" dirty="0">
                  <a:latin typeface="+mn-lt"/>
                </a:endParaRPr>
              </a:p>
            </p:txBody>
          </p:sp>
          <p:sp>
            <p:nvSpPr>
              <p:cNvPr id="25" name="Can 24"/>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A</a:t>
                </a:r>
              </a:p>
            </p:txBody>
          </p:sp>
          <p:sp>
            <p:nvSpPr>
              <p:cNvPr id="30" name="Can 29"/>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E</a:t>
                </a:r>
              </a:p>
            </p:txBody>
          </p:sp>
          <p:sp>
            <p:nvSpPr>
              <p:cNvPr id="32" name="Can 31"/>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C</a:t>
                </a:r>
              </a:p>
            </p:txBody>
          </p:sp>
          <p:sp>
            <p:nvSpPr>
              <p:cNvPr id="33" name="Can 32"/>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B</a:t>
                </a:r>
              </a:p>
            </p:txBody>
          </p:sp>
          <p:cxnSp>
            <p:nvCxnSpPr>
              <p:cNvPr id="35" name="Straight Connector 34"/>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a:stCxn id="25" idx="3"/>
                <a:endCxn id="103"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a:stCxn id="30" idx="4"/>
                <a:endCxn id="21"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p:cNvCxnSpPr>
                <a:endCxn id="30"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0" name="Straight Connector 79"/>
              <p:cNvCxnSpPr>
                <a:stCxn id="18" idx="3"/>
                <a:endCxn id="21"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9" name="Straight Connector 98"/>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Straight Connector 99"/>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1" name="Straight Connector 100"/>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Straight Connector 101"/>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2" name="Straight Connector 111"/>
              <p:cNvCxnSpPr>
                <a:stCxn id="103" idx="4"/>
                <a:endCxn id="30"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3" name="Straight Connector 112"/>
              <p:cNvCxnSpPr>
                <a:stCxn id="30" idx="1"/>
                <a:endCxn id="33"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3" name="Can 102"/>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D</a:t>
                </a:r>
              </a:p>
            </p:txBody>
          </p:sp>
          <p:sp>
            <p:nvSpPr>
              <p:cNvPr id="120"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AS8</a:t>
                </a:r>
                <a:br>
                  <a:rPr lang="en-US" dirty="0" smtClean="0">
                    <a:latin typeface="+mn-lt"/>
                  </a:rPr>
                </a:br>
                <a:r>
                  <a:rPr lang="en-US" dirty="0" smtClean="0">
                    <a:latin typeface="+mn-lt"/>
                  </a:rPr>
                  <a:t>8.8.*</a:t>
                </a:r>
                <a:endParaRPr lang="en-US" dirty="0">
                  <a:latin typeface="+mn-lt"/>
                </a:endParaRPr>
              </a:p>
            </p:txBody>
          </p:sp>
          <p:cxnSp>
            <p:nvCxnSpPr>
              <p:cNvPr id="121" name="Straight Connector 120"/>
              <p:cNvCxnSpPr>
                <a:stCxn id="33"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2" name="Straight Connector 121"/>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3" name="Straight Connector 122"/>
              <p:cNvCxnSpPr>
                <a:endCxn id="103"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4" name="Straight Connector 123"/>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3"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dirty="0" smtClean="0">
                    <a:latin typeface="+mn-lt"/>
                  </a:rPr>
                  <a:t>AS9</a:t>
                </a:r>
                <a:br>
                  <a:rPr lang="en-US" dirty="0" smtClean="0">
                    <a:latin typeface="+mn-lt"/>
                  </a:rPr>
                </a:br>
                <a:r>
                  <a:rPr lang="en-US" dirty="0" smtClean="0">
                    <a:latin typeface="+mn-lt"/>
                  </a:rPr>
                  <a:t>9.9.*</a:t>
                </a:r>
                <a:endParaRPr lang="en-US" dirty="0">
                  <a:latin typeface="+mn-lt"/>
                </a:endParaRPr>
              </a:p>
            </p:txBody>
          </p:sp>
          <p:cxnSp>
            <p:nvCxnSpPr>
              <p:cNvPr id="135" name="Straight Connector 134"/>
              <p:cNvCxnSpPr>
                <a:endCxn id="20"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8" name="TextBox 137"/>
              <p:cNvSpPr txBox="1"/>
              <p:nvPr/>
            </p:nvSpPr>
            <p:spPr>
              <a:xfrm>
                <a:off x="4699515" y="4244784"/>
                <a:ext cx="130444" cy="246221"/>
              </a:xfrm>
              <a:prstGeom prst="rect">
                <a:avLst/>
              </a:prstGeom>
              <a:solidFill>
                <a:schemeClr val="bg2">
                  <a:lumMod val="40000"/>
                  <a:lumOff val="60000"/>
                </a:schemeClr>
              </a:solidFill>
            </p:spPr>
            <p:txBody>
              <a:bodyPr wrap="none" lIns="0" tIns="0" rIns="0" bIns="0" rtlCol="0" anchor="ctr">
                <a:spAutoFit/>
              </a:bodyPr>
              <a:lstStyle/>
              <a:p>
                <a:pPr algn="ctr"/>
                <a:r>
                  <a:rPr lang="en-US" sz="1600" dirty="0" smtClean="0">
                    <a:latin typeface="+mn-lt"/>
                  </a:rPr>
                  <a:t>6</a:t>
                </a:r>
                <a:endParaRPr lang="en-US" sz="1600" dirty="0">
                  <a:latin typeface="+mn-lt"/>
                </a:endParaRPr>
              </a:p>
            </p:txBody>
          </p:sp>
          <p:sp>
            <p:nvSpPr>
              <p:cNvPr id="139" name="TextBox 138"/>
              <p:cNvSpPr txBox="1"/>
              <p:nvPr/>
            </p:nvSpPr>
            <p:spPr>
              <a:xfrm>
                <a:off x="5996181" y="4530227"/>
                <a:ext cx="260889" cy="246221"/>
              </a:xfrm>
              <a:prstGeom prst="rect">
                <a:avLst/>
              </a:prstGeom>
              <a:solidFill>
                <a:schemeClr val="bg2">
                  <a:lumMod val="40000"/>
                  <a:lumOff val="60000"/>
                </a:schemeClr>
              </a:solidFill>
            </p:spPr>
            <p:txBody>
              <a:bodyPr wrap="none" lIns="0" tIns="0" rIns="0" bIns="0" rtlCol="0" anchor="ctr">
                <a:spAutoFit/>
              </a:bodyPr>
              <a:lstStyle/>
              <a:p>
                <a:pPr algn="ctr"/>
                <a:r>
                  <a:rPr lang="en-US" sz="1600" dirty="0" smtClean="0">
                    <a:latin typeface="+mn-lt"/>
                  </a:rPr>
                  <a:t>11</a:t>
                </a:r>
                <a:endParaRPr lang="en-US" sz="1600" dirty="0">
                  <a:latin typeface="+mn-lt"/>
                </a:endParaRPr>
              </a:p>
            </p:txBody>
          </p:sp>
          <p:sp>
            <p:nvSpPr>
              <p:cNvPr id="140" name="TextBox 139"/>
              <p:cNvSpPr txBox="1"/>
              <p:nvPr/>
            </p:nvSpPr>
            <p:spPr>
              <a:xfrm>
                <a:off x="5149453" y="5046681"/>
                <a:ext cx="130444" cy="246221"/>
              </a:xfrm>
              <a:prstGeom prst="rect">
                <a:avLst/>
              </a:prstGeom>
              <a:solidFill>
                <a:schemeClr val="bg2">
                  <a:lumMod val="40000"/>
                  <a:lumOff val="60000"/>
                </a:schemeClr>
              </a:solidFill>
            </p:spPr>
            <p:txBody>
              <a:bodyPr wrap="none" lIns="0" tIns="0" rIns="0" bIns="0" rtlCol="0" anchor="ctr">
                <a:spAutoFit/>
              </a:bodyPr>
              <a:lstStyle/>
              <a:p>
                <a:pPr algn="ctr"/>
                <a:r>
                  <a:rPr lang="en-US" sz="1600" dirty="0" smtClean="0">
                    <a:latin typeface="+mn-lt"/>
                  </a:rPr>
                  <a:t>8</a:t>
                </a:r>
                <a:endParaRPr lang="en-US" sz="1600" dirty="0">
                  <a:latin typeface="+mn-lt"/>
                </a:endParaRPr>
              </a:p>
            </p:txBody>
          </p:sp>
          <p:sp>
            <p:nvSpPr>
              <p:cNvPr id="141" name="TextBox 140"/>
              <p:cNvSpPr txBox="1"/>
              <p:nvPr/>
            </p:nvSpPr>
            <p:spPr>
              <a:xfrm>
                <a:off x="4327615" y="4546569"/>
                <a:ext cx="130444" cy="246221"/>
              </a:xfrm>
              <a:prstGeom prst="rect">
                <a:avLst/>
              </a:prstGeom>
              <a:solidFill>
                <a:schemeClr val="bg2">
                  <a:lumMod val="40000"/>
                  <a:lumOff val="60000"/>
                </a:schemeClr>
              </a:solidFill>
            </p:spPr>
            <p:txBody>
              <a:bodyPr wrap="none" lIns="0" tIns="0" rIns="0" bIns="0" rtlCol="0" anchor="ctr">
                <a:spAutoFit/>
              </a:bodyPr>
              <a:lstStyle/>
              <a:p>
                <a:pPr algn="ctr"/>
                <a:r>
                  <a:rPr lang="en-US" sz="1600" dirty="0" smtClean="0">
                    <a:latin typeface="+mn-lt"/>
                  </a:rPr>
                  <a:t>7</a:t>
                </a:r>
                <a:endParaRPr lang="en-US" sz="1600" dirty="0">
                  <a:latin typeface="+mn-lt"/>
                </a:endParaRPr>
              </a:p>
            </p:txBody>
          </p:sp>
          <p:sp>
            <p:nvSpPr>
              <p:cNvPr id="142" name="TextBox 141"/>
              <p:cNvSpPr txBox="1"/>
              <p:nvPr/>
            </p:nvSpPr>
            <p:spPr>
              <a:xfrm>
                <a:off x="5647655" y="4274301"/>
                <a:ext cx="130444" cy="246221"/>
              </a:xfrm>
              <a:prstGeom prst="rect">
                <a:avLst/>
              </a:prstGeom>
              <a:solidFill>
                <a:schemeClr val="bg2">
                  <a:lumMod val="40000"/>
                  <a:lumOff val="60000"/>
                </a:schemeClr>
              </a:solidFill>
            </p:spPr>
            <p:txBody>
              <a:bodyPr wrap="none" lIns="0" tIns="0" rIns="0" bIns="0" rtlCol="0" anchor="ctr">
                <a:spAutoFit/>
              </a:bodyPr>
              <a:lstStyle/>
              <a:p>
                <a:pPr algn="ctr"/>
                <a:r>
                  <a:rPr lang="en-US" sz="1600" dirty="0" smtClean="0">
                    <a:latin typeface="+mn-lt"/>
                  </a:rPr>
                  <a:t>9</a:t>
                </a:r>
                <a:endParaRPr lang="en-US" sz="1600" dirty="0">
                  <a:latin typeface="+mn-lt"/>
                </a:endParaRPr>
              </a:p>
            </p:txBody>
          </p:sp>
          <p:sp>
            <p:nvSpPr>
              <p:cNvPr id="143" name="TextBox 142"/>
              <p:cNvSpPr txBox="1"/>
              <p:nvPr/>
            </p:nvSpPr>
            <p:spPr>
              <a:xfrm>
                <a:off x="5518998" y="4027574"/>
                <a:ext cx="260889" cy="246221"/>
              </a:xfrm>
              <a:prstGeom prst="rect">
                <a:avLst/>
              </a:prstGeom>
              <a:solidFill>
                <a:schemeClr val="bg2">
                  <a:lumMod val="40000"/>
                  <a:lumOff val="60000"/>
                </a:schemeClr>
              </a:solidFill>
            </p:spPr>
            <p:txBody>
              <a:bodyPr wrap="none" lIns="0" tIns="0" rIns="0" bIns="0" rtlCol="0" anchor="ctr">
                <a:spAutoFit/>
              </a:bodyPr>
              <a:lstStyle/>
              <a:p>
                <a:pPr algn="ctr"/>
                <a:r>
                  <a:rPr lang="en-US" sz="1600" dirty="0" smtClean="0">
                    <a:latin typeface="+mn-lt"/>
                  </a:rPr>
                  <a:t>10</a:t>
                </a:r>
                <a:endParaRPr lang="en-US" sz="1600" dirty="0">
                  <a:latin typeface="+mn-lt"/>
                </a:endParaRPr>
              </a:p>
            </p:txBody>
          </p:sp>
          <p:sp>
            <p:nvSpPr>
              <p:cNvPr id="146" name="TextBox 145"/>
              <p:cNvSpPr txBox="1"/>
              <p:nvPr/>
            </p:nvSpPr>
            <p:spPr>
              <a:xfrm>
                <a:off x="5616903" y="4765177"/>
                <a:ext cx="130444" cy="246221"/>
              </a:xfrm>
              <a:prstGeom prst="rect">
                <a:avLst/>
              </a:prstGeom>
              <a:solidFill>
                <a:schemeClr val="bg2">
                  <a:lumMod val="40000"/>
                  <a:lumOff val="60000"/>
                </a:schemeClr>
              </a:solidFill>
            </p:spPr>
            <p:txBody>
              <a:bodyPr wrap="none" lIns="0" tIns="0" rIns="0" bIns="0" rtlCol="0" anchor="ctr">
                <a:spAutoFit/>
              </a:bodyPr>
              <a:lstStyle/>
              <a:p>
                <a:pPr algn="ctr"/>
                <a:r>
                  <a:rPr lang="en-US" sz="1600" dirty="0" smtClean="0">
                    <a:latin typeface="+mn-lt"/>
                  </a:rPr>
                  <a:t>5</a:t>
                </a:r>
                <a:endParaRPr lang="en-US" sz="1600" dirty="0">
                  <a:latin typeface="+mn-lt"/>
                </a:endParaRPr>
              </a:p>
            </p:txBody>
          </p:sp>
          <p:cxnSp>
            <p:nvCxnSpPr>
              <p:cNvPr id="147" name="Straight Connector 146"/>
              <p:cNvCxnSpPr>
                <a:stCxn id="120" idx="1"/>
                <a:endCxn id="133"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0" name="Straight Connector 149"/>
              <p:cNvCxnSpPr>
                <a:stCxn id="20" idx="2"/>
                <a:endCxn id="18"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9" name="TextBox 158"/>
              <p:cNvSpPr txBox="1"/>
              <p:nvPr/>
            </p:nvSpPr>
            <p:spPr>
              <a:xfrm>
                <a:off x="6880810" y="3233384"/>
                <a:ext cx="745697" cy="246221"/>
              </a:xfrm>
              <a:prstGeom prst="rect">
                <a:avLst/>
              </a:prstGeom>
              <a:noFill/>
            </p:spPr>
            <p:txBody>
              <a:bodyPr wrap="none" lIns="0" tIns="0" rIns="0" bIns="0" rtlCol="0" anchor="ctr">
                <a:spAutoFit/>
              </a:bodyPr>
              <a:lstStyle/>
              <a:p>
                <a:pPr algn="ctr"/>
                <a:r>
                  <a:rPr lang="en-US" sz="1600" dirty="0" smtClean="0">
                    <a:latin typeface="+mn-lt"/>
                  </a:rPr>
                  <a:t>3.3.1.1</a:t>
                </a:r>
                <a:endParaRPr lang="en-US" sz="1600" dirty="0">
                  <a:latin typeface="+mn-lt"/>
                </a:endParaRPr>
              </a:p>
            </p:txBody>
          </p:sp>
          <p:sp>
            <p:nvSpPr>
              <p:cNvPr id="168" name="TextBox 167"/>
              <p:cNvSpPr txBox="1"/>
              <p:nvPr/>
            </p:nvSpPr>
            <p:spPr>
              <a:xfrm>
                <a:off x="4023353" y="6042315"/>
                <a:ext cx="745697" cy="246221"/>
              </a:xfrm>
              <a:prstGeom prst="rect">
                <a:avLst/>
              </a:prstGeom>
              <a:noFill/>
            </p:spPr>
            <p:txBody>
              <a:bodyPr wrap="none" lIns="0" tIns="0" rIns="0" bIns="0" rtlCol="0" anchor="ctr">
                <a:spAutoFit/>
              </a:bodyPr>
              <a:lstStyle/>
              <a:p>
                <a:pPr algn="ctr"/>
                <a:r>
                  <a:rPr lang="en-US" sz="1600" dirty="0" smtClean="0">
                    <a:latin typeface="+mn-lt"/>
                  </a:rPr>
                  <a:t>7.7.2.1</a:t>
                </a:r>
                <a:endParaRPr lang="en-US" sz="1600" dirty="0">
                  <a:latin typeface="+mn-lt"/>
                </a:endParaRPr>
              </a:p>
            </p:txBody>
          </p:sp>
          <p:sp>
            <p:nvSpPr>
              <p:cNvPr id="178" name="TextBox 177"/>
              <p:cNvSpPr txBox="1"/>
              <p:nvPr/>
            </p:nvSpPr>
            <p:spPr>
              <a:xfrm>
                <a:off x="3864580" y="3130930"/>
                <a:ext cx="745697" cy="246221"/>
              </a:xfrm>
              <a:prstGeom prst="rect">
                <a:avLst/>
              </a:prstGeom>
              <a:noFill/>
            </p:spPr>
            <p:txBody>
              <a:bodyPr wrap="none" lIns="0" tIns="0" rIns="0" bIns="0" rtlCol="0" anchor="ctr">
                <a:spAutoFit/>
              </a:bodyPr>
              <a:lstStyle/>
              <a:p>
                <a:pPr algn="ctr"/>
                <a:r>
                  <a:rPr lang="en-US" sz="1600" dirty="0" smtClean="0">
                    <a:latin typeface="+mn-lt"/>
                  </a:rPr>
                  <a:t>2.2.1.1</a:t>
                </a:r>
                <a:endParaRPr lang="en-US" sz="1600" dirty="0">
                  <a:latin typeface="+mn-lt"/>
                </a:endParaRPr>
              </a:p>
            </p:txBody>
          </p:sp>
          <p:sp>
            <p:nvSpPr>
              <p:cNvPr id="180" name="TextBox 179"/>
              <p:cNvSpPr txBox="1"/>
              <p:nvPr/>
            </p:nvSpPr>
            <p:spPr>
              <a:xfrm>
                <a:off x="5723090" y="6035760"/>
                <a:ext cx="745697" cy="246221"/>
              </a:xfrm>
              <a:prstGeom prst="rect">
                <a:avLst/>
              </a:prstGeom>
              <a:noFill/>
            </p:spPr>
            <p:txBody>
              <a:bodyPr wrap="none" lIns="0" tIns="0" rIns="0" bIns="0" rtlCol="0" anchor="ctr">
                <a:spAutoFit/>
              </a:bodyPr>
              <a:lstStyle/>
              <a:p>
                <a:pPr algn="ctr"/>
                <a:r>
                  <a:rPr lang="en-US" sz="1600" dirty="0" smtClean="0">
                    <a:latin typeface="+mn-lt"/>
                  </a:rPr>
                  <a:t>7.7.1.1</a:t>
                </a:r>
                <a:endParaRPr lang="en-US" sz="1600" dirty="0">
                  <a:latin typeface="+mn-lt"/>
                </a:endParaRPr>
              </a:p>
            </p:txBody>
          </p:sp>
          <p:sp>
            <p:nvSpPr>
              <p:cNvPr id="181" name="TextBox 180"/>
              <p:cNvSpPr txBox="1"/>
              <p:nvPr/>
            </p:nvSpPr>
            <p:spPr>
              <a:xfrm>
                <a:off x="6898588" y="5242226"/>
                <a:ext cx="745697" cy="246221"/>
              </a:xfrm>
              <a:prstGeom prst="rect">
                <a:avLst/>
              </a:prstGeom>
              <a:noFill/>
            </p:spPr>
            <p:txBody>
              <a:bodyPr wrap="none" lIns="0" tIns="0" rIns="0" bIns="0" rtlCol="0" anchor="ctr">
                <a:spAutoFit/>
              </a:bodyPr>
              <a:lstStyle/>
              <a:p>
                <a:pPr algn="ctr"/>
                <a:r>
                  <a:rPr lang="en-US" sz="1600" dirty="0" smtClean="0">
                    <a:latin typeface="+mn-lt"/>
                  </a:rPr>
                  <a:t>5.5.1.1</a:t>
                </a:r>
                <a:endParaRPr lang="en-US" sz="1600" dirty="0">
                  <a:latin typeface="+mn-lt"/>
                </a:endParaRPr>
              </a:p>
            </p:txBody>
          </p:sp>
        </p:grpSp>
        <p:sp>
          <p:nvSpPr>
            <p:cNvPr id="50" name="TextBox 49"/>
            <p:cNvSpPr txBox="1"/>
            <p:nvPr/>
          </p:nvSpPr>
          <p:spPr>
            <a:xfrm>
              <a:off x="3711781" y="4293945"/>
              <a:ext cx="410168"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dirty="0">
                <a:latin typeface="+mn-lt"/>
              </a:endParaRPr>
            </a:p>
          </p:txBody>
        </p:sp>
        <p:sp>
          <p:nvSpPr>
            <p:cNvPr id="51" name="TextBox 50"/>
            <p:cNvSpPr txBox="1"/>
            <p:nvPr/>
          </p:nvSpPr>
          <p:spPr>
            <a:xfrm>
              <a:off x="6480381" y="4135195"/>
              <a:ext cx="410168"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dirty="0">
                <a:latin typeface="+mn-lt"/>
              </a:endParaRPr>
            </a:p>
          </p:txBody>
        </p:sp>
        <p:cxnSp>
          <p:nvCxnSpPr>
            <p:cNvPr id="5" name="Straight Connector 4"/>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 name="Straight Connector 54"/>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TextBox 61"/>
            <p:cNvSpPr txBox="1"/>
            <p:nvPr/>
          </p:nvSpPr>
          <p:spPr>
            <a:xfrm>
              <a:off x="4812864" y="4804916"/>
              <a:ext cx="410168"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dirty="0">
                <a:latin typeface="+mn-lt"/>
              </a:endParaRPr>
            </a:p>
          </p:txBody>
        </p:sp>
        <p:cxnSp>
          <p:nvCxnSpPr>
            <p:cNvPr id="58" name="Straight Connector 57"/>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3" name="TextBox 62"/>
            <p:cNvSpPr txBox="1"/>
            <p:nvPr/>
          </p:nvSpPr>
          <p:spPr>
            <a:xfrm>
              <a:off x="3635581" y="4941645"/>
              <a:ext cx="410168" cy="246221"/>
            </a:xfrm>
            <a:prstGeom prst="rect">
              <a:avLst/>
            </a:prstGeom>
            <a:noFill/>
          </p:spPr>
          <p:txBody>
            <a:bodyPr wrap="none" lIns="0" tIns="0" rIns="0" bIns="0" rtlCol="0" anchor="ctr">
              <a:spAutoFit/>
            </a:bodyPr>
            <a:lstStyle/>
            <a:p>
              <a:pPr algn="ctr"/>
              <a:r>
                <a:rPr lang="en-US" sz="1600" dirty="0" smtClean="0">
                  <a:latin typeface="+mn-lt"/>
                </a:rPr>
                <a:t>.4.*</a:t>
              </a:r>
              <a:endParaRPr lang="en-US" sz="1600" dirty="0">
                <a:latin typeface="+mn-lt"/>
              </a:endParaRPr>
            </a:p>
          </p:txBody>
        </p:sp>
        <p:sp>
          <p:nvSpPr>
            <p:cNvPr id="64" name="TextBox 63"/>
            <p:cNvSpPr txBox="1"/>
            <p:nvPr/>
          </p:nvSpPr>
          <p:spPr>
            <a:xfrm>
              <a:off x="5324681" y="5335345"/>
              <a:ext cx="410168" cy="246221"/>
            </a:xfrm>
            <a:prstGeom prst="rect">
              <a:avLst/>
            </a:prstGeom>
            <a:noFill/>
          </p:spPr>
          <p:txBody>
            <a:bodyPr wrap="none" lIns="0" tIns="0" rIns="0" bIns="0" rtlCol="0" anchor="ctr">
              <a:spAutoFit/>
            </a:bodyPr>
            <a:lstStyle/>
            <a:p>
              <a:pPr algn="ctr"/>
              <a:r>
                <a:rPr lang="en-US" sz="1600" dirty="0" smtClean="0">
                  <a:latin typeface="+mn-lt"/>
                </a:rPr>
                <a:t>.5.*</a:t>
              </a:r>
              <a:endParaRPr lang="en-US" sz="1600" dirty="0">
                <a:latin typeface="+mn-lt"/>
              </a:endParaRPr>
            </a:p>
          </p:txBody>
        </p:sp>
      </p:grpSp>
    </p:spTree>
    <p:extLst>
      <p:ext uri="{BB962C8B-B14F-4D97-AF65-F5344CB8AC3E}">
        <p14:creationId xmlns:p14="http://schemas.microsoft.com/office/powerpoint/2010/main" val="16599790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10044112" cy="6042848"/>
          </a:xfrm>
        </p:spPr>
        <p:txBody>
          <a:bodyPr/>
          <a:lstStyle/>
          <a:p>
            <a:pPr marL="130175" indent="0">
              <a:buClr>
                <a:schemeClr val="tx1"/>
              </a:buClr>
              <a:buNone/>
            </a:pPr>
            <a:r>
              <a:rPr lang="en-US" sz="2000" dirty="0" smtClean="0"/>
              <a:t>Use the diagram on the previous slide for the next questions.</a:t>
            </a:r>
          </a:p>
          <a:p>
            <a:pPr marL="400050" indent="-269875">
              <a:buClr>
                <a:schemeClr val="tx1"/>
              </a:buClr>
              <a:buFont typeface="+mj-lt"/>
              <a:buAutoNum type="arabicPeriod"/>
            </a:pPr>
            <a:r>
              <a:rPr lang="en-US" sz="2000" dirty="0" smtClean="0"/>
              <a:t>List five distinct inter-AS paths leading to AS4 that router </a:t>
            </a:r>
            <a:r>
              <a:rPr lang="en-US" sz="2000" i="1" dirty="0" smtClean="0"/>
              <a:t>C</a:t>
            </a:r>
            <a:r>
              <a:rPr lang="en-US" sz="2000" dirty="0" smtClean="0"/>
              <a:t> might learn of using BGP. For each path, give the path and the “next-hop-address” for that path. For each of these inter-AS paths, what is the intra-AS path that would be used with it? Which path would you expect it to actually select? How would the selected path change if the costs of the </a:t>
            </a:r>
            <a:r>
              <a:rPr lang="en-US" sz="2000" i="1" dirty="0" smtClean="0"/>
              <a:t>AC</a:t>
            </a:r>
            <a:r>
              <a:rPr lang="en-US" sz="2000" dirty="0" smtClean="0"/>
              <a:t> and </a:t>
            </a:r>
            <a:r>
              <a:rPr lang="en-US" sz="2000" i="1" dirty="0" smtClean="0"/>
              <a:t>BC </a:t>
            </a:r>
            <a:r>
              <a:rPr lang="en-US" sz="2000" dirty="0" smtClean="0"/>
              <a:t>links both increased by 20? What if they increased by 1000?</a:t>
            </a:r>
          </a:p>
        </p:txBody>
      </p:sp>
      <p:sp>
        <p:nvSpPr>
          <p:cNvPr id="6" name="Slide Number Placeholder 5"/>
          <p:cNvSpPr>
            <a:spLocks noGrp="1"/>
          </p:cNvSpPr>
          <p:nvPr>
            <p:ph type="sldNum" sz="quarter" idx="10"/>
          </p:nvPr>
        </p:nvSpPr>
        <p:spPr/>
        <p:txBody>
          <a:bodyPr/>
          <a:lstStyle/>
          <a:p>
            <a:fld id="{E67FBD6A-8545-3B44-8786-C48B4E259526}" type="slidenum">
              <a:rPr lang="en-US" smtClean="0"/>
              <a:pPr/>
              <a:t>28</a:t>
            </a:fld>
            <a:endParaRPr lang="en-US"/>
          </a:p>
        </p:txBody>
      </p:sp>
    </p:spTree>
    <p:extLst>
      <p:ext uri="{BB962C8B-B14F-4D97-AF65-F5344CB8AC3E}">
        <p14:creationId xmlns:p14="http://schemas.microsoft.com/office/powerpoint/2010/main" val="4936001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0" y="1570012"/>
            <a:ext cx="7243281" cy="2036217"/>
          </a:xfrm>
        </p:spPr>
        <p:txBody>
          <a:bodyPr>
            <a:normAutofit fontScale="85000" lnSpcReduction="20000"/>
          </a:bodyPr>
          <a:lstStyle/>
          <a:p>
            <a:pPr marL="130175" indent="0">
              <a:buClr>
                <a:schemeClr val="tx1"/>
              </a:buClr>
              <a:buNone/>
            </a:pPr>
            <a:r>
              <a:rPr lang="en-US" sz="2000" dirty="0" smtClean="0"/>
              <a:t>Use the diagram on the previous slide for the next questions.</a:t>
            </a:r>
          </a:p>
          <a:p>
            <a:pPr marL="400050" indent="-269875">
              <a:buClr>
                <a:schemeClr val="tx1"/>
              </a:buClr>
              <a:buFont typeface="+mj-lt"/>
              <a:buAutoNum type="arabicPeriod"/>
            </a:pPr>
            <a:r>
              <a:rPr lang="en-US" sz="2000" dirty="0" smtClean="0"/>
              <a:t>List five distinct inter-AS paths leading to AS4 that router </a:t>
            </a:r>
            <a:r>
              <a:rPr lang="en-US" sz="2000" i="1" dirty="0" smtClean="0"/>
              <a:t>C</a:t>
            </a:r>
            <a:r>
              <a:rPr lang="en-US" sz="2000" dirty="0" smtClean="0"/>
              <a:t> might learn of using BGP. For each path, give the path and the “next-hop-address” for that path. For each of these inter-AS paths, what is the intra-AS path that would be used with it? Which path would you expect it to actually select? How would the selected path change if the costs of the </a:t>
            </a:r>
            <a:r>
              <a:rPr lang="en-US" sz="2000" i="1" dirty="0" smtClean="0"/>
              <a:t>AC</a:t>
            </a:r>
            <a:r>
              <a:rPr lang="en-US" sz="2000" dirty="0" smtClean="0"/>
              <a:t> and </a:t>
            </a:r>
            <a:r>
              <a:rPr lang="en-US" sz="2000" i="1" dirty="0" smtClean="0"/>
              <a:t>BC </a:t>
            </a:r>
            <a:r>
              <a:rPr lang="en-US" sz="2000" dirty="0" smtClean="0"/>
              <a:t>links both increased by 20? What if they increased by 1000?</a:t>
            </a:r>
          </a:p>
        </p:txBody>
      </p:sp>
      <p:sp>
        <p:nvSpPr>
          <p:cNvPr id="6" name="Slide Number Placeholder 5"/>
          <p:cNvSpPr>
            <a:spLocks noGrp="1"/>
          </p:cNvSpPr>
          <p:nvPr>
            <p:ph type="sldNum" sz="quarter" idx="10"/>
          </p:nvPr>
        </p:nvSpPr>
        <p:spPr/>
        <p:txBody>
          <a:bodyPr/>
          <a:lstStyle/>
          <a:p>
            <a:fld id="{E67FBD6A-8545-3B44-8786-C48B4E259526}" type="slidenum">
              <a:rPr lang="en-US" smtClean="0"/>
              <a:pPr/>
              <a:t>29</a:t>
            </a:fld>
            <a:endParaRPr lang="en-US"/>
          </a:p>
        </p:txBody>
      </p:sp>
      <p:grpSp>
        <p:nvGrpSpPr>
          <p:cNvPr id="7" name="Group 13"/>
          <p:cNvGrpSpPr/>
          <p:nvPr/>
        </p:nvGrpSpPr>
        <p:grpSpPr>
          <a:xfrm>
            <a:off x="7092209" y="981339"/>
            <a:ext cx="2833759" cy="2162169"/>
            <a:chOff x="833889" y="1010919"/>
            <a:chExt cx="8346889" cy="6416586"/>
          </a:xfrm>
        </p:grpSpPr>
        <p:grpSp>
          <p:nvGrpSpPr>
            <p:cNvPr id="8" name="Group 1"/>
            <p:cNvGrpSpPr/>
            <p:nvPr/>
          </p:nvGrpSpPr>
          <p:grpSpPr>
            <a:xfrm>
              <a:off x="833889" y="1010919"/>
              <a:ext cx="8346889" cy="6416586"/>
              <a:chOff x="833889" y="1010919"/>
              <a:chExt cx="8346889" cy="6416586"/>
            </a:xfrm>
          </p:grpSpPr>
          <p:sp>
            <p:nvSpPr>
              <p:cNvPr id="19"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   AS1 1.1.*</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endParaRPr lang="en-US" sz="700" dirty="0">
                  <a:latin typeface="+mn-lt"/>
                </a:endParaRPr>
              </a:p>
            </p:txBody>
          </p:sp>
          <p:sp>
            <p:nvSpPr>
              <p:cNvPr id="20"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AS6</a:t>
                </a:r>
                <a:br>
                  <a:rPr lang="en-US" sz="700" dirty="0" smtClean="0">
                    <a:latin typeface="+mn-lt"/>
                  </a:rPr>
                </a:br>
                <a:r>
                  <a:rPr lang="en-US" sz="700" dirty="0" smtClean="0">
                    <a:latin typeface="+mn-lt"/>
                  </a:rPr>
                  <a:t>6.6.*</a:t>
                </a:r>
                <a:endParaRPr lang="en-US" sz="700" dirty="0">
                  <a:latin typeface="+mn-lt"/>
                </a:endParaRPr>
              </a:p>
            </p:txBody>
          </p:sp>
          <p:sp>
            <p:nvSpPr>
              <p:cNvPr id="21"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AS7</a:t>
                </a:r>
                <a:br>
                  <a:rPr lang="en-US" sz="700" dirty="0" smtClean="0">
                    <a:latin typeface="+mn-lt"/>
                  </a:rPr>
                </a:br>
                <a:r>
                  <a:rPr lang="en-US" sz="700" dirty="0" smtClean="0">
                    <a:latin typeface="+mn-lt"/>
                  </a:rPr>
                  <a:t>7.7.*</a:t>
                </a:r>
                <a:endParaRPr lang="en-US" sz="700" dirty="0">
                  <a:latin typeface="+mn-lt"/>
                </a:endParaRPr>
              </a:p>
            </p:txBody>
          </p:sp>
          <p:sp>
            <p:nvSpPr>
              <p:cNvPr id="22"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AS5</a:t>
                </a:r>
                <a:br>
                  <a:rPr lang="en-US" sz="700" dirty="0" smtClean="0">
                    <a:latin typeface="+mn-lt"/>
                  </a:rPr>
                </a:br>
                <a:r>
                  <a:rPr lang="en-US" sz="700" dirty="0" smtClean="0">
                    <a:latin typeface="+mn-lt"/>
                  </a:rPr>
                  <a:t>5.5.*</a:t>
                </a:r>
                <a:endParaRPr lang="en-US" sz="700" dirty="0">
                  <a:latin typeface="+mn-lt"/>
                </a:endParaRPr>
              </a:p>
            </p:txBody>
          </p:sp>
          <p:sp>
            <p:nvSpPr>
              <p:cNvPr id="23"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AS4</a:t>
                </a:r>
                <a:br>
                  <a:rPr lang="en-US" sz="700" dirty="0" smtClean="0">
                    <a:latin typeface="+mn-lt"/>
                  </a:rPr>
                </a:br>
                <a:r>
                  <a:rPr lang="en-US" sz="700" dirty="0" smtClean="0">
                    <a:latin typeface="+mn-lt"/>
                  </a:rPr>
                  <a:t>4.4.*</a:t>
                </a:r>
                <a:endParaRPr lang="en-US" sz="700" dirty="0">
                  <a:latin typeface="+mn-lt"/>
                </a:endParaRPr>
              </a:p>
            </p:txBody>
          </p:sp>
          <p:sp>
            <p:nvSpPr>
              <p:cNvPr id="24"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AS3</a:t>
                </a:r>
                <a:br>
                  <a:rPr lang="en-US" sz="700" dirty="0" smtClean="0">
                    <a:latin typeface="+mn-lt"/>
                  </a:rPr>
                </a:br>
                <a:r>
                  <a:rPr lang="en-US" sz="700" dirty="0" smtClean="0">
                    <a:latin typeface="+mn-lt"/>
                  </a:rPr>
                  <a:t>3.3.*</a:t>
                </a:r>
                <a:endParaRPr lang="en-US" sz="700" dirty="0">
                  <a:latin typeface="+mn-lt"/>
                </a:endParaRPr>
              </a:p>
            </p:txBody>
          </p:sp>
          <p:sp>
            <p:nvSpPr>
              <p:cNvPr id="25"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AS2</a:t>
                </a:r>
                <a:br>
                  <a:rPr lang="en-US" sz="700" dirty="0" smtClean="0">
                    <a:latin typeface="+mn-lt"/>
                  </a:rPr>
                </a:br>
                <a:r>
                  <a:rPr lang="en-US" sz="700" dirty="0" smtClean="0">
                    <a:latin typeface="+mn-lt"/>
                  </a:rPr>
                  <a:t>2.2.*</a:t>
                </a:r>
                <a:endParaRPr lang="en-US" sz="700" dirty="0">
                  <a:latin typeface="+mn-lt"/>
                </a:endParaRPr>
              </a:p>
            </p:txBody>
          </p:sp>
          <p:sp>
            <p:nvSpPr>
              <p:cNvPr id="26" name="Can 25"/>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A</a:t>
                </a:r>
              </a:p>
            </p:txBody>
          </p:sp>
          <p:sp>
            <p:nvSpPr>
              <p:cNvPr id="27" name="Can 26"/>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E</a:t>
                </a:r>
              </a:p>
            </p:txBody>
          </p:sp>
          <p:sp>
            <p:nvSpPr>
              <p:cNvPr id="28" name="Can 27"/>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C</a:t>
                </a:r>
              </a:p>
            </p:txBody>
          </p:sp>
          <p:sp>
            <p:nvSpPr>
              <p:cNvPr id="29" name="Can 28"/>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B</a:t>
                </a:r>
              </a:p>
            </p:txBody>
          </p:sp>
          <p:cxnSp>
            <p:nvCxnSpPr>
              <p:cNvPr id="30" name="Straight Connector 29"/>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a:stCxn id="26" idx="3"/>
                <a:endCxn id="42"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stCxn id="27" idx="4"/>
                <a:endCxn id="22"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endCxn id="27"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stCxn id="20" idx="3"/>
                <a:endCxn id="22"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a:stCxn id="42" idx="4"/>
                <a:endCxn id="27"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a:stCxn id="27" idx="1"/>
                <a:endCxn id="29"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2" name="Can 41"/>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D</a:t>
                </a:r>
              </a:p>
            </p:txBody>
          </p:sp>
          <p:sp>
            <p:nvSpPr>
              <p:cNvPr id="43"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AS8</a:t>
                </a:r>
                <a:br>
                  <a:rPr lang="en-US" sz="700" dirty="0" smtClean="0">
                    <a:latin typeface="+mn-lt"/>
                  </a:rPr>
                </a:br>
                <a:r>
                  <a:rPr lang="en-US" sz="700" dirty="0" smtClean="0">
                    <a:latin typeface="+mn-lt"/>
                  </a:rPr>
                  <a:t>8.8.*</a:t>
                </a:r>
                <a:endParaRPr lang="en-US" sz="700" dirty="0">
                  <a:latin typeface="+mn-lt"/>
                </a:endParaRPr>
              </a:p>
            </p:txBody>
          </p:sp>
          <p:cxnSp>
            <p:nvCxnSpPr>
              <p:cNvPr id="44" name="Straight Connector 43"/>
              <p:cNvCxnSpPr>
                <a:stCxn id="29"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a:endCxn id="42"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AS9</a:t>
                </a:r>
                <a:br>
                  <a:rPr lang="en-US" sz="700" dirty="0" smtClean="0">
                    <a:latin typeface="+mn-lt"/>
                  </a:rPr>
                </a:br>
                <a:r>
                  <a:rPr lang="en-US" sz="700" dirty="0" smtClean="0">
                    <a:latin typeface="+mn-lt"/>
                  </a:rPr>
                  <a:t>9.9.*</a:t>
                </a:r>
                <a:endParaRPr lang="en-US" sz="700" dirty="0">
                  <a:latin typeface="+mn-lt"/>
                </a:endParaRPr>
              </a:p>
            </p:txBody>
          </p:sp>
          <p:cxnSp>
            <p:nvCxnSpPr>
              <p:cNvPr id="49" name="Straight Connector 48"/>
              <p:cNvCxnSpPr>
                <a:endCxn id="21"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4691543" y="423087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6</a:t>
                </a:r>
                <a:endParaRPr lang="en-US" sz="600" dirty="0">
                  <a:latin typeface="+mn-lt"/>
                </a:endParaRPr>
              </a:p>
            </p:txBody>
          </p:sp>
          <p:sp>
            <p:nvSpPr>
              <p:cNvPr id="51" name="TextBox 50"/>
              <p:cNvSpPr txBox="1"/>
              <p:nvPr/>
            </p:nvSpPr>
            <p:spPr>
              <a:xfrm>
                <a:off x="5980254" y="4516324"/>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11</a:t>
                </a:r>
                <a:endParaRPr lang="en-US" sz="600" dirty="0">
                  <a:latin typeface="+mn-lt"/>
                </a:endParaRPr>
              </a:p>
            </p:txBody>
          </p:sp>
          <p:sp>
            <p:nvSpPr>
              <p:cNvPr id="52" name="TextBox 51"/>
              <p:cNvSpPr txBox="1"/>
              <p:nvPr/>
            </p:nvSpPr>
            <p:spPr>
              <a:xfrm>
                <a:off x="5141483" y="503277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8</a:t>
                </a:r>
                <a:endParaRPr lang="en-US" sz="600" dirty="0">
                  <a:latin typeface="+mn-lt"/>
                </a:endParaRPr>
              </a:p>
            </p:txBody>
          </p:sp>
          <p:sp>
            <p:nvSpPr>
              <p:cNvPr id="53" name="TextBox 52"/>
              <p:cNvSpPr txBox="1"/>
              <p:nvPr/>
            </p:nvSpPr>
            <p:spPr>
              <a:xfrm>
                <a:off x="4319645" y="453266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7</a:t>
                </a:r>
                <a:endParaRPr lang="en-US" sz="600" dirty="0">
                  <a:latin typeface="+mn-lt"/>
                </a:endParaRPr>
              </a:p>
            </p:txBody>
          </p:sp>
          <p:sp>
            <p:nvSpPr>
              <p:cNvPr id="54" name="TextBox 53"/>
              <p:cNvSpPr txBox="1"/>
              <p:nvPr/>
            </p:nvSpPr>
            <p:spPr>
              <a:xfrm>
                <a:off x="5639685" y="426039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9</a:t>
                </a:r>
                <a:endParaRPr lang="en-US" sz="600" dirty="0">
                  <a:latin typeface="+mn-lt"/>
                </a:endParaRPr>
              </a:p>
            </p:txBody>
          </p:sp>
          <p:sp>
            <p:nvSpPr>
              <p:cNvPr id="55" name="TextBox 54"/>
              <p:cNvSpPr txBox="1"/>
              <p:nvPr/>
            </p:nvSpPr>
            <p:spPr>
              <a:xfrm>
                <a:off x="5503072" y="4013670"/>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10</a:t>
                </a:r>
                <a:endParaRPr lang="en-US" sz="600" dirty="0">
                  <a:latin typeface="+mn-lt"/>
                </a:endParaRPr>
              </a:p>
            </p:txBody>
          </p:sp>
          <p:sp>
            <p:nvSpPr>
              <p:cNvPr id="56" name="TextBox 55"/>
              <p:cNvSpPr txBox="1"/>
              <p:nvPr/>
            </p:nvSpPr>
            <p:spPr>
              <a:xfrm>
                <a:off x="5608934" y="4751274"/>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5</a:t>
                </a:r>
                <a:endParaRPr lang="en-US" sz="600" dirty="0">
                  <a:latin typeface="+mn-lt"/>
                </a:endParaRPr>
              </a:p>
            </p:txBody>
          </p:sp>
          <p:cxnSp>
            <p:nvCxnSpPr>
              <p:cNvPr id="57" name="Straight Connector 56"/>
              <p:cNvCxnSpPr>
                <a:stCxn id="43" idx="1"/>
                <a:endCxn id="48"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a:stCxn id="21" idx="2"/>
                <a:endCxn id="20"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9" name="TextBox 58"/>
              <p:cNvSpPr txBox="1"/>
              <p:nvPr/>
            </p:nvSpPr>
            <p:spPr>
              <a:xfrm>
                <a:off x="6840511" y="3219480"/>
                <a:ext cx="826292" cy="274013"/>
              </a:xfrm>
              <a:prstGeom prst="rect">
                <a:avLst/>
              </a:prstGeom>
              <a:noFill/>
            </p:spPr>
            <p:txBody>
              <a:bodyPr wrap="none" lIns="0" tIns="0" rIns="0" bIns="0" rtlCol="0" anchor="ctr">
                <a:spAutoFit/>
              </a:bodyPr>
              <a:lstStyle/>
              <a:p>
                <a:pPr algn="ctr"/>
                <a:r>
                  <a:rPr lang="en-US" sz="600" dirty="0" smtClean="0">
                    <a:latin typeface="+mn-lt"/>
                  </a:rPr>
                  <a:t>3.3.1.1</a:t>
                </a:r>
                <a:endParaRPr lang="en-US" sz="600" dirty="0">
                  <a:latin typeface="+mn-lt"/>
                </a:endParaRPr>
              </a:p>
            </p:txBody>
          </p:sp>
          <p:sp>
            <p:nvSpPr>
              <p:cNvPr id="60" name="TextBox 59"/>
              <p:cNvSpPr txBox="1"/>
              <p:nvPr/>
            </p:nvSpPr>
            <p:spPr>
              <a:xfrm>
                <a:off x="3983052" y="6028413"/>
                <a:ext cx="826292" cy="274013"/>
              </a:xfrm>
              <a:prstGeom prst="rect">
                <a:avLst/>
              </a:prstGeom>
              <a:noFill/>
            </p:spPr>
            <p:txBody>
              <a:bodyPr wrap="none" lIns="0" tIns="0" rIns="0" bIns="0" rtlCol="0" anchor="ctr">
                <a:spAutoFit/>
              </a:bodyPr>
              <a:lstStyle/>
              <a:p>
                <a:pPr algn="ctr"/>
                <a:r>
                  <a:rPr lang="en-US" sz="600" dirty="0" smtClean="0">
                    <a:latin typeface="+mn-lt"/>
                  </a:rPr>
                  <a:t>7.7.2.1</a:t>
                </a:r>
                <a:endParaRPr lang="en-US" sz="600" dirty="0">
                  <a:latin typeface="+mn-lt"/>
                </a:endParaRPr>
              </a:p>
            </p:txBody>
          </p:sp>
          <p:sp>
            <p:nvSpPr>
              <p:cNvPr id="61" name="TextBox 60"/>
              <p:cNvSpPr txBox="1"/>
              <p:nvPr/>
            </p:nvSpPr>
            <p:spPr>
              <a:xfrm>
                <a:off x="3824279" y="3117027"/>
                <a:ext cx="826292" cy="274013"/>
              </a:xfrm>
              <a:prstGeom prst="rect">
                <a:avLst/>
              </a:prstGeom>
              <a:noFill/>
            </p:spPr>
            <p:txBody>
              <a:bodyPr wrap="none" lIns="0" tIns="0" rIns="0" bIns="0" rtlCol="0" anchor="ctr">
                <a:spAutoFit/>
              </a:bodyPr>
              <a:lstStyle/>
              <a:p>
                <a:pPr algn="ctr"/>
                <a:r>
                  <a:rPr lang="en-US" sz="600" dirty="0" smtClean="0">
                    <a:latin typeface="+mn-lt"/>
                  </a:rPr>
                  <a:t>2.2.1.1</a:t>
                </a:r>
                <a:endParaRPr lang="en-US" sz="600" dirty="0">
                  <a:latin typeface="+mn-lt"/>
                </a:endParaRPr>
              </a:p>
            </p:txBody>
          </p:sp>
          <p:sp>
            <p:nvSpPr>
              <p:cNvPr id="62" name="TextBox 61"/>
              <p:cNvSpPr txBox="1"/>
              <p:nvPr/>
            </p:nvSpPr>
            <p:spPr>
              <a:xfrm>
                <a:off x="5682789" y="6021857"/>
                <a:ext cx="826292" cy="274013"/>
              </a:xfrm>
              <a:prstGeom prst="rect">
                <a:avLst/>
              </a:prstGeom>
              <a:noFill/>
            </p:spPr>
            <p:txBody>
              <a:bodyPr wrap="none" lIns="0" tIns="0" rIns="0" bIns="0" rtlCol="0" anchor="ctr">
                <a:spAutoFit/>
              </a:bodyPr>
              <a:lstStyle/>
              <a:p>
                <a:pPr algn="ctr"/>
                <a:r>
                  <a:rPr lang="en-US" sz="600" dirty="0" smtClean="0">
                    <a:latin typeface="+mn-lt"/>
                  </a:rPr>
                  <a:t>7.7.1.1</a:t>
                </a:r>
                <a:endParaRPr lang="en-US" sz="600" dirty="0">
                  <a:latin typeface="+mn-lt"/>
                </a:endParaRPr>
              </a:p>
            </p:txBody>
          </p:sp>
          <p:sp>
            <p:nvSpPr>
              <p:cNvPr id="63" name="TextBox 62"/>
              <p:cNvSpPr txBox="1"/>
              <p:nvPr/>
            </p:nvSpPr>
            <p:spPr>
              <a:xfrm>
                <a:off x="6858287" y="5228322"/>
                <a:ext cx="826292" cy="274013"/>
              </a:xfrm>
              <a:prstGeom prst="rect">
                <a:avLst/>
              </a:prstGeom>
              <a:noFill/>
            </p:spPr>
            <p:txBody>
              <a:bodyPr wrap="none" lIns="0" tIns="0" rIns="0" bIns="0" rtlCol="0" anchor="ctr">
                <a:spAutoFit/>
              </a:bodyPr>
              <a:lstStyle/>
              <a:p>
                <a:pPr algn="ctr"/>
                <a:r>
                  <a:rPr lang="en-US" sz="600" dirty="0" smtClean="0">
                    <a:latin typeface="+mn-lt"/>
                  </a:rPr>
                  <a:t>5.5.1.1</a:t>
                </a:r>
                <a:endParaRPr lang="en-US" sz="600" dirty="0">
                  <a:latin typeface="+mn-lt"/>
                </a:endParaRPr>
              </a:p>
            </p:txBody>
          </p:sp>
        </p:grpSp>
        <p:sp>
          <p:nvSpPr>
            <p:cNvPr id="9" name="TextBox 8"/>
            <p:cNvSpPr txBox="1"/>
            <p:nvPr/>
          </p:nvSpPr>
          <p:spPr>
            <a:xfrm>
              <a:off x="3690226" y="4280042"/>
              <a:ext cx="453280" cy="274013"/>
            </a:xfrm>
            <a:prstGeom prst="rect">
              <a:avLst/>
            </a:prstGeom>
            <a:noFill/>
          </p:spPr>
          <p:txBody>
            <a:bodyPr wrap="none" lIns="0" tIns="0" rIns="0" bIns="0" rtlCol="0" anchor="ctr">
              <a:spAutoFit/>
            </a:bodyPr>
            <a:lstStyle/>
            <a:p>
              <a:pPr algn="ctr"/>
              <a:r>
                <a:rPr lang="en-US" sz="600" dirty="0" smtClean="0">
                  <a:latin typeface="+mn-lt"/>
                </a:rPr>
                <a:t>.1.*</a:t>
              </a:r>
              <a:endParaRPr lang="en-US" sz="600" dirty="0">
                <a:latin typeface="+mn-lt"/>
              </a:endParaRPr>
            </a:p>
          </p:txBody>
        </p:sp>
        <p:sp>
          <p:nvSpPr>
            <p:cNvPr id="10" name="TextBox 9"/>
            <p:cNvSpPr txBox="1"/>
            <p:nvPr/>
          </p:nvSpPr>
          <p:spPr>
            <a:xfrm>
              <a:off x="6458825" y="4121293"/>
              <a:ext cx="453280" cy="274013"/>
            </a:xfrm>
            <a:prstGeom prst="rect">
              <a:avLst/>
            </a:prstGeom>
            <a:noFill/>
          </p:spPr>
          <p:txBody>
            <a:bodyPr wrap="none" lIns="0" tIns="0" rIns="0" bIns="0" rtlCol="0" anchor="ctr">
              <a:spAutoFit/>
            </a:bodyPr>
            <a:lstStyle/>
            <a:p>
              <a:pPr algn="ctr"/>
              <a:r>
                <a:rPr lang="en-US" sz="600" dirty="0" smtClean="0">
                  <a:latin typeface="+mn-lt"/>
                </a:rPr>
                <a:t>.2.*</a:t>
              </a:r>
              <a:endParaRPr lang="en-US" sz="600" dirty="0">
                <a:latin typeface="+mn-lt"/>
              </a:endParaRPr>
            </a:p>
          </p:txBody>
        </p:sp>
        <p:cxnSp>
          <p:nvCxnSpPr>
            <p:cNvPr id="11" name="Straight Connector 10"/>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4791308" y="4791014"/>
              <a:ext cx="453280" cy="274013"/>
            </a:xfrm>
            <a:prstGeom prst="rect">
              <a:avLst/>
            </a:prstGeom>
            <a:noFill/>
          </p:spPr>
          <p:txBody>
            <a:bodyPr wrap="none" lIns="0" tIns="0" rIns="0" bIns="0" rtlCol="0" anchor="ctr">
              <a:spAutoFit/>
            </a:bodyPr>
            <a:lstStyle/>
            <a:p>
              <a:pPr algn="ctr"/>
              <a:r>
                <a:rPr lang="en-US" sz="600" dirty="0" smtClean="0">
                  <a:latin typeface="+mn-lt"/>
                </a:rPr>
                <a:t>.3.*</a:t>
              </a:r>
              <a:endParaRPr lang="en-US" sz="600" dirty="0">
                <a:latin typeface="+mn-lt"/>
              </a:endParaRPr>
            </a:p>
          </p:txBody>
        </p:sp>
        <p:cxnSp>
          <p:nvCxnSpPr>
            <p:cNvPr id="16" name="Straight Connector 15"/>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3614025" y="4927743"/>
              <a:ext cx="453280" cy="274013"/>
            </a:xfrm>
            <a:prstGeom prst="rect">
              <a:avLst/>
            </a:prstGeom>
            <a:noFill/>
          </p:spPr>
          <p:txBody>
            <a:bodyPr wrap="none" lIns="0" tIns="0" rIns="0" bIns="0" rtlCol="0" anchor="ctr">
              <a:spAutoFit/>
            </a:bodyPr>
            <a:lstStyle/>
            <a:p>
              <a:pPr algn="ctr"/>
              <a:r>
                <a:rPr lang="en-US" sz="600" dirty="0" smtClean="0">
                  <a:latin typeface="+mn-lt"/>
                </a:rPr>
                <a:t>.4.*</a:t>
              </a:r>
              <a:endParaRPr lang="en-US" sz="600" dirty="0">
                <a:latin typeface="+mn-lt"/>
              </a:endParaRPr>
            </a:p>
          </p:txBody>
        </p:sp>
        <p:sp>
          <p:nvSpPr>
            <p:cNvPr id="18" name="TextBox 17"/>
            <p:cNvSpPr txBox="1"/>
            <p:nvPr/>
          </p:nvSpPr>
          <p:spPr>
            <a:xfrm>
              <a:off x="5303127" y="5321442"/>
              <a:ext cx="453280" cy="274013"/>
            </a:xfrm>
            <a:prstGeom prst="rect">
              <a:avLst/>
            </a:prstGeom>
            <a:noFill/>
          </p:spPr>
          <p:txBody>
            <a:bodyPr wrap="none" lIns="0" tIns="0" rIns="0" bIns="0" rtlCol="0" anchor="ctr">
              <a:spAutoFit/>
            </a:bodyPr>
            <a:lstStyle/>
            <a:p>
              <a:pPr algn="ctr"/>
              <a:r>
                <a:rPr lang="en-US" sz="600" dirty="0" smtClean="0">
                  <a:latin typeface="+mn-lt"/>
                </a:rPr>
                <a:t>.5.*</a:t>
              </a:r>
              <a:endParaRPr lang="en-US" sz="600" dirty="0">
                <a:latin typeface="+mn-lt"/>
              </a:endParaRPr>
            </a:p>
          </p:txBody>
        </p:sp>
      </p:grpSp>
      <p:sp>
        <p:nvSpPr>
          <p:cNvPr id="64" name="Content Placeholder 4"/>
          <p:cNvSpPr txBox="1">
            <a:spLocks/>
          </p:cNvSpPr>
          <p:nvPr/>
        </p:nvSpPr>
        <p:spPr bwMode="auto">
          <a:xfrm>
            <a:off x="14288" y="3637050"/>
            <a:ext cx="10044112" cy="4135349"/>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normAutofit lnSpcReduction="10000"/>
          </a:bodyPr>
          <a:lstStyle/>
          <a:p>
            <a:pPr marL="508000" marR="0" lvl="1" indent="0" algn="l" defTabSz="1019175" rtl="0" eaLnBrk="0" fontAlgn="base" latinLnBrk="0" hangingPunct="0">
              <a:lnSpc>
                <a:spcPct val="100000"/>
              </a:lnSpc>
              <a:spcBef>
                <a:spcPct val="20000"/>
              </a:spcBef>
              <a:spcAft>
                <a:spcPct val="0"/>
              </a:spcAft>
              <a:buClr>
                <a:schemeClr val="tx1"/>
              </a:buClr>
              <a:buSzTx/>
              <a:buFontTx/>
              <a:buNone/>
              <a:tabLst/>
              <a:defRPr/>
            </a:pPr>
            <a:r>
              <a:rPr kumimoji="0" lang="en-US" sz="1600" b="0" i="1" u="none" strike="noStrike" kern="0" cap="none" spc="0" normalizeH="0" baseline="0" noProof="0" dirty="0" smtClean="0">
                <a:ln>
                  <a:noFill/>
                </a:ln>
                <a:solidFill>
                  <a:schemeClr val="tx1"/>
                </a:solidFill>
                <a:effectLst/>
                <a:uLnTx/>
                <a:uFillTx/>
                <a:latin typeface="+mn-lt"/>
                <a:ea typeface="+mn-ea"/>
              </a:rPr>
              <a:t>Possible paths in the format: AS_PATH; NEXT_HOP; AS1 intra-AS path (cost), are:</a:t>
            </a:r>
          </a:p>
          <a:p>
            <a:pPr marL="508000" marR="0" lvl="1" indent="0" algn="l" defTabSz="1019175" rtl="0" eaLnBrk="0" fontAlgn="base" latinLnBrk="0" hangingPunct="0">
              <a:lnSpc>
                <a:spcPct val="100000"/>
              </a:lnSpc>
              <a:spcBef>
                <a:spcPct val="20000"/>
              </a:spcBef>
              <a:spcAft>
                <a:spcPct val="0"/>
              </a:spcAft>
              <a:buClr>
                <a:schemeClr val="tx1"/>
              </a:buClr>
              <a:buSzTx/>
              <a:buFontTx/>
              <a:buNone/>
              <a:tabLst/>
              <a:defRPr/>
            </a:pPr>
            <a:r>
              <a:rPr kumimoji="0" lang="en-US" sz="1600" b="0" i="1" u="none" strike="noStrike" kern="0" cap="none" spc="0" normalizeH="0" baseline="0" noProof="0" dirty="0" smtClean="0">
                <a:ln>
                  <a:noFill/>
                </a:ln>
                <a:solidFill>
                  <a:schemeClr val="tx1"/>
                </a:solidFill>
                <a:effectLst/>
                <a:uLnTx/>
                <a:uFillTx/>
                <a:latin typeface="+mn-lt"/>
                <a:ea typeface="+mn-ea"/>
              </a:rPr>
              <a:t>AS4-AS2; router A; C-A (cost of 6)</a:t>
            </a:r>
          </a:p>
          <a:p>
            <a:pPr marL="508000" marR="0" lvl="1" indent="0" algn="l" defTabSz="1019175" rtl="0" eaLnBrk="0" fontAlgn="base" latinLnBrk="0" hangingPunct="0">
              <a:lnSpc>
                <a:spcPct val="100000"/>
              </a:lnSpc>
              <a:spcBef>
                <a:spcPct val="20000"/>
              </a:spcBef>
              <a:spcAft>
                <a:spcPct val="0"/>
              </a:spcAft>
              <a:buClr>
                <a:schemeClr val="tx1"/>
              </a:buClr>
              <a:buSzTx/>
              <a:buFontTx/>
              <a:buNone/>
              <a:tabLst/>
              <a:defRPr/>
            </a:pPr>
            <a:r>
              <a:rPr kumimoji="0" lang="en-US" sz="1600" b="0" i="1" u="none" strike="noStrike" kern="0" cap="none" spc="0" normalizeH="0" baseline="0" noProof="0" dirty="0" smtClean="0">
                <a:ln>
                  <a:noFill/>
                </a:ln>
                <a:solidFill>
                  <a:schemeClr val="tx1"/>
                </a:solidFill>
                <a:effectLst/>
                <a:uLnTx/>
                <a:uFillTx/>
                <a:latin typeface="+mn-lt"/>
                <a:ea typeface="+mn-ea"/>
              </a:rPr>
              <a:t>AS4-AS3; router B; C-B (cost of 9)</a:t>
            </a:r>
          </a:p>
          <a:p>
            <a:pPr marL="508000" marR="0" lvl="1" indent="0" algn="l" defTabSz="1019175" rtl="0" eaLnBrk="0" fontAlgn="base" latinLnBrk="0" hangingPunct="0">
              <a:lnSpc>
                <a:spcPct val="100000"/>
              </a:lnSpc>
              <a:spcBef>
                <a:spcPct val="20000"/>
              </a:spcBef>
              <a:spcAft>
                <a:spcPct val="0"/>
              </a:spcAft>
              <a:buClr>
                <a:schemeClr val="tx1"/>
              </a:buClr>
              <a:buSzTx/>
              <a:buFontTx/>
              <a:buNone/>
              <a:tabLst/>
              <a:defRPr/>
            </a:pPr>
            <a:r>
              <a:rPr kumimoji="0" lang="en-US" sz="1600" b="0" i="1" u="none" strike="noStrike" kern="0" cap="none" spc="0" normalizeH="0" baseline="0" noProof="0" dirty="0" smtClean="0">
                <a:ln>
                  <a:noFill/>
                </a:ln>
                <a:solidFill>
                  <a:schemeClr val="tx1">
                    <a:lumMod val="65000"/>
                    <a:lumOff val="35000"/>
                  </a:schemeClr>
                </a:solidFill>
                <a:effectLst/>
                <a:uLnTx/>
                <a:uFillTx/>
                <a:latin typeface="+mn-lt"/>
                <a:ea typeface="+mn-ea"/>
              </a:rPr>
              <a:t>AS4-AS2-AS8-AS9-AS7; router D, C-A-D or C-E-D (cost of 13)</a:t>
            </a:r>
          </a:p>
          <a:p>
            <a:pPr marL="508000" marR="0" lvl="1" indent="0" algn="l" defTabSz="1019175" rtl="0" eaLnBrk="0" fontAlgn="base" latinLnBrk="0" hangingPunct="0">
              <a:lnSpc>
                <a:spcPct val="100000"/>
              </a:lnSpc>
              <a:spcBef>
                <a:spcPct val="20000"/>
              </a:spcBef>
              <a:spcAft>
                <a:spcPct val="0"/>
              </a:spcAft>
              <a:buClr>
                <a:schemeClr val="tx1"/>
              </a:buClr>
              <a:buSzTx/>
              <a:buFontTx/>
              <a:buNone/>
              <a:tabLst/>
              <a:defRPr/>
            </a:pPr>
            <a:r>
              <a:rPr kumimoji="0" lang="en-US" sz="1600" b="0" i="1" u="none" strike="noStrike" kern="0" cap="none" spc="0" normalizeH="0" baseline="0" noProof="0" dirty="0" smtClean="0">
                <a:ln>
                  <a:noFill/>
                </a:ln>
                <a:solidFill>
                  <a:schemeClr val="tx1">
                    <a:lumMod val="65000"/>
                    <a:lumOff val="35000"/>
                  </a:schemeClr>
                </a:solidFill>
                <a:effectLst/>
                <a:uLnTx/>
                <a:uFillTx/>
                <a:latin typeface="+mn-lt"/>
                <a:ea typeface="+mn-ea"/>
              </a:rPr>
              <a:t>AS4-AS2-AS8-AS9-AS7; router E, C-E (cost of 5)</a:t>
            </a:r>
          </a:p>
          <a:p>
            <a:pPr marL="508000" marR="0" lvl="1" indent="0" algn="l" defTabSz="1019175" rtl="0" eaLnBrk="0" fontAlgn="base" latinLnBrk="0" hangingPunct="0">
              <a:lnSpc>
                <a:spcPct val="100000"/>
              </a:lnSpc>
              <a:spcBef>
                <a:spcPct val="20000"/>
              </a:spcBef>
              <a:spcAft>
                <a:spcPct val="0"/>
              </a:spcAft>
              <a:buClr>
                <a:schemeClr val="tx1"/>
              </a:buClr>
              <a:buSzTx/>
              <a:buFontTx/>
              <a:buNone/>
              <a:tabLst/>
              <a:defRPr/>
            </a:pPr>
            <a:r>
              <a:rPr kumimoji="0" lang="en-US" sz="1600" b="0" i="1" u="none" strike="noStrike" kern="0" cap="none" spc="0" normalizeH="0" baseline="0" noProof="0" dirty="0" smtClean="0">
                <a:ln>
                  <a:noFill/>
                </a:ln>
                <a:solidFill>
                  <a:schemeClr val="bg1">
                    <a:lumMod val="50000"/>
                  </a:schemeClr>
                </a:solidFill>
                <a:effectLst/>
                <a:uLnTx/>
                <a:uFillTx/>
                <a:latin typeface="+mn-lt"/>
                <a:ea typeface="+mn-ea"/>
              </a:rPr>
              <a:t>AS4-AS2-AS8-AS9-AS7-AS6-AS5; router E, C-E (cost of 5)</a:t>
            </a:r>
          </a:p>
          <a:p>
            <a:pPr marL="508000" marR="0" lvl="1" indent="0" algn="l" defTabSz="1019175" rtl="0" eaLnBrk="0" fontAlgn="base" latinLnBrk="0" hangingPunct="0">
              <a:lnSpc>
                <a:spcPct val="100000"/>
              </a:lnSpc>
              <a:spcBef>
                <a:spcPct val="20000"/>
              </a:spcBef>
              <a:spcAft>
                <a:spcPct val="0"/>
              </a:spcAft>
              <a:buClr>
                <a:schemeClr val="tx1"/>
              </a:buClr>
              <a:buSzTx/>
              <a:buFontTx/>
              <a:buNone/>
              <a:tabLst/>
              <a:defRPr/>
            </a:pPr>
            <a:r>
              <a:rPr kumimoji="0" lang="en-US" sz="1600" b="0" i="1" u="none" strike="noStrike" kern="0" cap="none" spc="0" normalizeH="0" baseline="0" noProof="0" dirty="0" smtClean="0">
                <a:ln>
                  <a:noFill/>
                </a:ln>
                <a:solidFill>
                  <a:schemeClr val="tx1"/>
                </a:solidFill>
                <a:effectLst/>
                <a:uLnTx/>
                <a:uFillTx/>
                <a:latin typeface="+mn-lt"/>
                <a:ea typeface="+mn-ea"/>
              </a:rPr>
              <a:t>Note that the path AS4-AS2-AS8-AS9-AS7-AS6-AS5 through router E is not a path that router C learns about since router E will typically (barring any policy over-ride) prefer the shorter AS_PATH length of the path that goes directly through AS7</a:t>
            </a:r>
          </a:p>
          <a:p>
            <a:pPr marL="508000" marR="0" lvl="1" indent="0" algn="l" defTabSz="1019175" rtl="0" eaLnBrk="0" fontAlgn="base" latinLnBrk="0" hangingPunct="0">
              <a:lnSpc>
                <a:spcPct val="100000"/>
              </a:lnSpc>
              <a:spcBef>
                <a:spcPct val="20000"/>
              </a:spcBef>
              <a:spcAft>
                <a:spcPct val="0"/>
              </a:spcAft>
              <a:buClr>
                <a:schemeClr val="tx1"/>
              </a:buClr>
              <a:buSzTx/>
              <a:buFontTx/>
              <a:buNone/>
              <a:tabLst/>
              <a:defRPr/>
            </a:pPr>
            <a:r>
              <a:rPr kumimoji="0" lang="en-US" sz="1600" b="0" i="1" u="none" strike="noStrike" kern="0" cap="none" spc="0" normalizeH="0" baseline="0" noProof="0" dirty="0" smtClean="0">
                <a:ln>
                  <a:noFill/>
                </a:ln>
                <a:solidFill>
                  <a:schemeClr val="tx1"/>
                </a:solidFill>
                <a:effectLst/>
                <a:uLnTx/>
                <a:uFillTx/>
                <a:latin typeface="+mn-lt"/>
                <a:ea typeface="+mn-ea"/>
              </a:rPr>
              <a:t>Using similar arguments, D and E, would likely prefer the paths through A or B, and therefore not advertise their own paths that have a longer AS_PATH length/</a:t>
            </a:r>
          </a:p>
          <a:p>
            <a:pPr marL="508000" marR="0" lvl="1" indent="0" algn="l" defTabSz="1019175" rtl="0" eaLnBrk="0" fontAlgn="base" latinLnBrk="0" hangingPunct="0">
              <a:lnSpc>
                <a:spcPct val="100000"/>
              </a:lnSpc>
              <a:spcBef>
                <a:spcPct val="20000"/>
              </a:spcBef>
              <a:spcAft>
                <a:spcPct val="0"/>
              </a:spcAft>
              <a:buClr>
                <a:schemeClr val="tx1"/>
              </a:buClr>
              <a:buSzTx/>
              <a:buFontTx/>
              <a:buNone/>
              <a:tabLst/>
              <a:defRPr/>
            </a:pPr>
            <a:r>
              <a:rPr kumimoji="0" lang="en-US" sz="1600" b="0" i="1" u="none" strike="noStrike" kern="0" cap="none" spc="0" normalizeH="0" baseline="0" noProof="0" dirty="0" smtClean="0">
                <a:ln>
                  <a:noFill/>
                </a:ln>
                <a:solidFill>
                  <a:schemeClr val="tx1"/>
                </a:solidFill>
                <a:effectLst/>
                <a:uLnTx/>
                <a:uFillTx/>
                <a:latin typeface="+mn-lt"/>
                <a:ea typeface="+mn-ea"/>
              </a:rPr>
              <a:t>Barring specific policies configuration, e.g., a higher LOCAL_PREF for routes learned through one of the exits, router C will select the path through A as it has the smallest AS_PATH length (2) and is closer (cost of 6 vs. 9) than the other alternative, which is the path through B.  This would not be affected by increasing the cost of the links AC &amp; BC.</a:t>
            </a:r>
          </a:p>
        </p:txBody>
      </p:sp>
    </p:spTree>
    <p:extLst>
      <p:ext uri="{BB962C8B-B14F-4D97-AF65-F5344CB8AC3E}">
        <p14:creationId xmlns:p14="http://schemas.microsoft.com/office/powerpoint/2010/main" val="2293840082"/>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0"/>
          </p:nvPr>
        </p:nvSpPr>
        <p:spPr>
          <a:noFill/>
        </p:spPr>
        <p:txBody>
          <a:bodyPr/>
          <a:lstStyle/>
          <a:p>
            <a:pPr defTabSz="1019175"/>
            <a:fld id="{554CEB84-49E9-4157-9900-0D28D578B581}" type="slidenum">
              <a:rPr lang="en-US" smtClean="0"/>
              <a:pPr defTabSz="1019175"/>
              <a:t>3</a:t>
            </a:fld>
            <a:endParaRPr lang="en-US" smtClean="0"/>
          </a:p>
        </p:txBody>
      </p:sp>
      <p:sp>
        <p:nvSpPr>
          <p:cNvPr id="437250" name="Cloud"/>
          <p:cNvSpPr>
            <a:spLocks noChangeAspect="1" noEditPoints="1" noChangeArrowheads="1"/>
          </p:cNvSpPr>
          <p:nvPr/>
        </p:nvSpPr>
        <p:spPr bwMode="auto">
          <a:xfrm>
            <a:off x="3856038" y="3800475"/>
            <a:ext cx="1455737" cy="103505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524</a:t>
            </a:r>
          </a:p>
        </p:txBody>
      </p:sp>
      <p:sp>
        <p:nvSpPr>
          <p:cNvPr id="15364" name="Rectangle 3"/>
          <p:cNvSpPr>
            <a:spLocks noGrp="1" noChangeArrowheads="1"/>
          </p:cNvSpPr>
          <p:nvPr>
            <p:ph type="title"/>
          </p:nvPr>
        </p:nvSpPr>
        <p:spPr>
          <a:xfrm>
            <a:off x="322555" y="209013"/>
            <a:ext cx="8550275" cy="1295400"/>
          </a:xfrm>
        </p:spPr>
        <p:txBody>
          <a:bodyPr/>
          <a:lstStyle/>
          <a:p>
            <a:r>
              <a:rPr lang="en-US" dirty="0" smtClean="0"/>
              <a:t>Routing Protocols</a:t>
            </a:r>
            <a:endParaRPr lang="en-US" sz="4500" dirty="0" smtClean="0"/>
          </a:p>
        </p:txBody>
      </p:sp>
      <p:sp>
        <p:nvSpPr>
          <p:cNvPr id="15365" name="Rectangle 4"/>
          <p:cNvSpPr>
            <a:spLocks noGrp="1" noChangeArrowheads="1"/>
          </p:cNvSpPr>
          <p:nvPr>
            <p:ph type="body" sz="half" idx="1"/>
          </p:nvPr>
        </p:nvSpPr>
        <p:spPr>
          <a:xfrm>
            <a:off x="168275" y="1468438"/>
            <a:ext cx="3663950" cy="5786437"/>
          </a:xfrm>
        </p:spPr>
        <p:txBody>
          <a:bodyPr>
            <a:normAutofit fontScale="85000" lnSpcReduction="10000"/>
          </a:bodyPr>
          <a:lstStyle/>
          <a:p>
            <a:pPr>
              <a:lnSpc>
                <a:spcPct val="120000"/>
              </a:lnSpc>
            </a:pPr>
            <a:r>
              <a:rPr lang="en-US" sz="2000" dirty="0" smtClean="0"/>
              <a:t>A two-level hierarchy for routing protocols</a:t>
            </a:r>
          </a:p>
          <a:p>
            <a:pPr lvl="1">
              <a:lnSpc>
                <a:spcPct val="120000"/>
              </a:lnSpc>
            </a:pPr>
            <a:r>
              <a:rPr lang="en-US" sz="1800" dirty="0" smtClean="0"/>
              <a:t>Interior</a:t>
            </a:r>
            <a:r>
              <a:rPr lang="en-US" sz="1800" b="1" dirty="0" smtClean="0"/>
              <a:t> </a:t>
            </a:r>
            <a:r>
              <a:rPr lang="en-US" sz="1800" dirty="0" smtClean="0"/>
              <a:t>Gateway</a:t>
            </a:r>
            <a:r>
              <a:rPr lang="en-US" sz="1800" b="1" dirty="0" smtClean="0"/>
              <a:t> </a:t>
            </a:r>
            <a:r>
              <a:rPr lang="en-US" sz="1800" dirty="0" smtClean="0"/>
              <a:t>Protocols</a:t>
            </a:r>
            <a:r>
              <a:rPr lang="en-US" sz="1800" b="1" dirty="0" smtClean="0"/>
              <a:t> </a:t>
            </a:r>
            <a:r>
              <a:rPr lang="en-US" sz="1800" dirty="0" smtClean="0"/>
              <a:t>(IGP) control routing </a:t>
            </a:r>
            <a:r>
              <a:rPr lang="en-US" sz="2000" dirty="0" smtClean="0"/>
              <a:t>within</a:t>
            </a:r>
            <a:r>
              <a:rPr lang="en-US" sz="1800" dirty="0" smtClean="0"/>
              <a:t> an AS/domain</a:t>
            </a:r>
          </a:p>
          <a:p>
            <a:pPr lvl="1">
              <a:lnSpc>
                <a:spcPct val="120000"/>
              </a:lnSpc>
            </a:pPr>
            <a:r>
              <a:rPr lang="en-US" sz="1800" b="1" dirty="0" smtClean="0">
                <a:solidFill>
                  <a:schemeClr val="tx2"/>
                </a:solidFill>
              </a:rPr>
              <a:t>Exterior Gateway Protocols</a:t>
            </a:r>
            <a:r>
              <a:rPr lang="en-US" sz="1800" b="1" dirty="0" smtClean="0"/>
              <a:t> (EGP)</a:t>
            </a:r>
            <a:r>
              <a:rPr lang="en-US" sz="1800" dirty="0" smtClean="0"/>
              <a:t> control routing </a:t>
            </a:r>
            <a:r>
              <a:rPr lang="en-US" sz="2000" b="1" dirty="0" smtClean="0"/>
              <a:t>between</a:t>
            </a:r>
            <a:r>
              <a:rPr lang="en-US" sz="1800" dirty="0" smtClean="0"/>
              <a:t> AS’s</a:t>
            </a:r>
          </a:p>
          <a:p>
            <a:pPr lvl="1">
              <a:lnSpc>
                <a:spcPct val="120000"/>
              </a:lnSpc>
              <a:buFont typeface="Arial" charset="0"/>
              <a:buNone/>
            </a:pPr>
            <a:endParaRPr lang="en-US" sz="1800" dirty="0" smtClean="0"/>
          </a:p>
          <a:p>
            <a:pPr>
              <a:lnSpc>
                <a:spcPct val="120000"/>
              </a:lnSpc>
            </a:pPr>
            <a:r>
              <a:rPr lang="en-US" sz="2000" dirty="0" smtClean="0"/>
              <a:t>Different goals and constraints for each family of protocols</a:t>
            </a:r>
          </a:p>
          <a:p>
            <a:pPr lvl="1">
              <a:lnSpc>
                <a:spcPct val="120000"/>
              </a:lnSpc>
            </a:pPr>
            <a:r>
              <a:rPr lang="en-US" sz="1800" b="1" dirty="0" smtClean="0"/>
              <a:t>IGP:</a:t>
            </a:r>
            <a:r>
              <a:rPr lang="en-US" sz="1800" dirty="0" smtClean="0"/>
              <a:t> Ability to fine tune internal operation and shielding from outside “noise”</a:t>
            </a:r>
          </a:p>
          <a:p>
            <a:pPr lvl="1">
              <a:lnSpc>
                <a:spcPct val="120000"/>
              </a:lnSpc>
            </a:pPr>
            <a:r>
              <a:rPr lang="en-US" sz="1800" b="1" dirty="0" smtClean="0"/>
              <a:t>EGP:</a:t>
            </a:r>
            <a:r>
              <a:rPr lang="en-US" sz="1800" dirty="0" smtClean="0"/>
              <a:t> Scalability and ability to accommodate a broad range of administrative policies </a:t>
            </a:r>
          </a:p>
        </p:txBody>
      </p:sp>
      <p:sp>
        <p:nvSpPr>
          <p:cNvPr id="437253" name="Cloud"/>
          <p:cNvSpPr>
            <a:spLocks noChangeAspect="1" noEditPoints="1" noChangeArrowheads="1"/>
          </p:cNvSpPr>
          <p:nvPr/>
        </p:nvSpPr>
        <p:spPr bwMode="auto">
          <a:xfrm>
            <a:off x="4610100" y="5786438"/>
            <a:ext cx="1455738" cy="10366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tabLst>
                <a:tab pos="515938" algn="l"/>
              </a:tabLst>
              <a:defRPr/>
            </a:pPr>
            <a:endParaRPr lang="en-US" sz="1600">
              <a:latin typeface="Comic Sans MS" pitchFamily="66" charset="0"/>
            </a:endParaRPr>
          </a:p>
          <a:p>
            <a:pPr algn="ctr" defTabSz="1019175">
              <a:spcBef>
                <a:spcPct val="0"/>
              </a:spcBef>
              <a:buClrTx/>
              <a:buSzTx/>
              <a:buFontTx/>
              <a:buNone/>
              <a:tabLst>
                <a:tab pos="515938" algn="l"/>
              </a:tabLst>
              <a:defRPr/>
            </a:pPr>
            <a:r>
              <a:rPr lang="en-US" sz="1600" b="1">
                <a:latin typeface="Arial" pitchFamily="34" charset="0"/>
              </a:rPr>
              <a:t>AS 121</a:t>
            </a:r>
          </a:p>
        </p:txBody>
      </p:sp>
      <p:sp>
        <p:nvSpPr>
          <p:cNvPr id="437254" name="Cloud"/>
          <p:cNvSpPr>
            <a:spLocks noChangeAspect="1" noEditPoints="1" noChangeArrowheads="1"/>
          </p:cNvSpPr>
          <p:nvPr/>
        </p:nvSpPr>
        <p:spPr bwMode="auto">
          <a:xfrm>
            <a:off x="5502275" y="4059238"/>
            <a:ext cx="1957388" cy="13938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b="1">
                <a:latin typeface="Arial" pitchFamily="34" charset="0"/>
              </a:rPr>
              <a:t>AS 1</a:t>
            </a:r>
          </a:p>
        </p:txBody>
      </p:sp>
      <p:sp>
        <p:nvSpPr>
          <p:cNvPr id="437255" name="Cloud"/>
          <p:cNvSpPr>
            <a:spLocks noChangeAspect="1" noEditPoints="1" noChangeArrowheads="1"/>
          </p:cNvSpPr>
          <p:nvPr/>
        </p:nvSpPr>
        <p:spPr bwMode="auto">
          <a:xfrm>
            <a:off x="6454775" y="2244725"/>
            <a:ext cx="1958975" cy="13954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b="1">
                <a:latin typeface="Arial" pitchFamily="34" charset="0"/>
              </a:rPr>
              <a:t>AS 2</a:t>
            </a:r>
          </a:p>
        </p:txBody>
      </p:sp>
      <p:sp>
        <p:nvSpPr>
          <p:cNvPr id="437256" name="Cloud"/>
          <p:cNvSpPr>
            <a:spLocks noChangeAspect="1" noEditPoints="1" noChangeArrowheads="1"/>
          </p:cNvSpPr>
          <p:nvPr/>
        </p:nvSpPr>
        <p:spPr bwMode="auto">
          <a:xfrm>
            <a:off x="7764463" y="3873500"/>
            <a:ext cx="1958975" cy="13938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b="1">
                <a:latin typeface="Arial" pitchFamily="34" charset="0"/>
              </a:rPr>
              <a:t>AS 3</a:t>
            </a:r>
          </a:p>
        </p:txBody>
      </p:sp>
      <p:sp>
        <p:nvSpPr>
          <p:cNvPr id="437257" name="Cloud"/>
          <p:cNvSpPr>
            <a:spLocks noChangeAspect="1" noEditPoints="1" noChangeArrowheads="1"/>
          </p:cNvSpPr>
          <p:nvPr/>
        </p:nvSpPr>
        <p:spPr bwMode="auto">
          <a:xfrm>
            <a:off x="6454775" y="5613400"/>
            <a:ext cx="1457325" cy="10366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123</a:t>
            </a:r>
          </a:p>
        </p:txBody>
      </p:sp>
      <p:sp>
        <p:nvSpPr>
          <p:cNvPr id="437258" name="Cloud"/>
          <p:cNvSpPr>
            <a:spLocks noChangeAspect="1" noEditPoints="1" noChangeArrowheads="1"/>
          </p:cNvSpPr>
          <p:nvPr/>
        </p:nvSpPr>
        <p:spPr bwMode="auto">
          <a:xfrm>
            <a:off x="7543800" y="6477000"/>
            <a:ext cx="1455738" cy="10366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b="1">
              <a:latin typeface="Arial" pitchFamily="34" charset="0"/>
            </a:endParaRPr>
          </a:p>
          <a:p>
            <a:pPr algn="ctr" defTabSz="1019175">
              <a:spcBef>
                <a:spcPct val="0"/>
              </a:spcBef>
              <a:buClrTx/>
              <a:buSzTx/>
              <a:buFontTx/>
              <a:buNone/>
              <a:defRPr/>
            </a:pPr>
            <a:r>
              <a:rPr lang="en-US" sz="1600" b="1">
                <a:latin typeface="Arial" pitchFamily="34" charset="0"/>
              </a:rPr>
              <a:t>AS 3411</a:t>
            </a:r>
          </a:p>
        </p:txBody>
      </p:sp>
      <p:sp>
        <p:nvSpPr>
          <p:cNvPr id="437259" name="Cloud"/>
          <p:cNvSpPr>
            <a:spLocks noChangeAspect="1" noEditPoints="1" noChangeArrowheads="1"/>
          </p:cNvSpPr>
          <p:nvPr/>
        </p:nvSpPr>
        <p:spPr bwMode="auto">
          <a:xfrm>
            <a:off x="8518525" y="5440363"/>
            <a:ext cx="1455738" cy="10366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321</a:t>
            </a:r>
          </a:p>
        </p:txBody>
      </p:sp>
      <p:sp>
        <p:nvSpPr>
          <p:cNvPr id="437260" name="Cloud"/>
          <p:cNvSpPr>
            <a:spLocks noChangeAspect="1" noEditPoints="1" noChangeArrowheads="1"/>
          </p:cNvSpPr>
          <p:nvPr/>
        </p:nvSpPr>
        <p:spPr bwMode="auto">
          <a:xfrm>
            <a:off x="4694238" y="2417763"/>
            <a:ext cx="1455737" cy="10366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168</a:t>
            </a:r>
          </a:p>
        </p:txBody>
      </p:sp>
      <p:sp>
        <p:nvSpPr>
          <p:cNvPr id="437261" name="Cloud"/>
          <p:cNvSpPr>
            <a:spLocks noChangeAspect="1" noEditPoints="1" noChangeArrowheads="1"/>
          </p:cNvSpPr>
          <p:nvPr/>
        </p:nvSpPr>
        <p:spPr bwMode="auto">
          <a:xfrm>
            <a:off x="5553075" y="1122363"/>
            <a:ext cx="1455738" cy="103663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376</a:t>
            </a:r>
          </a:p>
        </p:txBody>
      </p:sp>
      <p:sp>
        <p:nvSpPr>
          <p:cNvPr id="437262" name="Cloud"/>
          <p:cNvSpPr>
            <a:spLocks noChangeAspect="1" noEditPoints="1" noChangeArrowheads="1"/>
          </p:cNvSpPr>
          <p:nvPr/>
        </p:nvSpPr>
        <p:spPr bwMode="auto">
          <a:xfrm>
            <a:off x="8047038" y="1381125"/>
            <a:ext cx="1455737" cy="10366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a:p>
            <a:pPr algn="ctr" defTabSz="1019175">
              <a:spcBef>
                <a:spcPct val="0"/>
              </a:spcBef>
              <a:buClrTx/>
              <a:buSzTx/>
              <a:buFontTx/>
              <a:buNone/>
              <a:defRPr/>
            </a:pPr>
            <a:r>
              <a:rPr lang="en-US" sz="1600" b="1">
                <a:latin typeface="Arial" pitchFamily="34" charset="0"/>
              </a:rPr>
              <a:t>AS 441</a:t>
            </a:r>
          </a:p>
        </p:txBody>
      </p:sp>
      <p:cxnSp>
        <p:nvCxnSpPr>
          <p:cNvPr id="15376" name="AutoShape 15"/>
          <p:cNvCxnSpPr>
            <a:cxnSpLocks noChangeShapeType="1"/>
            <a:stCxn id="437255" idx="1"/>
            <a:endCxn id="437254" idx="3"/>
          </p:cNvCxnSpPr>
          <p:nvPr/>
        </p:nvCxnSpPr>
        <p:spPr bwMode="auto">
          <a:xfrm flipH="1">
            <a:off x="6481763" y="3638550"/>
            <a:ext cx="952500" cy="500063"/>
          </a:xfrm>
          <a:prstGeom prst="straightConnector1">
            <a:avLst/>
          </a:prstGeom>
          <a:noFill/>
          <a:ln w="38100">
            <a:solidFill>
              <a:schemeClr val="tx2"/>
            </a:solidFill>
            <a:round/>
            <a:headEnd/>
            <a:tailEnd/>
          </a:ln>
        </p:spPr>
      </p:cxnSp>
      <p:cxnSp>
        <p:nvCxnSpPr>
          <p:cNvPr id="15377" name="AutoShape 16"/>
          <p:cNvCxnSpPr>
            <a:cxnSpLocks noChangeShapeType="1"/>
            <a:stCxn id="437256" idx="0"/>
            <a:endCxn id="437254" idx="2"/>
          </p:cNvCxnSpPr>
          <p:nvPr/>
        </p:nvCxnSpPr>
        <p:spPr bwMode="auto">
          <a:xfrm flipH="1">
            <a:off x="7458075" y="4570413"/>
            <a:ext cx="312738" cy="185737"/>
          </a:xfrm>
          <a:prstGeom prst="straightConnector1">
            <a:avLst/>
          </a:prstGeom>
          <a:noFill/>
          <a:ln w="38100">
            <a:solidFill>
              <a:schemeClr val="tx2"/>
            </a:solidFill>
            <a:round/>
            <a:headEnd/>
            <a:tailEnd/>
          </a:ln>
        </p:spPr>
      </p:cxnSp>
      <p:cxnSp>
        <p:nvCxnSpPr>
          <p:cNvPr id="15378" name="AutoShape 17"/>
          <p:cNvCxnSpPr>
            <a:cxnSpLocks noChangeShapeType="1"/>
            <a:stCxn id="437255" idx="2"/>
            <a:endCxn id="437256" idx="3"/>
          </p:cNvCxnSpPr>
          <p:nvPr/>
        </p:nvCxnSpPr>
        <p:spPr bwMode="auto">
          <a:xfrm>
            <a:off x="8412163" y="2943225"/>
            <a:ext cx="331787" cy="1009650"/>
          </a:xfrm>
          <a:prstGeom prst="straightConnector1">
            <a:avLst/>
          </a:prstGeom>
          <a:noFill/>
          <a:ln w="38100">
            <a:solidFill>
              <a:schemeClr val="tx2"/>
            </a:solidFill>
            <a:round/>
            <a:headEnd/>
            <a:tailEnd/>
          </a:ln>
        </p:spPr>
      </p:cxnSp>
      <p:cxnSp>
        <p:nvCxnSpPr>
          <p:cNvPr id="15379" name="AutoShape 18"/>
          <p:cNvCxnSpPr>
            <a:cxnSpLocks noChangeShapeType="1"/>
            <a:stCxn id="437253" idx="3"/>
            <a:endCxn id="437254" idx="1"/>
          </p:cNvCxnSpPr>
          <p:nvPr/>
        </p:nvCxnSpPr>
        <p:spPr bwMode="auto">
          <a:xfrm flipV="1">
            <a:off x="5338763" y="5451475"/>
            <a:ext cx="1143000" cy="393700"/>
          </a:xfrm>
          <a:prstGeom prst="straightConnector1">
            <a:avLst/>
          </a:prstGeom>
          <a:noFill/>
          <a:ln w="38100">
            <a:solidFill>
              <a:schemeClr val="tx2"/>
            </a:solidFill>
            <a:round/>
            <a:headEnd/>
            <a:tailEnd/>
          </a:ln>
        </p:spPr>
      </p:cxnSp>
      <p:cxnSp>
        <p:nvCxnSpPr>
          <p:cNvPr id="15380" name="AutoShape 19"/>
          <p:cNvCxnSpPr>
            <a:cxnSpLocks noChangeShapeType="1"/>
            <a:stCxn id="437254" idx="1"/>
            <a:endCxn id="437257" idx="3"/>
          </p:cNvCxnSpPr>
          <p:nvPr/>
        </p:nvCxnSpPr>
        <p:spPr bwMode="auto">
          <a:xfrm>
            <a:off x="6481763" y="5451475"/>
            <a:ext cx="701675" cy="220663"/>
          </a:xfrm>
          <a:prstGeom prst="straightConnector1">
            <a:avLst/>
          </a:prstGeom>
          <a:noFill/>
          <a:ln w="38100">
            <a:solidFill>
              <a:schemeClr val="tx2"/>
            </a:solidFill>
            <a:round/>
            <a:headEnd/>
            <a:tailEnd/>
          </a:ln>
        </p:spPr>
      </p:cxnSp>
      <p:cxnSp>
        <p:nvCxnSpPr>
          <p:cNvPr id="15381" name="AutoShape 20"/>
          <p:cNvCxnSpPr>
            <a:cxnSpLocks noChangeShapeType="1"/>
            <a:stCxn id="437256" idx="1"/>
            <a:endCxn id="437259" idx="3"/>
          </p:cNvCxnSpPr>
          <p:nvPr/>
        </p:nvCxnSpPr>
        <p:spPr bwMode="auto">
          <a:xfrm>
            <a:off x="8743950" y="5265738"/>
            <a:ext cx="503238" cy="233362"/>
          </a:xfrm>
          <a:prstGeom prst="straightConnector1">
            <a:avLst/>
          </a:prstGeom>
          <a:noFill/>
          <a:ln w="38100">
            <a:solidFill>
              <a:schemeClr val="tx2"/>
            </a:solidFill>
            <a:round/>
            <a:headEnd/>
            <a:tailEnd/>
          </a:ln>
        </p:spPr>
      </p:cxnSp>
      <p:cxnSp>
        <p:nvCxnSpPr>
          <p:cNvPr id="15382" name="AutoShape 21"/>
          <p:cNvCxnSpPr>
            <a:cxnSpLocks noChangeShapeType="1"/>
            <a:stCxn id="437258" idx="2"/>
            <a:endCxn id="437259" idx="1"/>
          </p:cNvCxnSpPr>
          <p:nvPr/>
        </p:nvCxnSpPr>
        <p:spPr bwMode="auto">
          <a:xfrm flipV="1">
            <a:off x="8997950" y="6475413"/>
            <a:ext cx="249238" cy="520700"/>
          </a:xfrm>
          <a:prstGeom prst="straightConnector1">
            <a:avLst/>
          </a:prstGeom>
          <a:noFill/>
          <a:ln w="38100">
            <a:solidFill>
              <a:schemeClr val="tx2"/>
            </a:solidFill>
            <a:round/>
            <a:headEnd/>
            <a:tailEnd/>
          </a:ln>
        </p:spPr>
      </p:cxnSp>
      <p:cxnSp>
        <p:nvCxnSpPr>
          <p:cNvPr id="15383" name="AutoShape 22"/>
          <p:cNvCxnSpPr>
            <a:cxnSpLocks noChangeShapeType="1"/>
            <a:stCxn id="437257" idx="1"/>
            <a:endCxn id="437258" idx="0"/>
          </p:cNvCxnSpPr>
          <p:nvPr/>
        </p:nvCxnSpPr>
        <p:spPr bwMode="auto">
          <a:xfrm>
            <a:off x="7183438" y="6648450"/>
            <a:ext cx="365125" cy="347663"/>
          </a:xfrm>
          <a:prstGeom prst="straightConnector1">
            <a:avLst/>
          </a:prstGeom>
          <a:noFill/>
          <a:ln w="38100">
            <a:solidFill>
              <a:schemeClr val="tx2"/>
            </a:solidFill>
            <a:round/>
            <a:headEnd/>
            <a:tailEnd/>
          </a:ln>
        </p:spPr>
      </p:cxnSp>
      <p:cxnSp>
        <p:nvCxnSpPr>
          <p:cNvPr id="15384" name="AutoShape 23"/>
          <p:cNvCxnSpPr>
            <a:cxnSpLocks noChangeShapeType="1"/>
            <a:stCxn id="437250" idx="2"/>
            <a:endCxn id="437254" idx="0"/>
          </p:cNvCxnSpPr>
          <p:nvPr/>
        </p:nvCxnSpPr>
        <p:spPr bwMode="auto">
          <a:xfrm>
            <a:off x="5310188" y="4318000"/>
            <a:ext cx="198437" cy="438150"/>
          </a:xfrm>
          <a:prstGeom prst="straightConnector1">
            <a:avLst/>
          </a:prstGeom>
          <a:noFill/>
          <a:ln w="38100">
            <a:solidFill>
              <a:schemeClr val="tx2"/>
            </a:solidFill>
            <a:round/>
            <a:headEnd/>
            <a:tailEnd/>
          </a:ln>
        </p:spPr>
      </p:cxnSp>
      <p:cxnSp>
        <p:nvCxnSpPr>
          <p:cNvPr id="15385" name="AutoShape 24"/>
          <p:cNvCxnSpPr>
            <a:cxnSpLocks noChangeShapeType="1"/>
            <a:stCxn id="437260" idx="2"/>
            <a:endCxn id="437255" idx="0"/>
          </p:cNvCxnSpPr>
          <p:nvPr/>
        </p:nvCxnSpPr>
        <p:spPr bwMode="auto">
          <a:xfrm>
            <a:off x="6148388" y="2936875"/>
            <a:ext cx="312737" cy="6350"/>
          </a:xfrm>
          <a:prstGeom prst="straightConnector1">
            <a:avLst/>
          </a:prstGeom>
          <a:noFill/>
          <a:ln w="38100">
            <a:solidFill>
              <a:schemeClr val="tx2"/>
            </a:solidFill>
            <a:round/>
            <a:headEnd/>
            <a:tailEnd/>
          </a:ln>
        </p:spPr>
      </p:cxnSp>
      <p:cxnSp>
        <p:nvCxnSpPr>
          <p:cNvPr id="15386" name="AutoShape 25"/>
          <p:cNvCxnSpPr>
            <a:cxnSpLocks noChangeShapeType="1"/>
            <a:stCxn id="437260" idx="1"/>
            <a:endCxn id="437254" idx="3"/>
          </p:cNvCxnSpPr>
          <p:nvPr/>
        </p:nvCxnSpPr>
        <p:spPr bwMode="auto">
          <a:xfrm>
            <a:off x="5422900" y="3452813"/>
            <a:ext cx="1058863" cy="685800"/>
          </a:xfrm>
          <a:prstGeom prst="straightConnector1">
            <a:avLst/>
          </a:prstGeom>
          <a:noFill/>
          <a:ln w="38100">
            <a:solidFill>
              <a:schemeClr val="tx2"/>
            </a:solidFill>
            <a:round/>
            <a:headEnd/>
            <a:tailEnd/>
          </a:ln>
        </p:spPr>
      </p:cxnSp>
      <p:cxnSp>
        <p:nvCxnSpPr>
          <p:cNvPr id="15387" name="AutoShape 26"/>
          <p:cNvCxnSpPr>
            <a:cxnSpLocks noChangeShapeType="1"/>
            <a:stCxn id="437261" idx="2"/>
            <a:endCxn id="437255" idx="3"/>
          </p:cNvCxnSpPr>
          <p:nvPr/>
        </p:nvCxnSpPr>
        <p:spPr bwMode="auto">
          <a:xfrm>
            <a:off x="7007225" y="1641475"/>
            <a:ext cx="427038" cy="682625"/>
          </a:xfrm>
          <a:prstGeom prst="straightConnector1">
            <a:avLst/>
          </a:prstGeom>
          <a:noFill/>
          <a:ln w="38100">
            <a:solidFill>
              <a:schemeClr val="tx2"/>
            </a:solidFill>
            <a:round/>
            <a:headEnd/>
            <a:tailEnd/>
          </a:ln>
        </p:spPr>
      </p:cxnSp>
      <p:cxnSp>
        <p:nvCxnSpPr>
          <p:cNvPr id="15388" name="AutoShape 27"/>
          <p:cNvCxnSpPr>
            <a:cxnSpLocks noChangeShapeType="1"/>
            <a:stCxn id="437255" idx="3"/>
            <a:endCxn id="437262" idx="0"/>
          </p:cNvCxnSpPr>
          <p:nvPr/>
        </p:nvCxnSpPr>
        <p:spPr bwMode="auto">
          <a:xfrm flipV="1">
            <a:off x="7434263" y="1900238"/>
            <a:ext cx="617537" cy="423862"/>
          </a:xfrm>
          <a:prstGeom prst="straightConnector1">
            <a:avLst/>
          </a:prstGeom>
          <a:noFill/>
          <a:ln w="38100">
            <a:solidFill>
              <a:schemeClr val="tx2"/>
            </a:solidFill>
            <a:round/>
            <a:headEnd/>
            <a:tailEnd/>
          </a:ln>
        </p:spPr>
      </p:cxnSp>
    </p:spTree>
    <p:extLst>
      <p:ext uri="{BB962C8B-B14F-4D97-AF65-F5344CB8AC3E}">
        <p14:creationId xmlns:p14="http://schemas.microsoft.com/office/powerpoint/2010/main" val="19743557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7190380" cy="2993172"/>
          </a:xfrm>
        </p:spPr>
        <p:txBody>
          <a:bodyPr/>
          <a:lstStyle/>
          <a:p>
            <a:pPr marL="587375" indent="-457200">
              <a:buClr>
                <a:schemeClr val="tx1"/>
              </a:buClr>
              <a:buFont typeface="+mj-lt"/>
              <a:buAutoNum type="arabicPeriod" startAt="2"/>
            </a:pPr>
            <a:r>
              <a:rPr lang="en-US" sz="2000" dirty="0" smtClean="0"/>
              <a:t>What path would router </a:t>
            </a:r>
            <a:r>
              <a:rPr lang="en-US" sz="2000" i="1" dirty="0" smtClean="0"/>
              <a:t>B</a:t>
            </a:r>
            <a:r>
              <a:rPr lang="en-US" sz="2000" dirty="0" smtClean="0"/>
              <a:t> use to reach AS8? What path would it use to reach AS9?</a:t>
            </a:r>
          </a:p>
        </p:txBody>
      </p:sp>
      <p:sp>
        <p:nvSpPr>
          <p:cNvPr id="6" name="Slide Number Placeholder 5"/>
          <p:cNvSpPr>
            <a:spLocks noGrp="1"/>
          </p:cNvSpPr>
          <p:nvPr>
            <p:ph type="sldNum" sz="quarter" idx="10"/>
          </p:nvPr>
        </p:nvSpPr>
        <p:spPr/>
        <p:txBody>
          <a:bodyPr/>
          <a:lstStyle/>
          <a:p>
            <a:fld id="{E67FBD6A-8545-3B44-8786-C48B4E259526}" type="slidenum">
              <a:rPr lang="en-US" smtClean="0"/>
              <a:pPr/>
              <a:t>30</a:t>
            </a:fld>
            <a:endParaRPr lang="en-US"/>
          </a:p>
        </p:txBody>
      </p:sp>
      <p:grpSp>
        <p:nvGrpSpPr>
          <p:cNvPr id="7" name="Group 13"/>
          <p:cNvGrpSpPr/>
          <p:nvPr/>
        </p:nvGrpSpPr>
        <p:grpSpPr>
          <a:xfrm>
            <a:off x="7092209" y="911003"/>
            <a:ext cx="2833759" cy="2162169"/>
            <a:chOff x="833889" y="1010919"/>
            <a:chExt cx="8346889" cy="6416586"/>
          </a:xfrm>
        </p:grpSpPr>
        <p:grpSp>
          <p:nvGrpSpPr>
            <p:cNvPr id="8" name="Group 1"/>
            <p:cNvGrpSpPr/>
            <p:nvPr/>
          </p:nvGrpSpPr>
          <p:grpSpPr>
            <a:xfrm>
              <a:off x="833889" y="1010919"/>
              <a:ext cx="8346889" cy="6416586"/>
              <a:chOff x="833889" y="1010919"/>
              <a:chExt cx="8346889" cy="6416586"/>
            </a:xfrm>
          </p:grpSpPr>
          <p:sp>
            <p:nvSpPr>
              <p:cNvPr id="19"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   AS1 1.1.*</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endParaRPr lang="en-US" sz="700" dirty="0">
                  <a:latin typeface="+mn-lt"/>
                </a:endParaRPr>
              </a:p>
            </p:txBody>
          </p:sp>
          <p:sp>
            <p:nvSpPr>
              <p:cNvPr id="20"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AS6</a:t>
                </a:r>
                <a:br>
                  <a:rPr lang="en-US" sz="700" dirty="0" smtClean="0">
                    <a:latin typeface="+mn-lt"/>
                  </a:rPr>
                </a:br>
                <a:r>
                  <a:rPr lang="en-US" sz="700" dirty="0" smtClean="0">
                    <a:latin typeface="+mn-lt"/>
                  </a:rPr>
                  <a:t>6.6.*</a:t>
                </a:r>
                <a:endParaRPr lang="en-US" sz="700" dirty="0">
                  <a:latin typeface="+mn-lt"/>
                </a:endParaRPr>
              </a:p>
            </p:txBody>
          </p:sp>
          <p:sp>
            <p:nvSpPr>
              <p:cNvPr id="21"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AS7</a:t>
                </a:r>
                <a:br>
                  <a:rPr lang="en-US" sz="700" dirty="0" smtClean="0">
                    <a:latin typeface="+mn-lt"/>
                  </a:rPr>
                </a:br>
                <a:r>
                  <a:rPr lang="en-US" sz="700" dirty="0" smtClean="0">
                    <a:latin typeface="+mn-lt"/>
                  </a:rPr>
                  <a:t>7.7.*</a:t>
                </a:r>
                <a:endParaRPr lang="en-US" sz="700" dirty="0">
                  <a:latin typeface="+mn-lt"/>
                </a:endParaRPr>
              </a:p>
            </p:txBody>
          </p:sp>
          <p:sp>
            <p:nvSpPr>
              <p:cNvPr id="22"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AS5</a:t>
                </a:r>
                <a:br>
                  <a:rPr lang="en-US" sz="700" dirty="0" smtClean="0">
                    <a:latin typeface="+mn-lt"/>
                  </a:rPr>
                </a:br>
                <a:r>
                  <a:rPr lang="en-US" sz="700" dirty="0" smtClean="0">
                    <a:latin typeface="+mn-lt"/>
                  </a:rPr>
                  <a:t>5.5.*</a:t>
                </a:r>
                <a:endParaRPr lang="en-US" sz="700" dirty="0">
                  <a:latin typeface="+mn-lt"/>
                </a:endParaRPr>
              </a:p>
            </p:txBody>
          </p:sp>
          <p:sp>
            <p:nvSpPr>
              <p:cNvPr id="23"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AS4</a:t>
                </a:r>
                <a:br>
                  <a:rPr lang="en-US" sz="700" dirty="0" smtClean="0">
                    <a:latin typeface="+mn-lt"/>
                  </a:rPr>
                </a:br>
                <a:r>
                  <a:rPr lang="en-US" sz="700" dirty="0" smtClean="0">
                    <a:latin typeface="+mn-lt"/>
                  </a:rPr>
                  <a:t>4.4.*</a:t>
                </a:r>
                <a:endParaRPr lang="en-US" sz="700" dirty="0">
                  <a:latin typeface="+mn-lt"/>
                </a:endParaRPr>
              </a:p>
            </p:txBody>
          </p:sp>
          <p:sp>
            <p:nvSpPr>
              <p:cNvPr id="24"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AS3</a:t>
                </a:r>
                <a:br>
                  <a:rPr lang="en-US" sz="700" dirty="0" smtClean="0">
                    <a:latin typeface="+mn-lt"/>
                  </a:rPr>
                </a:br>
                <a:r>
                  <a:rPr lang="en-US" sz="700" dirty="0" smtClean="0">
                    <a:latin typeface="+mn-lt"/>
                  </a:rPr>
                  <a:t>3.3.*</a:t>
                </a:r>
                <a:endParaRPr lang="en-US" sz="700" dirty="0">
                  <a:latin typeface="+mn-lt"/>
                </a:endParaRPr>
              </a:p>
            </p:txBody>
          </p:sp>
          <p:sp>
            <p:nvSpPr>
              <p:cNvPr id="25"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AS2</a:t>
                </a:r>
                <a:br>
                  <a:rPr lang="en-US" sz="700" dirty="0" smtClean="0">
                    <a:latin typeface="+mn-lt"/>
                  </a:rPr>
                </a:br>
                <a:r>
                  <a:rPr lang="en-US" sz="700" dirty="0" smtClean="0">
                    <a:latin typeface="+mn-lt"/>
                  </a:rPr>
                  <a:t>2.2.*</a:t>
                </a:r>
                <a:endParaRPr lang="en-US" sz="700" dirty="0">
                  <a:latin typeface="+mn-lt"/>
                </a:endParaRPr>
              </a:p>
            </p:txBody>
          </p:sp>
          <p:sp>
            <p:nvSpPr>
              <p:cNvPr id="26" name="Can 25"/>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A</a:t>
                </a:r>
              </a:p>
            </p:txBody>
          </p:sp>
          <p:sp>
            <p:nvSpPr>
              <p:cNvPr id="27" name="Can 26"/>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E</a:t>
                </a:r>
              </a:p>
            </p:txBody>
          </p:sp>
          <p:sp>
            <p:nvSpPr>
              <p:cNvPr id="28" name="Can 27"/>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C</a:t>
                </a:r>
              </a:p>
            </p:txBody>
          </p:sp>
          <p:sp>
            <p:nvSpPr>
              <p:cNvPr id="29" name="Can 28"/>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B</a:t>
                </a:r>
              </a:p>
            </p:txBody>
          </p:sp>
          <p:cxnSp>
            <p:nvCxnSpPr>
              <p:cNvPr id="30" name="Straight Connector 29"/>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a:stCxn id="26" idx="3"/>
                <a:endCxn id="42"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stCxn id="27" idx="4"/>
                <a:endCxn id="22"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endCxn id="27"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stCxn id="20" idx="3"/>
                <a:endCxn id="22"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a:stCxn id="42" idx="4"/>
                <a:endCxn id="27"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a:stCxn id="27" idx="1"/>
                <a:endCxn id="29"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2" name="Can 41"/>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D</a:t>
                </a:r>
              </a:p>
            </p:txBody>
          </p:sp>
          <p:sp>
            <p:nvSpPr>
              <p:cNvPr id="43"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AS8</a:t>
                </a:r>
                <a:br>
                  <a:rPr lang="en-US" sz="700" dirty="0" smtClean="0">
                    <a:latin typeface="+mn-lt"/>
                  </a:rPr>
                </a:br>
                <a:r>
                  <a:rPr lang="en-US" sz="700" dirty="0" smtClean="0">
                    <a:latin typeface="+mn-lt"/>
                  </a:rPr>
                  <a:t>8.8.*</a:t>
                </a:r>
                <a:endParaRPr lang="en-US" sz="700" dirty="0">
                  <a:latin typeface="+mn-lt"/>
                </a:endParaRPr>
              </a:p>
            </p:txBody>
          </p:sp>
          <p:cxnSp>
            <p:nvCxnSpPr>
              <p:cNvPr id="44" name="Straight Connector 43"/>
              <p:cNvCxnSpPr>
                <a:stCxn id="29"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a:endCxn id="42"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AS9</a:t>
                </a:r>
                <a:br>
                  <a:rPr lang="en-US" sz="700" dirty="0" smtClean="0">
                    <a:latin typeface="+mn-lt"/>
                  </a:rPr>
                </a:br>
                <a:r>
                  <a:rPr lang="en-US" sz="700" dirty="0" smtClean="0">
                    <a:latin typeface="+mn-lt"/>
                  </a:rPr>
                  <a:t>9.9.*</a:t>
                </a:r>
                <a:endParaRPr lang="en-US" sz="700" dirty="0">
                  <a:latin typeface="+mn-lt"/>
                </a:endParaRPr>
              </a:p>
            </p:txBody>
          </p:sp>
          <p:cxnSp>
            <p:nvCxnSpPr>
              <p:cNvPr id="49" name="Straight Connector 48"/>
              <p:cNvCxnSpPr>
                <a:endCxn id="21"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4691543" y="423087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6</a:t>
                </a:r>
                <a:endParaRPr lang="en-US" sz="600" dirty="0">
                  <a:latin typeface="+mn-lt"/>
                </a:endParaRPr>
              </a:p>
            </p:txBody>
          </p:sp>
          <p:sp>
            <p:nvSpPr>
              <p:cNvPr id="51" name="TextBox 50"/>
              <p:cNvSpPr txBox="1"/>
              <p:nvPr/>
            </p:nvSpPr>
            <p:spPr>
              <a:xfrm>
                <a:off x="5980254" y="4516324"/>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11</a:t>
                </a:r>
                <a:endParaRPr lang="en-US" sz="600" dirty="0">
                  <a:latin typeface="+mn-lt"/>
                </a:endParaRPr>
              </a:p>
            </p:txBody>
          </p:sp>
          <p:sp>
            <p:nvSpPr>
              <p:cNvPr id="52" name="TextBox 51"/>
              <p:cNvSpPr txBox="1"/>
              <p:nvPr/>
            </p:nvSpPr>
            <p:spPr>
              <a:xfrm>
                <a:off x="5141483" y="503277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8</a:t>
                </a:r>
                <a:endParaRPr lang="en-US" sz="600" dirty="0">
                  <a:latin typeface="+mn-lt"/>
                </a:endParaRPr>
              </a:p>
            </p:txBody>
          </p:sp>
          <p:sp>
            <p:nvSpPr>
              <p:cNvPr id="53" name="TextBox 52"/>
              <p:cNvSpPr txBox="1"/>
              <p:nvPr/>
            </p:nvSpPr>
            <p:spPr>
              <a:xfrm>
                <a:off x="4319645" y="453266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7</a:t>
                </a:r>
                <a:endParaRPr lang="en-US" sz="600" dirty="0">
                  <a:latin typeface="+mn-lt"/>
                </a:endParaRPr>
              </a:p>
            </p:txBody>
          </p:sp>
          <p:sp>
            <p:nvSpPr>
              <p:cNvPr id="54" name="TextBox 53"/>
              <p:cNvSpPr txBox="1"/>
              <p:nvPr/>
            </p:nvSpPr>
            <p:spPr>
              <a:xfrm>
                <a:off x="5639685" y="426039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9</a:t>
                </a:r>
                <a:endParaRPr lang="en-US" sz="600" dirty="0">
                  <a:latin typeface="+mn-lt"/>
                </a:endParaRPr>
              </a:p>
            </p:txBody>
          </p:sp>
          <p:sp>
            <p:nvSpPr>
              <p:cNvPr id="55" name="TextBox 54"/>
              <p:cNvSpPr txBox="1"/>
              <p:nvPr/>
            </p:nvSpPr>
            <p:spPr>
              <a:xfrm>
                <a:off x="5503072" y="4013670"/>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10</a:t>
                </a:r>
                <a:endParaRPr lang="en-US" sz="600" dirty="0">
                  <a:latin typeface="+mn-lt"/>
                </a:endParaRPr>
              </a:p>
            </p:txBody>
          </p:sp>
          <p:sp>
            <p:nvSpPr>
              <p:cNvPr id="56" name="TextBox 55"/>
              <p:cNvSpPr txBox="1"/>
              <p:nvPr/>
            </p:nvSpPr>
            <p:spPr>
              <a:xfrm>
                <a:off x="5608934" y="4751274"/>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5</a:t>
                </a:r>
                <a:endParaRPr lang="en-US" sz="600" dirty="0">
                  <a:latin typeface="+mn-lt"/>
                </a:endParaRPr>
              </a:p>
            </p:txBody>
          </p:sp>
          <p:cxnSp>
            <p:nvCxnSpPr>
              <p:cNvPr id="57" name="Straight Connector 56"/>
              <p:cNvCxnSpPr>
                <a:stCxn id="43" idx="1"/>
                <a:endCxn id="48"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a:stCxn id="21" idx="2"/>
                <a:endCxn id="20"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9" name="TextBox 58"/>
              <p:cNvSpPr txBox="1"/>
              <p:nvPr/>
            </p:nvSpPr>
            <p:spPr>
              <a:xfrm>
                <a:off x="6840511" y="3219480"/>
                <a:ext cx="826292" cy="274013"/>
              </a:xfrm>
              <a:prstGeom prst="rect">
                <a:avLst/>
              </a:prstGeom>
              <a:noFill/>
            </p:spPr>
            <p:txBody>
              <a:bodyPr wrap="none" lIns="0" tIns="0" rIns="0" bIns="0" rtlCol="0" anchor="ctr">
                <a:spAutoFit/>
              </a:bodyPr>
              <a:lstStyle/>
              <a:p>
                <a:pPr algn="ctr"/>
                <a:r>
                  <a:rPr lang="en-US" sz="600" dirty="0" smtClean="0">
                    <a:latin typeface="+mn-lt"/>
                  </a:rPr>
                  <a:t>3.3.1.1</a:t>
                </a:r>
                <a:endParaRPr lang="en-US" sz="600" dirty="0">
                  <a:latin typeface="+mn-lt"/>
                </a:endParaRPr>
              </a:p>
            </p:txBody>
          </p:sp>
          <p:sp>
            <p:nvSpPr>
              <p:cNvPr id="60" name="TextBox 59"/>
              <p:cNvSpPr txBox="1"/>
              <p:nvPr/>
            </p:nvSpPr>
            <p:spPr>
              <a:xfrm>
                <a:off x="3983052" y="6028413"/>
                <a:ext cx="826292" cy="274013"/>
              </a:xfrm>
              <a:prstGeom prst="rect">
                <a:avLst/>
              </a:prstGeom>
              <a:noFill/>
            </p:spPr>
            <p:txBody>
              <a:bodyPr wrap="none" lIns="0" tIns="0" rIns="0" bIns="0" rtlCol="0" anchor="ctr">
                <a:spAutoFit/>
              </a:bodyPr>
              <a:lstStyle/>
              <a:p>
                <a:pPr algn="ctr"/>
                <a:r>
                  <a:rPr lang="en-US" sz="600" dirty="0" smtClean="0">
                    <a:latin typeface="+mn-lt"/>
                  </a:rPr>
                  <a:t>7.7.2.1</a:t>
                </a:r>
                <a:endParaRPr lang="en-US" sz="600" dirty="0">
                  <a:latin typeface="+mn-lt"/>
                </a:endParaRPr>
              </a:p>
            </p:txBody>
          </p:sp>
          <p:sp>
            <p:nvSpPr>
              <p:cNvPr id="61" name="TextBox 60"/>
              <p:cNvSpPr txBox="1"/>
              <p:nvPr/>
            </p:nvSpPr>
            <p:spPr>
              <a:xfrm>
                <a:off x="3824279" y="3117027"/>
                <a:ext cx="826292" cy="274013"/>
              </a:xfrm>
              <a:prstGeom prst="rect">
                <a:avLst/>
              </a:prstGeom>
              <a:noFill/>
            </p:spPr>
            <p:txBody>
              <a:bodyPr wrap="none" lIns="0" tIns="0" rIns="0" bIns="0" rtlCol="0" anchor="ctr">
                <a:spAutoFit/>
              </a:bodyPr>
              <a:lstStyle/>
              <a:p>
                <a:pPr algn="ctr"/>
                <a:r>
                  <a:rPr lang="en-US" sz="600" dirty="0" smtClean="0">
                    <a:latin typeface="+mn-lt"/>
                  </a:rPr>
                  <a:t>2.2.1.1</a:t>
                </a:r>
                <a:endParaRPr lang="en-US" sz="600" dirty="0">
                  <a:latin typeface="+mn-lt"/>
                </a:endParaRPr>
              </a:p>
            </p:txBody>
          </p:sp>
          <p:sp>
            <p:nvSpPr>
              <p:cNvPr id="62" name="TextBox 61"/>
              <p:cNvSpPr txBox="1"/>
              <p:nvPr/>
            </p:nvSpPr>
            <p:spPr>
              <a:xfrm>
                <a:off x="5682789" y="6021857"/>
                <a:ext cx="826292" cy="274013"/>
              </a:xfrm>
              <a:prstGeom prst="rect">
                <a:avLst/>
              </a:prstGeom>
              <a:noFill/>
            </p:spPr>
            <p:txBody>
              <a:bodyPr wrap="none" lIns="0" tIns="0" rIns="0" bIns="0" rtlCol="0" anchor="ctr">
                <a:spAutoFit/>
              </a:bodyPr>
              <a:lstStyle/>
              <a:p>
                <a:pPr algn="ctr"/>
                <a:r>
                  <a:rPr lang="en-US" sz="600" dirty="0" smtClean="0">
                    <a:latin typeface="+mn-lt"/>
                  </a:rPr>
                  <a:t>7.7.1.1</a:t>
                </a:r>
                <a:endParaRPr lang="en-US" sz="600" dirty="0">
                  <a:latin typeface="+mn-lt"/>
                </a:endParaRPr>
              </a:p>
            </p:txBody>
          </p:sp>
          <p:sp>
            <p:nvSpPr>
              <p:cNvPr id="63" name="TextBox 62"/>
              <p:cNvSpPr txBox="1"/>
              <p:nvPr/>
            </p:nvSpPr>
            <p:spPr>
              <a:xfrm>
                <a:off x="6858287" y="5228322"/>
                <a:ext cx="826292" cy="274013"/>
              </a:xfrm>
              <a:prstGeom prst="rect">
                <a:avLst/>
              </a:prstGeom>
              <a:noFill/>
            </p:spPr>
            <p:txBody>
              <a:bodyPr wrap="none" lIns="0" tIns="0" rIns="0" bIns="0" rtlCol="0" anchor="ctr">
                <a:spAutoFit/>
              </a:bodyPr>
              <a:lstStyle/>
              <a:p>
                <a:pPr algn="ctr"/>
                <a:r>
                  <a:rPr lang="en-US" sz="600" dirty="0" smtClean="0">
                    <a:latin typeface="+mn-lt"/>
                  </a:rPr>
                  <a:t>5.5.1.1</a:t>
                </a:r>
                <a:endParaRPr lang="en-US" sz="600" dirty="0">
                  <a:latin typeface="+mn-lt"/>
                </a:endParaRPr>
              </a:p>
            </p:txBody>
          </p:sp>
        </p:grpSp>
        <p:sp>
          <p:nvSpPr>
            <p:cNvPr id="9" name="TextBox 8"/>
            <p:cNvSpPr txBox="1"/>
            <p:nvPr/>
          </p:nvSpPr>
          <p:spPr>
            <a:xfrm>
              <a:off x="3690226" y="4280042"/>
              <a:ext cx="453280" cy="274013"/>
            </a:xfrm>
            <a:prstGeom prst="rect">
              <a:avLst/>
            </a:prstGeom>
            <a:noFill/>
          </p:spPr>
          <p:txBody>
            <a:bodyPr wrap="none" lIns="0" tIns="0" rIns="0" bIns="0" rtlCol="0" anchor="ctr">
              <a:spAutoFit/>
            </a:bodyPr>
            <a:lstStyle/>
            <a:p>
              <a:pPr algn="ctr"/>
              <a:r>
                <a:rPr lang="en-US" sz="600" dirty="0" smtClean="0">
                  <a:latin typeface="+mn-lt"/>
                </a:rPr>
                <a:t>.1.*</a:t>
              </a:r>
              <a:endParaRPr lang="en-US" sz="600" dirty="0">
                <a:latin typeface="+mn-lt"/>
              </a:endParaRPr>
            </a:p>
          </p:txBody>
        </p:sp>
        <p:sp>
          <p:nvSpPr>
            <p:cNvPr id="10" name="TextBox 9"/>
            <p:cNvSpPr txBox="1"/>
            <p:nvPr/>
          </p:nvSpPr>
          <p:spPr>
            <a:xfrm>
              <a:off x="6458825" y="4121293"/>
              <a:ext cx="453280" cy="274013"/>
            </a:xfrm>
            <a:prstGeom prst="rect">
              <a:avLst/>
            </a:prstGeom>
            <a:noFill/>
          </p:spPr>
          <p:txBody>
            <a:bodyPr wrap="none" lIns="0" tIns="0" rIns="0" bIns="0" rtlCol="0" anchor="ctr">
              <a:spAutoFit/>
            </a:bodyPr>
            <a:lstStyle/>
            <a:p>
              <a:pPr algn="ctr"/>
              <a:r>
                <a:rPr lang="en-US" sz="600" dirty="0" smtClean="0">
                  <a:latin typeface="+mn-lt"/>
                </a:rPr>
                <a:t>.2.*</a:t>
              </a:r>
              <a:endParaRPr lang="en-US" sz="600" dirty="0">
                <a:latin typeface="+mn-lt"/>
              </a:endParaRPr>
            </a:p>
          </p:txBody>
        </p:sp>
        <p:cxnSp>
          <p:nvCxnSpPr>
            <p:cNvPr id="11" name="Straight Connector 10"/>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4791308" y="4791014"/>
              <a:ext cx="453280" cy="274013"/>
            </a:xfrm>
            <a:prstGeom prst="rect">
              <a:avLst/>
            </a:prstGeom>
            <a:noFill/>
          </p:spPr>
          <p:txBody>
            <a:bodyPr wrap="none" lIns="0" tIns="0" rIns="0" bIns="0" rtlCol="0" anchor="ctr">
              <a:spAutoFit/>
            </a:bodyPr>
            <a:lstStyle/>
            <a:p>
              <a:pPr algn="ctr"/>
              <a:r>
                <a:rPr lang="en-US" sz="600" dirty="0" smtClean="0">
                  <a:latin typeface="+mn-lt"/>
                </a:rPr>
                <a:t>.3.*</a:t>
              </a:r>
              <a:endParaRPr lang="en-US" sz="600" dirty="0">
                <a:latin typeface="+mn-lt"/>
              </a:endParaRPr>
            </a:p>
          </p:txBody>
        </p:sp>
        <p:cxnSp>
          <p:nvCxnSpPr>
            <p:cNvPr id="16" name="Straight Connector 15"/>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3614025" y="4927743"/>
              <a:ext cx="453280" cy="274013"/>
            </a:xfrm>
            <a:prstGeom prst="rect">
              <a:avLst/>
            </a:prstGeom>
            <a:noFill/>
          </p:spPr>
          <p:txBody>
            <a:bodyPr wrap="none" lIns="0" tIns="0" rIns="0" bIns="0" rtlCol="0" anchor="ctr">
              <a:spAutoFit/>
            </a:bodyPr>
            <a:lstStyle/>
            <a:p>
              <a:pPr algn="ctr"/>
              <a:r>
                <a:rPr lang="en-US" sz="600" dirty="0" smtClean="0">
                  <a:latin typeface="+mn-lt"/>
                </a:rPr>
                <a:t>.4.*</a:t>
              </a:r>
              <a:endParaRPr lang="en-US" sz="600" dirty="0">
                <a:latin typeface="+mn-lt"/>
              </a:endParaRPr>
            </a:p>
          </p:txBody>
        </p:sp>
        <p:sp>
          <p:nvSpPr>
            <p:cNvPr id="18" name="TextBox 17"/>
            <p:cNvSpPr txBox="1"/>
            <p:nvPr/>
          </p:nvSpPr>
          <p:spPr>
            <a:xfrm>
              <a:off x="5303127" y="5321442"/>
              <a:ext cx="453280" cy="274013"/>
            </a:xfrm>
            <a:prstGeom prst="rect">
              <a:avLst/>
            </a:prstGeom>
            <a:noFill/>
          </p:spPr>
          <p:txBody>
            <a:bodyPr wrap="none" lIns="0" tIns="0" rIns="0" bIns="0" rtlCol="0" anchor="ctr">
              <a:spAutoFit/>
            </a:bodyPr>
            <a:lstStyle/>
            <a:p>
              <a:pPr algn="ctr"/>
              <a:r>
                <a:rPr lang="en-US" sz="600" dirty="0" smtClean="0">
                  <a:latin typeface="+mn-lt"/>
                </a:rPr>
                <a:t>.5.*</a:t>
              </a:r>
              <a:endParaRPr lang="en-US" sz="600" dirty="0">
                <a:latin typeface="+mn-lt"/>
              </a:endParaRPr>
            </a:p>
          </p:txBody>
        </p:sp>
      </p:grpSp>
    </p:spTree>
    <p:extLst>
      <p:ext uri="{BB962C8B-B14F-4D97-AF65-F5344CB8AC3E}">
        <p14:creationId xmlns:p14="http://schemas.microsoft.com/office/powerpoint/2010/main" val="4440581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6858785" cy="6042848"/>
          </a:xfrm>
        </p:spPr>
        <p:txBody>
          <a:bodyPr/>
          <a:lstStyle/>
          <a:p>
            <a:pPr marL="587375" indent="-457200">
              <a:buClr>
                <a:schemeClr val="tx1"/>
              </a:buClr>
              <a:buFont typeface="+mj-lt"/>
              <a:buAutoNum type="arabicPeriod" startAt="2"/>
            </a:pPr>
            <a:r>
              <a:rPr lang="en-US" sz="2000" dirty="0" smtClean="0"/>
              <a:t>What path would router </a:t>
            </a:r>
            <a:r>
              <a:rPr lang="en-US" sz="2000" i="1" dirty="0" smtClean="0"/>
              <a:t>B</a:t>
            </a:r>
            <a:r>
              <a:rPr lang="en-US" sz="2000" dirty="0" smtClean="0"/>
              <a:t> use to reach AS8? What path would it use to reach AS9?</a:t>
            </a:r>
          </a:p>
          <a:p>
            <a:pPr marL="508000" lvl="1" indent="0">
              <a:buClr>
                <a:schemeClr val="tx1"/>
              </a:buClr>
              <a:buNone/>
            </a:pPr>
            <a:r>
              <a:rPr lang="en-US" sz="1600" i="1" dirty="0" smtClean="0"/>
              <a:t>Router B would use the path AS8-AS2 advertised by router A since it is the path with the shortest AS_PATH length.</a:t>
            </a:r>
          </a:p>
          <a:p>
            <a:pPr marL="508000" lvl="1" indent="0">
              <a:buClr>
                <a:schemeClr val="tx1"/>
              </a:buClr>
              <a:buNone/>
            </a:pPr>
            <a:r>
              <a:rPr lang="en-US" sz="1600" i="1" dirty="0" smtClean="0"/>
              <a:t>It would use the path AS9-AS7 through router E since it is the path with the shortest AS_PATH length and router E is closer than router D that also advertises the same path.</a:t>
            </a:r>
          </a:p>
        </p:txBody>
      </p:sp>
      <p:sp>
        <p:nvSpPr>
          <p:cNvPr id="6" name="Slide Number Placeholder 5"/>
          <p:cNvSpPr>
            <a:spLocks noGrp="1"/>
          </p:cNvSpPr>
          <p:nvPr>
            <p:ph type="sldNum" sz="quarter" idx="10"/>
          </p:nvPr>
        </p:nvSpPr>
        <p:spPr/>
        <p:txBody>
          <a:bodyPr/>
          <a:lstStyle/>
          <a:p>
            <a:fld id="{E67FBD6A-8545-3B44-8786-C48B4E259526}" type="slidenum">
              <a:rPr lang="en-US" smtClean="0"/>
              <a:pPr/>
              <a:t>31</a:t>
            </a:fld>
            <a:endParaRPr lang="en-US"/>
          </a:p>
        </p:txBody>
      </p:sp>
      <p:grpSp>
        <p:nvGrpSpPr>
          <p:cNvPr id="7" name="Group 13"/>
          <p:cNvGrpSpPr/>
          <p:nvPr/>
        </p:nvGrpSpPr>
        <p:grpSpPr>
          <a:xfrm>
            <a:off x="7092209" y="981339"/>
            <a:ext cx="2833759" cy="2162169"/>
            <a:chOff x="833889" y="1010919"/>
            <a:chExt cx="8346889" cy="6416586"/>
          </a:xfrm>
        </p:grpSpPr>
        <p:grpSp>
          <p:nvGrpSpPr>
            <p:cNvPr id="8" name="Group 1"/>
            <p:cNvGrpSpPr/>
            <p:nvPr/>
          </p:nvGrpSpPr>
          <p:grpSpPr>
            <a:xfrm>
              <a:off x="833889" y="1010919"/>
              <a:ext cx="8346889" cy="6416586"/>
              <a:chOff x="833889" y="1010919"/>
              <a:chExt cx="8346889" cy="6416586"/>
            </a:xfrm>
          </p:grpSpPr>
          <p:sp>
            <p:nvSpPr>
              <p:cNvPr id="19"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   AS1 1.1.*</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endParaRPr lang="en-US" sz="700" dirty="0">
                  <a:latin typeface="+mn-lt"/>
                </a:endParaRPr>
              </a:p>
            </p:txBody>
          </p:sp>
          <p:sp>
            <p:nvSpPr>
              <p:cNvPr id="20"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AS6</a:t>
                </a:r>
                <a:br>
                  <a:rPr lang="en-US" sz="700" dirty="0" smtClean="0">
                    <a:latin typeface="+mn-lt"/>
                  </a:rPr>
                </a:br>
                <a:r>
                  <a:rPr lang="en-US" sz="700" dirty="0" smtClean="0">
                    <a:latin typeface="+mn-lt"/>
                  </a:rPr>
                  <a:t>6.6.*</a:t>
                </a:r>
                <a:endParaRPr lang="en-US" sz="700" dirty="0">
                  <a:latin typeface="+mn-lt"/>
                </a:endParaRPr>
              </a:p>
            </p:txBody>
          </p:sp>
          <p:sp>
            <p:nvSpPr>
              <p:cNvPr id="21"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AS7</a:t>
                </a:r>
                <a:br>
                  <a:rPr lang="en-US" sz="700" dirty="0" smtClean="0">
                    <a:latin typeface="+mn-lt"/>
                  </a:rPr>
                </a:br>
                <a:r>
                  <a:rPr lang="en-US" sz="700" dirty="0" smtClean="0">
                    <a:latin typeface="+mn-lt"/>
                  </a:rPr>
                  <a:t>7.7.*</a:t>
                </a:r>
                <a:endParaRPr lang="en-US" sz="700" dirty="0">
                  <a:latin typeface="+mn-lt"/>
                </a:endParaRPr>
              </a:p>
            </p:txBody>
          </p:sp>
          <p:sp>
            <p:nvSpPr>
              <p:cNvPr id="22"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AS5</a:t>
                </a:r>
                <a:br>
                  <a:rPr lang="en-US" sz="700" dirty="0" smtClean="0">
                    <a:latin typeface="+mn-lt"/>
                  </a:rPr>
                </a:br>
                <a:r>
                  <a:rPr lang="en-US" sz="700" dirty="0" smtClean="0">
                    <a:latin typeface="+mn-lt"/>
                  </a:rPr>
                  <a:t>5.5.*</a:t>
                </a:r>
                <a:endParaRPr lang="en-US" sz="700" dirty="0">
                  <a:latin typeface="+mn-lt"/>
                </a:endParaRPr>
              </a:p>
            </p:txBody>
          </p:sp>
          <p:sp>
            <p:nvSpPr>
              <p:cNvPr id="23"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AS4</a:t>
                </a:r>
                <a:br>
                  <a:rPr lang="en-US" sz="700" dirty="0" smtClean="0">
                    <a:latin typeface="+mn-lt"/>
                  </a:rPr>
                </a:br>
                <a:r>
                  <a:rPr lang="en-US" sz="700" dirty="0" smtClean="0">
                    <a:latin typeface="+mn-lt"/>
                  </a:rPr>
                  <a:t>4.4.*</a:t>
                </a:r>
                <a:endParaRPr lang="en-US" sz="700" dirty="0">
                  <a:latin typeface="+mn-lt"/>
                </a:endParaRPr>
              </a:p>
            </p:txBody>
          </p:sp>
          <p:sp>
            <p:nvSpPr>
              <p:cNvPr id="24"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AS3</a:t>
                </a:r>
                <a:br>
                  <a:rPr lang="en-US" sz="700" dirty="0" smtClean="0">
                    <a:latin typeface="+mn-lt"/>
                  </a:rPr>
                </a:br>
                <a:r>
                  <a:rPr lang="en-US" sz="700" dirty="0" smtClean="0">
                    <a:latin typeface="+mn-lt"/>
                  </a:rPr>
                  <a:t>3.3.*</a:t>
                </a:r>
                <a:endParaRPr lang="en-US" sz="700" dirty="0">
                  <a:latin typeface="+mn-lt"/>
                </a:endParaRPr>
              </a:p>
            </p:txBody>
          </p:sp>
          <p:sp>
            <p:nvSpPr>
              <p:cNvPr id="25"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AS2</a:t>
                </a:r>
                <a:br>
                  <a:rPr lang="en-US" sz="700" dirty="0" smtClean="0">
                    <a:latin typeface="+mn-lt"/>
                  </a:rPr>
                </a:br>
                <a:r>
                  <a:rPr lang="en-US" sz="700" dirty="0" smtClean="0">
                    <a:latin typeface="+mn-lt"/>
                  </a:rPr>
                  <a:t>2.2.*</a:t>
                </a:r>
                <a:endParaRPr lang="en-US" sz="700" dirty="0">
                  <a:latin typeface="+mn-lt"/>
                </a:endParaRPr>
              </a:p>
            </p:txBody>
          </p:sp>
          <p:sp>
            <p:nvSpPr>
              <p:cNvPr id="26" name="Can 25"/>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A</a:t>
                </a:r>
              </a:p>
            </p:txBody>
          </p:sp>
          <p:sp>
            <p:nvSpPr>
              <p:cNvPr id="27" name="Can 26"/>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E</a:t>
                </a:r>
              </a:p>
            </p:txBody>
          </p:sp>
          <p:sp>
            <p:nvSpPr>
              <p:cNvPr id="28" name="Can 27"/>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C</a:t>
                </a:r>
              </a:p>
            </p:txBody>
          </p:sp>
          <p:sp>
            <p:nvSpPr>
              <p:cNvPr id="29" name="Can 28"/>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B</a:t>
                </a:r>
              </a:p>
            </p:txBody>
          </p:sp>
          <p:cxnSp>
            <p:nvCxnSpPr>
              <p:cNvPr id="30" name="Straight Connector 29"/>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a:stCxn id="26" idx="3"/>
                <a:endCxn id="42"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stCxn id="27" idx="4"/>
                <a:endCxn id="22"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endCxn id="27"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stCxn id="20" idx="3"/>
                <a:endCxn id="22"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a:stCxn id="42" idx="4"/>
                <a:endCxn id="27"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a:stCxn id="27" idx="1"/>
                <a:endCxn id="29"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2" name="Can 41"/>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D</a:t>
                </a:r>
              </a:p>
            </p:txBody>
          </p:sp>
          <p:sp>
            <p:nvSpPr>
              <p:cNvPr id="43"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AS8</a:t>
                </a:r>
                <a:br>
                  <a:rPr lang="en-US" sz="700" dirty="0" smtClean="0">
                    <a:latin typeface="+mn-lt"/>
                  </a:rPr>
                </a:br>
                <a:r>
                  <a:rPr lang="en-US" sz="700" dirty="0" smtClean="0">
                    <a:latin typeface="+mn-lt"/>
                  </a:rPr>
                  <a:t>8.8.*</a:t>
                </a:r>
                <a:endParaRPr lang="en-US" sz="700" dirty="0">
                  <a:latin typeface="+mn-lt"/>
                </a:endParaRPr>
              </a:p>
            </p:txBody>
          </p:sp>
          <p:cxnSp>
            <p:nvCxnSpPr>
              <p:cNvPr id="44" name="Straight Connector 43"/>
              <p:cNvCxnSpPr>
                <a:stCxn id="29"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a:endCxn id="42"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AS9</a:t>
                </a:r>
                <a:br>
                  <a:rPr lang="en-US" sz="700" dirty="0" smtClean="0">
                    <a:latin typeface="+mn-lt"/>
                  </a:rPr>
                </a:br>
                <a:r>
                  <a:rPr lang="en-US" sz="700" dirty="0" smtClean="0">
                    <a:latin typeface="+mn-lt"/>
                  </a:rPr>
                  <a:t>9.9.*</a:t>
                </a:r>
                <a:endParaRPr lang="en-US" sz="700" dirty="0">
                  <a:latin typeface="+mn-lt"/>
                </a:endParaRPr>
              </a:p>
            </p:txBody>
          </p:sp>
          <p:cxnSp>
            <p:nvCxnSpPr>
              <p:cNvPr id="49" name="Straight Connector 48"/>
              <p:cNvCxnSpPr>
                <a:endCxn id="21"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4691543" y="423087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6</a:t>
                </a:r>
                <a:endParaRPr lang="en-US" sz="600" dirty="0">
                  <a:latin typeface="+mn-lt"/>
                </a:endParaRPr>
              </a:p>
            </p:txBody>
          </p:sp>
          <p:sp>
            <p:nvSpPr>
              <p:cNvPr id="51" name="TextBox 50"/>
              <p:cNvSpPr txBox="1"/>
              <p:nvPr/>
            </p:nvSpPr>
            <p:spPr>
              <a:xfrm>
                <a:off x="5980254" y="4516324"/>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11</a:t>
                </a:r>
                <a:endParaRPr lang="en-US" sz="600" dirty="0">
                  <a:latin typeface="+mn-lt"/>
                </a:endParaRPr>
              </a:p>
            </p:txBody>
          </p:sp>
          <p:sp>
            <p:nvSpPr>
              <p:cNvPr id="52" name="TextBox 51"/>
              <p:cNvSpPr txBox="1"/>
              <p:nvPr/>
            </p:nvSpPr>
            <p:spPr>
              <a:xfrm>
                <a:off x="5141483" y="503277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8</a:t>
                </a:r>
                <a:endParaRPr lang="en-US" sz="600" dirty="0">
                  <a:latin typeface="+mn-lt"/>
                </a:endParaRPr>
              </a:p>
            </p:txBody>
          </p:sp>
          <p:sp>
            <p:nvSpPr>
              <p:cNvPr id="53" name="TextBox 52"/>
              <p:cNvSpPr txBox="1"/>
              <p:nvPr/>
            </p:nvSpPr>
            <p:spPr>
              <a:xfrm>
                <a:off x="4319645" y="453266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7</a:t>
                </a:r>
                <a:endParaRPr lang="en-US" sz="600" dirty="0">
                  <a:latin typeface="+mn-lt"/>
                </a:endParaRPr>
              </a:p>
            </p:txBody>
          </p:sp>
          <p:sp>
            <p:nvSpPr>
              <p:cNvPr id="54" name="TextBox 53"/>
              <p:cNvSpPr txBox="1"/>
              <p:nvPr/>
            </p:nvSpPr>
            <p:spPr>
              <a:xfrm>
                <a:off x="5639685" y="426039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9</a:t>
                </a:r>
                <a:endParaRPr lang="en-US" sz="600" dirty="0">
                  <a:latin typeface="+mn-lt"/>
                </a:endParaRPr>
              </a:p>
            </p:txBody>
          </p:sp>
          <p:sp>
            <p:nvSpPr>
              <p:cNvPr id="55" name="TextBox 54"/>
              <p:cNvSpPr txBox="1"/>
              <p:nvPr/>
            </p:nvSpPr>
            <p:spPr>
              <a:xfrm>
                <a:off x="5503072" y="4013670"/>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10</a:t>
                </a:r>
                <a:endParaRPr lang="en-US" sz="600" dirty="0">
                  <a:latin typeface="+mn-lt"/>
                </a:endParaRPr>
              </a:p>
            </p:txBody>
          </p:sp>
          <p:sp>
            <p:nvSpPr>
              <p:cNvPr id="56" name="TextBox 55"/>
              <p:cNvSpPr txBox="1"/>
              <p:nvPr/>
            </p:nvSpPr>
            <p:spPr>
              <a:xfrm>
                <a:off x="5608934" y="4751274"/>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5</a:t>
                </a:r>
                <a:endParaRPr lang="en-US" sz="600" dirty="0">
                  <a:latin typeface="+mn-lt"/>
                </a:endParaRPr>
              </a:p>
            </p:txBody>
          </p:sp>
          <p:cxnSp>
            <p:nvCxnSpPr>
              <p:cNvPr id="57" name="Straight Connector 56"/>
              <p:cNvCxnSpPr>
                <a:stCxn id="43" idx="1"/>
                <a:endCxn id="48"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a:stCxn id="21" idx="2"/>
                <a:endCxn id="20"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9" name="TextBox 58"/>
              <p:cNvSpPr txBox="1"/>
              <p:nvPr/>
            </p:nvSpPr>
            <p:spPr>
              <a:xfrm>
                <a:off x="6840511" y="3219480"/>
                <a:ext cx="826292" cy="274013"/>
              </a:xfrm>
              <a:prstGeom prst="rect">
                <a:avLst/>
              </a:prstGeom>
              <a:noFill/>
            </p:spPr>
            <p:txBody>
              <a:bodyPr wrap="none" lIns="0" tIns="0" rIns="0" bIns="0" rtlCol="0" anchor="ctr">
                <a:spAutoFit/>
              </a:bodyPr>
              <a:lstStyle/>
              <a:p>
                <a:pPr algn="ctr"/>
                <a:r>
                  <a:rPr lang="en-US" sz="600" dirty="0" smtClean="0">
                    <a:latin typeface="+mn-lt"/>
                  </a:rPr>
                  <a:t>3.3.1.1</a:t>
                </a:r>
                <a:endParaRPr lang="en-US" sz="600" dirty="0">
                  <a:latin typeface="+mn-lt"/>
                </a:endParaRPr>
              </a:p>
            </p:txBody>
          </p:sp>
          <p:sp>
            <p:nvSpPr>
              <p:cNvPr id="60" name="TextBox 59"/>
              <p:cNvSpPr txBox="1"/>
              <p:nvPr/>
            </p:nvSpPr>
            <p:spPr>
              <a:xfrm>
                <a:off x="3983052" y="6028413"/>
                <a:ext cx="826292" cy="274013"/>
              </a:xfrm>
              <a:prstGeom prst="rect">
                <a:avLst/>
              </a:prstGeom>
              <a:noFill/>
            </p:spPr>
            <p:txBody>
              <a:bodyPr wrap="none" lIns="0" tIns="0" rIns="0" bIns="0" rtlCol="0" anchor="ctr">
                <a:spAutoFit/>
              </a:bodyPr>
              <a:lstStyle/>
              <a:p>
                <a:pPr algn="ctr"/>
                <a:r>
                  <a:rPr lang="en-US" sz="600" dirty="0" smtClean="0">
                    <a:latin typeface="+mn-lt"/>
                  </a:rPr>
                  <a:t>7.7.2.1</a:t>
                </a:r>
                <a:endParaRPr lang="en-US" sz="600" dirty="0">
                  <a:latin typeface="+mn-lt"/>
                </a:endParaRPr>
              </a:p>
            </p:txBody>
          </p:sp>
          <p:sp>
            <p:nvSpPr>
              <p:cNvPr id="61" name="TextBox 60"/>
              <p:cNvSpPr txBox="1"/>
              <p:nvPr/>
            </p:nvSpPr>
            <p:spPr>
              <a:xfrm>
                <a:off x="3824279" y="3117027"/>
                <a:ext cx="826292" cy="274013"/>
              </a:xfrm>
              <a:prstGeom prst="rect">
                <a:avLst/>
              </a:prstGeom>
              <a:noFill/>
            </p:spPr>
            <p:txBody>
              <a:bodyPr wrap="none" lIns="0" tIns="0" rIns="0" bIns="0" rtlCol="0" anchor="ctr">
                <a:spAutoFit/>
              </a:bodyPr>
              <a:lstStyle/>
              <a:p>
                <a:pPr algn="ctr"/>
                <a:r>
                  <a:rPr lang="en-US" sz="600" dirty="0" smtClean="0">
                    <a:latin typeface="+mn-lt"/>
                  </a:rPr>
                  <a:t>2.2.1.1</a:t>
                </a:r>
                <a:endParaRPr lang="en-US" sz="600" dirty="0">
                  <a:latin typeface="+mn-lt"/>
                </a:endParaRPr>
              </a:p>
            </p:txBody>
          </p:sp>
          <p:sp>
            <p:nvSpPr>
              <p:cNvPr id="62" name="TextBox 61"/>
              <p:cNvSpPr txBox="1"/>
              <p:nvPr/>
            </p:nvSpPr>
            <p:spPr>
              <a:xfrm>
                <a:off x="5682789" y="6021857"/>
                <a:ext cx="826292" cy="274013"/>
              </a:xfrm>
              <a:prstGeom prst="rect">
                <a:avLst/>
              </a:prstGeom>
              <a:noFill/>
            </p:spPr>
            <p:txBody>
              <a:bodyPr wrap="none" lIns="0" tIns="0" rIns="0" bIns="0" rtlCol="0" anchor="ctr">
                <a:spAutoFit/>
              </a:bodyPr>
              <a:lstStyle/>
              <a:p>
                <a:pPr algn="ctr"/>
                <a:r>
                  <a:rPr lang="en-US" sz="600" dirty="0" smtClean="0">
                    <a:latin typeface="+mn-lt"/>
                  </a:rPr>
                  <a:t>7.7.1.1</a:t>
                </a:r>
                <a:endParaRPr lang="en-US" sz="600" dirty="0">
                  <a:latin typeface="+mn-lt"/>
                </a:endParaRPr>
              </a:p>
            </p:txBody>
          </p:sp>
          <p:sp>
            <p:nvSpPr>
              <p:cNvPr id="63" name="TextBox 62"/>
              <p:cNvSpPr txBox="1"/>
              <p:nvPr/>
            </p:nvSpPr>
            <p:spPr>
              <a:xfrm>
                <a:off x="6858287" y="5228322"/>
                <a:ext cx="826292" cy="274013"/>
              </a:xfrm>
              <a:prstGeom prst="rect">
                <a:avLst/>
              </a:prstGeom>
              <a:noFill/>
            </p:spPr>
            <p:txBody>
              <a:bodyPr wrap="none" lIns="0" tIns="0" rIns="0" bIns="0" rtlCol="0" anchor="ctr">
                <a:spAutoFit/>
              </a:bodyPr>
              <a:lstStyle/>
              <a:p>
                <a:pPr algn="ctr"/>
                <a:r>
                  <a:rPr lang="en-US" sz="600" dirty="0" smtClean="0">
                    <a:latin typeface="+mn-lt"/>
                  </a:rPr>
                  <a:t>5.5.1.1</a:t>
                </a:r>
                <a:endParaRPr lang="en-US" sz="600" dirty="0">
                  <a:latin typeface="+mn-lt"/>
                </a:endParaRPr>
              </a:p>
            </p:txBody>
          </p:sp>
        </p:grpSp>
        <p:sp>
          <p:nvSpPr>
            <p:cNvPr id="9" name="TextBox 8"/>
            <p:cNvSpPr txBox="1"/>
            <p:nvPr/>
          </p:nvSpPr>
          <p:spPr>
            <a:xfrm>
              <a:off x="3690226" y="4280042"/>
              <a:ext cx="453280" cy="274013"/>
            </a:xfrm>
            <a:prstGeom prst="rect">
              <a:avLst/>
            </a:prstGeom>
            <a:noFill/>
          </p:spPr>
          <p:txBody>
            <a:bodyPr wrap="none" lIns="0" tIns="0" rIns="0" bIns="0" rtlCol="0" anchor="ctr">
              <a:spAutoFit/>
            </a:bodyPr>
            <a:lstStyle/>
            <a:p>
              <a:pPr algn="ctr"/>
              <a:r>
                <a:rPr lang="en-US" sz="600" dirty="0" smtClean="0">
                  <a:latin typeface="+mn-lt"/>
                </a:rPr>
                <a:t>.1.*</a:t>
              </a:r>
              <a:endParaRPr lang="en-US" sz="600" dirty="0">
                <a:latin typeface="+mn-lt"/>
              </a:endParaRPr>
            </a:p>
          </p:txBody>
        </p:sp>
        <p:sp>
          <p:nvSpPr>
            <p:cNvPr id="10" name="TextBox 9"/>
            <p:cNvSpPr txBox="1"/>
            <p:nvPr/>
          </p:nvSpPr>
          <p:spPr>
            <a:xfrm>
              <a:off x="6458825" y="4121293"/>
              <a:ext cx="453280" cy="274013"/>
            </a:xfrm>
            <a:prstGeom prst="rect">
              <a:avLst/>
            </a:prstGeom>
            <a:noFill/>
          </p:spPr>
          <p:txBody>
            <a:bodyPr wrap="none" lIns="0" tIns="0" rIns="0" bIns="0" rtlCol="0" anchor="ctr">
              <a:spAutoFit/>
            </a:bodyPr>
            <a:lstStyle/>
            <a:p>
              <a:pPr algn="ctr"/>
              <a:r>
                <a:rPr lang="en-US" sz="600" dirty="0" smtClean="0">
                  <a:latin typeface="+mn-lt"/>
                </a:rPr>
                <a:t>.2.*</a:t>
              </a:r>
              <a:endParaRPr lang="en-US" sz="600" dirty="0">
                <a:latin typeface="+mn-lt"/>
              </a:endParaRPr>
            </a:p>
          </p:txBody>
        </p:sp>
        <p:cxnSp>
          <p:nvCxnSpPr>
            <p:cNvPr id="11" name="Straight Connector 10"/>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4791308" y="4791014"/>
              <a:ext cx="453280" cy="274013"/>
            </a:xfrm>
            <a:prstGeom prst="rect">
              <a:avLst/>
            </a:prstGeom>
            <a:noFill/>
          </p:spPr>
          <p:txBody>
            <a:bodyPr wrap="none" lIns="0" tIns="0" rIns="0" bIns="0" rtlCol="0" anchor="ctr">
              <a:spAutoFit/>
            </a:bodyPr>
            <a:lstStyle/>
            <a:p>
              <a:pPr algn="ctr"/>
              <a:r>
                <a:rPr lang="en-US" sz="600" dirty="0" smtClean="0">
                  <a:latin typeface="+mn-lt"/>
                </a:rPr>
                <a:t>.3.*</a:t>
              </a:r>
              <a:endParaRPr lang="en-US" sz="600" dirty="0">
                <a:latin typeface="+mn-lt"/>
              </a:endParaRPr>
            </a:p>
          </p:txBody>
        </p:sp>
        <p:cxnSp>
          <p:nvCxnSpPr>
            <p:cNvPr id="16" name="Straight Connector 15"/>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3614025" y="4927743"/>
              <a:ext cx="453280" cy="274013"/>
            </a:xfrm>
            <a:prstGeom prst="rect">
              <a:avLst/>
            </a:prstGeom>
            <a:noFill/>
          </p:spPr>
          <p:txBody>
            <a:bodyPr wrap="none" lIns="0" tIns="0" rIns="0" bIns="0" rtlCol="0" anchor="ctr">
              <a:spAutoFit/>
            </a:bodyPr>
            <a:lstStyle/>
            <a:p>
              <a:pPr algn="ctr"/>
              <a:r>
                <a:rPr lang="en-US" sz="600" dirty="0" smtClean="0">
                  <a:latin typeface="+mn-lt"/>
                </a:rPr>
                <a:t>.4.*</a:t>
              </a:r>
              <a:endParaRPr lang="en-US" sz="600" dirty="0">
                <a:latin typeface="+mn-lt"/>
              </a:endParaRPr>
            </a:p>
          </p:txBody>
        </p:sp>
        <p:sp>
          <p:nvSpPr>
            <p:cNvPr id="18" name="TextBox 17"/>
            <p:cNvSpPr txBox="1"/>
            <p:nvPr/>
          </p:nvSpPr>
          <p:spPr>
            <a:xfrm>
              <a:off x="5303127" y="5321442"/>
              <a:ext cx="453280" cy="274013"/>
            </a:xfrm>
            <a:prstGeom prst="rect">
              <a:avLst/>
            </a:prstGeom>
            <a:noFill/>
          </p:spPr>
          <p:txBody>
            <a:bodyPr wrap="none" lIns="0" tIns="0" rIns="0" bIns="0" rtlCol="0" anchor="ctr">
              <a:spAutoFit/>
            </a:bodyPr>
            <a:lstStyle/>
            <a:p>
              <a:pPr algn="ctr"/>
              <a:r>
                <a:rPr lang="en-US" sz="600" dirty="0" smtClean="0">
                  <a:latin typeface="+mn-lt"/>
                </a:rPr>
                <a:t>.5.*</a:t>
              </a:r>
              <a:endParaRPr lang="en-US" sz="600" dirty="0">
                <a:latin typeface="+mn-lt"/>
              </a:endParaRPr>
            </a:p>
          </p:txBody>
        </p:sp>
      </p:grpSp>
    </p:spTree>
    <p:extLst>
      <p:ext uri="{BB962C8B-B14F-4D97-AF65-F5344CB8AC3E}">
        <p14:creationId xmlns:p14="http://schemas.microsoft.com/office/powerpoint/2010/main" val="2015011159"/>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7270767" cy="6042848"/>
          </a:xfrm>
        </p:spPr>
        <p:txBody>
          <a:bodyPr/>
          <a:lstStyle/>
          <a:p>
            <a:pPr marL="587375" indent="-457200">
              <a:buClr>
                <a:schemeClr val="tx1"/>
              </a:buClr>
              <a:buFont typeface="+mj-lt"/>
              <a:buAutoNum type="arabicPeriod" startAt="3"/>
            </a:pPr>
            <a:r>
              <a:rPr lang="en-US" sz="2000" dirty="0" smtClean="0"/>
              <a:t>Show the forwarding table that would be created at router </a:t>
            </a:r>
            <a:r>
              <a:rPr lang="en-US" sz="2000" i="1" dirty="0" smtClean="0"/>
              <a:t>C</a:t>
            </a:r>
            <a:r>
              <a:rPr lang="en-US" sz="2000" dirty="0" smtClean="0"/>
              <a:t>, by OSPF and BGP working together. Show all prefixes and the interface used for forwarding packets to each each prefix (you may omit next-hop addresses). Assume the inter-router interfaces at </a:t>
            </a:r>
            <a:r>
              <a:rPr lang="en-US" sz="2000" i="1" dirty="0" smtClean="0"/>
              <a:t>C</a:t>
            </a:r>
            <a:r>
              <a:rPr lang="en-US" sz="2000" dirty="0" smtClean="0"/>
              <a:t> are numbered 1, 2, 3, 4 starting with the link to </a:t>
            </a:r>
            <a:r>
              <a:rPr lang="en-US" sz="2000" i="1" dirty="0" smtClean="0"/>
              <a:t>A</a:t>
            </a:r>
            <a:r>
              <a:rPr lang="en-US" sz="2000" dirty="0" smtClean="0"/>
              <a:t>, followed by the links to </a:t>
            </a:r>
            <a:r>
              <a:rPr lang="en-US" sz="2000" i="1" dirty="0" smtClean="0"/>
              <a:t>B</a:t>
            </a:r>
            <a:r>
              <a:rPr lang="en-US" sz="2000" dirty="0" smtClean="0"/>
              <a:t> and </a:t>
            </a:r>
            <a:r>
              <a:rPr lang="en-US" sz="2000" i="1" dirty="0" smtClean="0"/>
              <a:t>E</a:t>
            </a:r>
            <a:r>
              <a:rPr lang="en-US" sz="2000" dirty="0" smtClean="0"/>
              <a:t>, and finally the link to the subnet 1.1.3.*.</a:t>
            </a:r>
          </a:p>
        </p:txBody>
      </p:sp>
      <p:sp>
        <p:nvSpPr>
          <p:cNvPr id="6" name="Slide Number Placeholder 5"/>
          <p:cNvSpPr>
            <a:spLocks noGrp="1"/>
          </p:cNvSpPr>
          <p:nvPr>
            <p:ph type="sldNum" sz="quarter" idx="10"/>
          </p:nvPr>
        </p:nvSpPr>
        <p:spPr/>
        <p:txBody>
          <a:bodyPr/>
          <a:lstStyle/>
          <a:p>
            <a:fld id="{E67FBD6A-8545-3B44-8786-C48B4E259526}" type="slidenum">
              <a:rPr lang="en-US" smtClean="0"/>
              <a:pPr/>
              <a:t>32</a:t>
            </a:fld>
            <a:endParaRPr lang="en-US"/>
          </a:p>
        </p:txBody>
      </p:sp>
      <p:grpSp>
        <p:nvGrpSpPr>
          <p:cNvPr id="7" name="Group 13"/>
          <p:cNvGrpSpPr/>
          <p:nvPr/>
        </p:nvGrpSpPr>
        <p:grpSpPr>
          <a:xfrm>
            <a:off x="7092209" y="981339"/>
            <a:ext cx="2833759" cy="2162169"/>
            <a:chOff x="833889" y="1010919"/>
            <a:chExt cx="8346889" cy="6416586"/>
          </a:xfrm>
        </p:grpSpPr>
        <p:grpSp>
          <p:nvGrpSpPr>
            <p:cNvPr id="8" name="Group 1"/>
            <p:cNvGrpSpPr/>
            <p:nvPr/>
          </p:nvGrpSpPr>
          <p:grpSpPr>
            <a:xfrm>
              <a:off x="833889" y="1010919"/>
              <a:ext cx="8346889" cy="6416586"/>
              <a:chOff x="833889" y="1010919"/>
              <a:chExt cx="8346889" cy="6416586"/>
            </a:xfrm>
          </p:grpSpPr>
          <p:sp>
            <p:nvSpPr>
              <p:cNvPr id="19"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   AS1 1.1.*</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endParaRPr lang="en-US" sz="700" dirty="0">
                  <a:latin typeface="+mn-lt"/>
                </a:endParaRPr>
              </a:p>
            </p:txBody>
          </p:sp>
          <p:sp>
            <p:nvSpPr>
              <p:cNvPr id="20"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AS6</a:t>
                </a:r>
                <a:br>
                  <a:rPr lang="en-US" sz="700" dirty="0" smtClean="0">
                    <a:latin typeface="+mn-lt"/>
                  </a:rPr>
                </a:br>
                <a:r>
                  <a:rPr lang="en-US" sz="700" dirty="0" smtClean="0">
                    <a:latin typeface="+mn-lt"/>
                  </a:rPr>
                  <a:t>6.6.*</a:t>
                </a:r>
                <a:endParaRPr lang="en-US" sz="700" dirty="0">
                  <a:latin typeface="+mn-lt"/>
                </a:endParaRPr>
              </a:p>
            </p:txBody>
          </p:sp>
          <p:sp>
            <p:nvSpPr>
              <p:cNvPr id="21"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AS7</a:t>
                </a:r>
                <a:br>
                  <a:rPr lang="en-US" sz="700" dirty="0" smtClean="0">
                    <a:latin typeface="+mn-lt"/>
                  </a:rPr>
                </a:br>
                <a:r>
                  <a:rPr lang="en-US" sz="700" dirty="0" smtClean="0">
                    <a:latin typeface="+mn-lt"/>
                  </a:rPr>
                  <a:t>7.7.*</a:t>
                </a:r>
                <a:endParaRPr lang="en-US" sz="700" dirty="0">
                  <a:latin typeface="+mn-lt"/>
                </a:endParaRPr>
              </a:p>
            </p:txBody>
          </p:sp>
          <p:sp>
            <p:nvSpPr>
              <p:cNvPr id="22"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AS5</a:t>
                </a:r>
                <a:br>
                  <a:rPr lang="en-US" sz="700" dirty="0" smtClean="0">
                    <a:latin typeface="+mn-lt"/>
                  </a:rPr>
                </a:br>
                <a:r>
                  <a:rPr lang="en-US" sz="700" dirty="0" smtClean="0">
                    <a:latin typeface="+mn-lt"/>
                  </a:rPr>
                  <a:t>5.5.*</a:t>
                </a:r>
                <a:endParaRPr lang="en-US" sz="700" dirty="0">
                  <a:latin typeface="+mn-lt"/>
                </a:endParaRPr>
              </a:p>
            </p:txBody>
          </p:sp>
          <p:sp>
            <p:nvSpPr>
              <p:cNvPr id="23"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AS4</a:t>
                </a:r>
                <a:br>
                  <a:rPr lang="en-US" sz="700" dirty="0" smtClean="0">
                    <a:latin typeface="+mn-lt"/>
                  </a:rPr>
                </a:br>
                <a:r>
                  <a:rPr lang="en-US" sz="700" dirty="0" smtClean="0">
                    <a:latin typeface="+mn-lt"/>
                  </a:rPr>
                  <a:t>4.4.*</a:t>
                </a:r>
                <a:endParaRPr lang="en-US" sz="700" dirty="0">
                  <a:latin typeface="+mn-lt"/>
                </a:endParaRPr>
              </a:p>
            </p:txBody>
          </p:sp>
          <p:sp>
            <p:nvSpPr>
              <p:cNvPr id="24"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AS3</a:t>
                </a:r>
                <a:br>
                  <a:rPr lang="en-US" sz="700" dirty="0" smtClean="0">
                    <a:latin typeface="+mn-lt"/>
                  </a:rPr>
                </a:br>
                <a:r>
                  <a:rPr lang="en-US" sz="700" dirty="0" smtClean="0">
                    <a:latin typeface="+mn-lt"/>
                  </a:rPr>
                  <a:t>3.3.*</a:t>
                </a:r>
                <a:endParaRPr lang="en-US" sz="700" dirty="0">
                  <a:latin typeface="+mn-lt"/>
                </a:endParaRPr>
              </a:p>
            </p:txBody>
          </p:sp>
          <p:sp>
            <p:nvSpPr>
              <p:cNvPr id="25"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AS2</a:t>
                </a:r>
                <a:br>
                  <a:rPr lang="en-US" sz="700" dirty="0" smtClean="0">
                    <a:latin typeface="+mn-lt"/>
                  </a:rPr>
                </a:br>
                <a:r>
                  <a:rPr lang="en-US" sz="700" dirty="0" smtClean="0">
                    <a:latin typeface="+mn-lt"/>
                  </a:rPr>
                  <a:t>2.2.*</a:t>
                </a:r>
                <a:endParaRPr lang="en-US" sz="700" dirty="0">
                  <a:latin typeface="+mn-lt"/>
                </a:endParaRPr>
              </a:p>
            </p:txBody>
          </p:sp>
          <p:sp>
            <p:nvSpPr>
              <p:cNvPr id="26" name="Can 25"/>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A</a:t>
                </a:r>
              </a:p>
            </p:txBody>
          </p:sp>
          <p:sp>
            <p:nvSpPr>
              <p:cNvPr id="27" name="Can 26"/>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E</a:t>
                </a:r>
              </a:p>
            </p:txBody>
          </p:sp>
          <p:sp>
            <p:nvSpPr>
              <p:cNvPr id="28" name="Can 27"/>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C</a:t>
                </a:r>
              </a:p>
            </p:txBody>
          </p:sp>
          <p:sp>
            <p:nvSpPr>
              <p:cNvPr id="29" name="Can 28"/>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B</a:t>
                </a:r>
              </a:p>
            </p:txBody>
          </p:sp>
          <p:cxnSp>
            <p:nvCxnSpPr>
              <p:cNvPr id="30" name="Straight Connector 29"/>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a:stCxn id="26" idx="3"/>
                <a:endCxn id="42"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stCxn id="27" idx="4"/>
                <a:endCxn id="22"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endCxn id="27"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stCxn id="20" idx="3"/>
                <a:endCxn id="22"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a:stCxn id="42" idx="4"/>
                <a:endCxn id="27"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a:stCxn id="27" idx="1"/>
                <a:endCxn id="29"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2" name="Can 41"/>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D</a:t>
                </a:r>
              </a:p>
            </p:txBody>
          </p:sp>
          <p:sp>
            <p:nvSpPr>
              <p:cNvPr id="43"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AS8</a:t>
                </a:r>
                <a:br>
                  <a:rPr lang="en-US" sz="700" dirty="0" smtClean="0">
                    <a:latin typeface="+mn-lt"/>
                  </a:rPr>
                </a:br>
                <a:r>
                  <a:rPr lang="en-US" sz="700" dirty="0" smtClean="0">
                    <a:latin typeface="+mn-lt"/>
                  </a:rPr>
                  <a:t>8.8.*</a:t>
                </a:r>
                <a:endParaRPr lang="en-US" sz="700" dirty="0">
                  <a:latin typeface="+mn-lt"/>
                </a:endParaRPr>
              </a:p>
            </p:txBody>
          </p:sp>
          <p:cxnSp>
            <p:nvCxnSpPr>
              <p:cNvPr id="44" name="Straight Connector 43"/>
              <p:cNvCxnSpPr>
                <a:stCxn id="29"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a:endCxn id="42"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AS9</a:t>
                </a:r>
                <a:br>
                  <a:rPr lang="en-US" sz="700" dirty="0" smtClean="0">
                    <a:latin typeface="+mn-lt"/>
                  </a:rPr>
                </a:br>
                <a:r>
                  <a:rPr lang="en-US" sz="700" dirty="0" smtClean="0">
                    <a:latin typeface="+mn-lt"/>
                  </a:rPr>
                  <a:t>9.9.*</a:t>
                </a:r>
                <a:endParaRPr lang="en-US" sz="700" dirty="0">
                  <a:latin typeface="+mn-lt"/>
                </a:endParaRPr>
              </a:p>
            </p:txBody>
          </p:sp>
          <p:cxnSp>
            <p:nvCxnSpPr>
              <p:cNvPr id="49" name="Straight Connector 48"/>
              <p:cNvCxnSpPr>
                <a:endCxn id="21"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4691543" y="423087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6</a:t>
                </a:r>
                <a:endParaRPr lang="en-US" sz="600" dirty="0">
                  <a:latin typeface="+mn-lt"/>
                </a:endParaRPr>
              </a:p>
            </p:txBody>
          </p:sp>
          <p:sp>
            <p:nvSpPr>
              <p:cNvPr id="51" name="TextBox 50"/>
              <p:cNvSpPr txBox="1"/>
              <p:nvPr/>
            </p:nvSpPr>
            <p:spPr>
              <a:xfrm>
                <a:off x="5980254" y="4516324"/>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11</a:t>
                </a:r>
                <a:endParaRPr lang="en-US" sz="600" dirty="0">
                  <a:latin typeface="+mn-lt"/>
                </a:endParaRPr>
              </a:p>
            </p:txBody>
          </p:sp>
          <p:sp>
            <p:nvSpPr>
              <p:cNvPr id="52" name="TextBox 51"/>
              <p:cNvSpPr txBox="1"/>
              <p:nvPr/>
            </p:nvSpPr>
            <p:spPr>
              <a:xfrm>
                <a:off x="5141483" y="503277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8</a:t>
                </a:r>
                <a:endParaRPr lang="en-US" sz="600" dirty="0">
                  <a:latin typeface="+mn-lt"/>
                </a:endParaRPr>
              </a:p>
            </p:txBody>
          </p:sp>
          <p:sp>
            <p:nvSpPr>
              <p:cNvPr id="53" name="TextBox 52"/>
              <p:cNvSpPr txBox="1"/>
              <p:nvPr/>
            </p:nvSpPr>
            <p:spPr>
              <a:xfrm>
                <a:off x="4319645" y="453266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7</a:t>
                </a:r>
                <a:endParaRPr lang="en-US" sz="600" dirty="0">
                  <a:latin typeface="+mn-lt"/>
                </a:endParaRPr>
              </a:p>
            </p:txBody>
          </p:sp>
          <p:sp>
            <p:nvSpPr>
              <p:cNvPr id="54" name="TextBox 53"/>
              <p:cNvSpPr txBox="1"/>
              <p:nvPr/>
            </p:nvSpPr>
            <p:spPr>
              <a:xfrm>
                <a:off x="5639685" y="426039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9</a:t>
                </a:r>
                <a:endParaRPr lang="en-US" sz="600" dirty="0">
                  <a:latin typeface="+mn-lt"/>
                </a:endParaRPr>
              </a:p>
            </p:txBody>
          </p:sp>
          <p:sp>
            <p:nvSpPr>
              <p:cNvPr id="55" name="TextBox 54"/>
              <p:cNvSpPr txBox="1"/>
              <p:nvPr/>
            </p:nvSpPr>
            <p:spPr>
              <a:xfrm>
                <a:off x="5503072" y="4013670"/>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10</a:t>
                </a:r>
                <a:endParaRPr lang="en-US" sz="600" dirty="0">
                  <a:latin typeface="+mn-lt"/>
                </a:endParaRPr>
              </a:p>
            </p:txBody>
          </p:sp>
          <p:sp>
            <p:nvSpPr>
              <p:cNvPr id="56" name="TextBox 55"/>
              <p:cNvSpPr txBox="1"/>
              <p:nvPr/>
            </p:nvSpPr>
            <p:spPr>
              <a:xfrm>
                <a:off x="5608934" y="4751274"/>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5</a:t>
                </a:r>
                <a:endParaRPr lang="en-US" sz="600" dirty="0">
                  <a:latin typeface="+mn-lt"/>
                </a:endParaRPr>
              </a:p>
            </p:txBody>
          </p:sp>
          <p:cxnSp>
            <p:nvCxnSpPr>
              <p:cNvPr id="57" name="Straight Connector 56"/>
              <p:cNvCxnSpPr>
                <a:stCxn id="43" idx="1"/>
                <a:endCxn id="48"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a:stCxn id="21" idx="2"/>
                <a:endCxn id="20"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9" name="TextBox 58"/>
              <p:cNvSpPr txBox="1"/>
              <p:nvPr/>
            </p:nvSpPr>
            <p:spPr>
              <a:xfrm>
                <a:off x="6840511" y="3219480"/>
                <a:ext cx="826292" cy="274013"/>
              </a:xfrm>
              <a:prstGeom prst="rect">
                <a:avLst/>
              </a:prstGeom>
              <a:noFill/>
            </p:spPr>
            <p:txBody>
              <a:bodyPr wrap="none" lIns="0" tIns="0" rIns="0" bIns="0" rtlCol="0" anchor="ctr">
                <a:spAutoFit/>
              </a:bodyPr>
              <a:lstStyle/>
              <a:p>
                <a:pPr algn="ctr"/>
                <a:r>
                  <a:rPr lang="en-US" sz="600" dirty="0" smtClean="0">
                    <a:latin typeface="+mn-lt"/>
                  </a:rPr>
                  <a:t>3.3.1.1</a:t>
                </a:r>
                <a:endParaRPr lang="en-US" sz="600" dirty="0">
                  <a:latin typeface="+mn-lt"/>
                </a:endParaRPr>
              </a:p>
            </p:txBody>
          </p:sp>
          <p:sp>
            <p:nvSpPr>
              <p:cNvPr id="60" name="TextBox 59"/>
              <p:cNvSpPr txBox="1"/>
              <p:nvPr/>
            </p:nvSpPr>
            <p:spPr>
              <a:xfrm>
                <a:off x="3983052" y="6028413"/>
                <a:ext cx="826292" cy="274013"/>
              </a:xfrm>
              <a:prstGeom prst="rect">
                <a:avLst/>
              </a:prstGeom>
              <a:noFill/>
            </p:spPr>
            <p:txBody>
              <a:bodyPr wrap="none" lIns="0" tIns="0" rIns="0" bIns="0" rtlCol="0" anchor="ctr">
                <a:spAutoFit/>
              </a:bodyPr>
              <a:lstStyle/>
              <a:p>
                <a:pPr algn="ctr"/>
                <a:r>
                  <a:rPr lang="en-US" sz="600" dirty="0" smtClean="0">
                    <a:latin typeface="+mn-lt"/>
                  </a:rPr>
                  <a:t>7.7.2.1</a:t>
                </a:r>
                <a:endParaRPr lang="en-US" sz="600" dirty="0">
                  <a:latin typeface="+mn-lt"/>
                </a:endParaRPr>
              </a:p>
            </p:txBody>
          </p:sp>
          <p:sp>
            <p:nvSpPr>
              <p:cNvPr id="61" name="TextBox 60"/>
              <p:cNvSpPr txBox="1"/>
              <p:nvPr/>
            </p:nvSpPr>
            <p:spPr>
              <a:xfrm>
                <a:off x="3824279" y="3117027"/>
                <a:ext cx="826292" cy="274013"/>
              </a:xfrm>
              <a:prstGeom prst="rect">
                <a:avLst/>
              </a:prstGeom>
              <a:noFill/>
            </p:spPr>
            <p:txBody>
              <a:bodyPr wrap="none" lIns="0" tIns="0" rIns="0" bIns="0" rtlCol="0" anchor="ctr">
                <a:spAutoFit/>
              </a:bodyPr>
              <a:lstStyle/>
              <a:p>
                <a:pPr algn="ctr"/>
                <a:r>
                  <a:rPr lang="en-US" sz="600" dirty="0" smtClean="0">
                    <a:latin typeface="+mn-lt"/>
                  </a:rPr>
                  <a:t>2.2.1.1</a:t>
                </a:r>
                <a:endParaRPr lang="en-US" sz="600" dirty="0">
                  <a:latin typeface="+mn-lt"/>
                </a:endParaRPr>
              </a:p>
            </p:txBody>
          </p:sp>
          <p:sp>
            <p:nvSpPr>
              <p:cNvPr id="62" name="TextBox 61"/>
              <p:cNvSpPr txBox="1"/>
              <p:nvPr/>
            </p:nvSpPr>
            <p:spPr>
              <a:xfrm>
                <a:off x="5682789" y="6021857"/>
                <a:ext cx="826292" cy="274013"/>
              </a:xfrm>
              <a:prstGeom prst="rect">
                <a:avLst/>
              </a:prstGeom>
              <a:noFill/>
            </p:spPr>
            <p:txBody>
              <a:bodyPr wrap="none" lIns="0" tIns="0" rIns="0" bIns="0" rtlCol="0" anchor="ctr">
                <a:spAutoFit/>
              </a:bodyPr>
              <a:lstStyle/>
              <a:p>
                <a:pPr algn="ctr"/>
                <a:r>
                  <a:rPr lang="en-US" sz="600" dirty="0" smtClean="0">
                    <a:latin typeface="+mn-lt"/>
                  </a:rPr>
                  <a:t>7.7.1.1</a:t>
                </a:r>
                <a:endParaRPr lang="en-US" sz="600" dirty="0">
                  <a:latin typeface="+mn-lt"/>
                </a:endParaRPr>
              </a:p>
            </p:txBody>
          </p:sp>
          <p:sp>
            <p:nvSpPr>
              <p:cNvPr id="63" name="TextBox 62"/>
              <p:cNvSpPr txBox="1"/>
              <p:nvPr/>
            </p:nvSpPr>
            <p:spPr>
              <a:xfrm>
                <a:off x="6858287" y="5228322"/>
                <a:ext cx="826292" cy="274013"/>
              </a:xfrm>
              <a:prstGeom prst="rect">
                <a:avLst/>
              </a:prstGeom>
              <a:noFill/>
            </p:spPr>
            <p:txBody>
              <a:bodyPr wrap="none" lIns="0" tIns="0" rIns="0" bIns="0" rtlCol="0" anchor="ctr">
                <a:spAutoFit/>
              </a:bodyPr>
              <a:lstStyle/>
              <a:p>
                <a:pPr algn="ctr"/>
                <a:r>
                  <a:rPr lang="en-US" sz="600" dirty="0" smtClean="0">
                    <a:latin typeface="+mn-lt"/>
                  </a:rPr>
                  <a:t>5.5.1.1</a:t>
                </a:r>
                <a:endParaRPr lang="en-US" sz="600" dirty="0">
                  <a:latin typeface="+mn-lt"/>
                </a:endParaRPr>
              </a:p>
            </p:txBody>
          </p:sp>
        </p:grpSp>
        <p:sp>
          <p:nvSpPr>
            <p:cNvPr id="9" name="TextBox 8"/>
            <p:cNvSpPr txBox="1"/>
            <p:nvPr/>
          </p:nvSpPr>
          <p:spPr>
            <a:xfrm>
              <a:off x="3690226" y="4280042"/>
              <a:ext cx="453280" cy="274013"/>
            </a:xfrm>
            <a:prstGeom prst="rect">
              <a:avLst/>
            </a:prstGeom>
            <a:noFill/>
          </p:spPr>
          <p:txBody>
            <a:bodyPr wrap="none" lIns="0" tIns="0" rIns="0" bIns="0" rtlCol="0" anchor="ctr">
              <a:spAutoFit/>
            </a:bodyPr>
            <a:lstStyle/>
            <a:p>
              <a:pPr algn="ctr"/>
              <a:r>
                <a:rPr lang="en-US" sz="600" dirty="0" smtClean="0">
                  <a:latin typeface="+mn-lt"/>
                </a:rPr>
                <a:t>.1.*</a:t>
              </a:r>
              <a:endParaRPr lang="en-US" sz="600" dirty="0">
                <a:latin typeface="+mn-lt"/>
              </a:endParaRPr>
            </a:p>
          </p:txBody>
        </p:sp>
        <p:sp>
          <p:nvSpPr>
            <p:cNvPr id="10" name="TextBox 9"/>
            <p:cNvSpPr txBox="1"/>
            <p:nvPr/>
          </p:nvSpPr>
          <p:spPr>
            <a:xfrm>
              <a:off x="6458825" y="4121293"/>
              <a:ext cx="453280" cy="274013"/>
            </a:xfrm>
            <a:prstGeom prst="rect">
              <a:avLst/>
            </a:prstGeom>
            <a:noFill/>
          </p:spPr>
          <p:txBody>
            <a:bodyPr wrap="none" lIns="0" tIns="0" rIns="0" bIns="0" rtlCol="0" anchor="ctr">
              <a:spAutoFit/>
            </a:bodyPr>
            <a:lstStyle/>
            <a:p>
              <a:pPr algn="ctr"/>
              <a:r>
                <a:rPr lang="en-US" sz="600" dirty="0" smtClean="0">
                  <a:latin typeface="+mn-lt"/>
                </a:rPr>
                <a:t>.2.*</a:t>
              </a:r>
              <a:endParaRPr lang="en-US" sz="600" dirty="0">
                <a:latin typeface="+mn-lt"/>
              </a:endParaRPr>
            </a:p>
          </p:txBody>
        </p:sp>
        <p:cxnSp>
          <p:nvCxnSpPr>
            <p:cNvPr id="11" name="Straight Connector 10"/>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4791308" y="4791014"/>
              <a:ext cx="453280" cy="274013"/>
            </a:xfrm>
            <a:prstGeom prst="rect">
              <a:avLst/>
            </a:prstGeom>
            <a:noFill/>
          </p:spPr>
          <p:txBody>
            <a:bodyPr wrap="none" lIns="0" tIns="0" rIns="0" bIns="0" rtlCol="0" anchor="ctr">
              <a:spAutoFit/>
            </a:bodyPr>
            <a:lstStyle/>
            <a:p>
              <a:pPr algn="ctr"/>
              <a:r>
                <a:rPr lang="en-US" sz="600" dirty="0" smtClean="0">
                  <a:latin typeface="+mn-lt"/>
                </a:rPr>
                <a:t>.3.*</a:t>
              </a:r>
              <a:endParaRPr lang="en-US" sz="600" dirty="0">
                <a:latin typeface="+mn-lt"/>
              </a:endParaRPr>
            </a:p>
          </p:txBody>
        </p:sp>
        <p:cxnSp>
          <p:nvCxnSpPr>
            <p:cNvPr id="16" name="Straight Connector 15"/>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3614025" y="4927743"/>
              <a:ext cx="453280" cy="274013"/>
            </a:xfrm>
            <a:prstGeom prst="rect">
              <a:avLst/>
            </a:prstGeom>
            <a:noFill/>
          </p:spPr>
          <p:txBody>
            <a:bodyPr wrap="none" lIns="0" tIns="0" rIns="0" bIns="0" rtlCol="0" anchor="ctr">
              <a:spAutoFit/>
            </a:bodyPr>
            <a:lstStyle/>
            <a:p>
              <a:pPr algn="ctr"/>
              <a:r>
                <a:rPr lang="en-US" sz="600" dirty="0" smtClean="0">
                  <a:latin typeface="+mn-lt"/>
                </a:rPr>
                <a:t>.4.*</a:t>
              </a:r>
              <a:endParaRPr lang="en-US" sz="600" dirty="0">
                <a:latin typeface="+mn-lt"/>
              </a:endParaRPr>
            </a:p>
          </p:txBody>
        </p:sp>
        <p:sp>
          <p:nvSpPr>
            <p:cNvPr id="18" name="TextBox 17"/>
            <p:cNvSpPr txBox="1"/>
            <p:nvPr/>
          </p:nvSpPr>
          <p:spPr>
            <a:xfrm>
              <a:off x="5303127" y="5321442"/>
              <a:ext cx="453280" cy="274013"/>
            </a:xfrm>
            <a:prstGeom prst="rect">
              <a:avLst/>
            </a:prstGeom>
            <a:noFill/>
          </p:spPr>
          <p:txBody>
            <a:bodyPr wrap="none" lIns="0" tIns="0" rIns="0" bIns="0" rtlCol="0" anchor="ctr">
              <a:spAutoFit/>
            </a:bodyPr>
            <a:lstStyle/>
            <a:p>
              <a:pPr algn="ctr"/>
              <a:r>
                <a:rPr lang="en-US" sz="600" dirty="0" smtClean="0">
                  <a:latin typeface="+mn-lt"/>
                </a:rPr>
                <a:t>.5.*</a:t>
              </a:r>
              <a:endParaRPr lang="en-US" sz="600" dirty="0">
                <a:latin typeface="+mn-lt"/>
              </a:endParaRPr>
            </a:p>
          </p:txBody>
        </p:sp>
      </p:grpSp>
    </p:spTree>
    <p:extLst>
      <p:ext uri="{BB962C8B-B14F-4D97-AF65-F5344CB8AC3E}">
        <p14:creationId xmlns:p14="http://schemas.microsoft.com/office/powerpoint/2010/main" val="1736779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6748253" cy="6042848"/>
          </a:xfrm>
        </p:spPr>
        <p:txBody>
          <a:bodyPr/>
          <a:lstStyle/>
          <a:p>
            <a:pPr marL="587375" indent="-457200">
              <a:buClr>
                <a:schemeClr val="tx1"/>
              </a:buClr>
              <a:buFont typeface="+mj-lt"/>
              <a:buAutoNum type="arabicPeriod" startAt="3"/>
            </a:pPr>
            <a:r>
              <a:rPr lang="en-US" sz="2000" dirty="0" smtClean="0"/>
              <a:t>Show the forwarding table that would be created at router </a:t>
            </a:r>
            <a:r>
              <a:rPr lang="en-US" sz="2000" i="1" dirty="0" smtClean="0"/>
              <a:t>C</a:t>
            </a:r>
            <a:r>
              <a:rPr lang="en-US" sz="2000" dirty="0" smtClean="0"/>
              <a:t>, by OSPF and BGP working together. Show all prefixes and the interface used for forwarding packets to each each prefix (you may omit next-hop addresses). Assume the inter-router interfaces at </a:t>
            </a:r>
            <a:r>
              <a:rPr lang="en-US" sz="2000" i="1" dirty="0" smtClean="0"/>
              <a:t>C</a:t>
            </a:r>
            <a:r>
              <a:rPr lang="en-US" sz="2000" dirty="0" smtClean="0"/>
              <a:t> are numbered 1, 2, 3, 4 starting with the link to </a:t>
            </a:r>
            <a:r>
              <a:rPr lang="en-US" sz="2000" i="1" dirty="0" smtClean="0"/>
              <a:t>A</a:t>
            </a:r>
            <a:r>
              <a:rPr lang="en-US" sz="2000" dirty="0" smtClean="0"/>
              <a:t>, followed by the links to </a:t>
            </a:r>
            <a:r>
              <a:rPr lang="en-US" sz="2000" i="1" dirty="0" smtClean="0"/>
              <a:t>B</a:t>
            </a:r>
            <a:r>
              <a:rPr lang="en-US" sz="2000" dirty="0" smtClean="0"/>
              <a:t> and </a:t>
            </a:r>
            <a:r>
              <a:rPr lang="en-US" sz="2000" i="1" dirty="0" smtClean="0"/>
              <a:t>E</a:t>
            </a:r>
            <a:r>
              <a:rPr lang="en-US" sz="2000" dirty="0" smtClean="0"/>
              <a:t>, and finally the link to the subnet 1.1.3.*.</a:t>
            </a:r>
          </a:p>
          <a:p>
            <a:pPr marL="508000" lvl="1" indent="0">
              <a:buClr>
                <a:schemeClr val="tx1"/>
              </a:buClr>
              <a:buNone/>
            </a:pPr>
            <a:endParaRPr lang="en-US" sz="1600" i="1" dirty="0" smtClean="0"/>
          </a:p>
          <a:p>
            <a:pPr marL="508000" lvl="1" indent="0">
              <a:buClr>
                <a:schemeClr val="tx1"/>
              </a:buClr>
              <a:buNone/>
            </a:pPr>
            <a:r>
              <a:rPr lang="en-US" sz="1800" i="1" dirty="0" smtClean="0"/>
              <a:t>The forwarding table at router C is as shown on the right</a:t>
            </a:r>
          </a:p>
        </p:txBody>
      </p:sp>
      <p:sp>
        <p:nvSpPr>
          <p:cNvPr id="6" name="Slide Number Placeholder 5"/>
          <p:cNvSpPr>
            <a:spLocks noGrp="1"/>
          </p:cNvSpPr>
          <p:nvPr>
            <p:ph type="sldNum" sz="quarter" idx="10"/>
          </p:nvPr>
        </p:nvSpPr>
        <p:spPr/>
        <p:txBody>
          <a:bodyPr/>
          <a:lstStyle/>
          <a:p>
            <a:fld id="{E67FBD6A-8545-3B44-8786-C48B4E259526}" type="slidenum">
              <a:rPr lang="en-US" smtClean="0"/>
              <a:pPr/>
              <a:t>33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016982299"/>
              </p:ext>
            </p:extLst>
          </p:nvPr>
        </p:nvGraphicFramePr>
        <p:xfrm>
          <a:off x="7162085" y="3637051"/>
          <a:ext cx="2104490" cy="3984071"/>
        </p:xfrm>
        <a:graphic>
          <a:graphicData uri="http://schemas.openxmlformats.org/drawingml/2006/table">
            <a:tbl>
              <a:tblPr firstRow="1" bandRow="1">
                <a:tableStyleId>{D7AC3CCA-C797-4891-BE02-D94E43425B78}</a:tableStyleId>
              </a:tblPr>
              <a:tblGrid>
                <a:gridCol w="933236"/>
                <a:gridCol w="1171254"/>
              </a:tblGrid>
              <a:tr h="306467">
                <a:tc>
                  <a:txBody>
                    <a:bodyPr/>
                    <a:lstStyle/>
                    <a:p>
                      <a:r>
                        <a:rPr lang="en-US" sz="1200" b="0" dirty="0" smtClean="0"/>
                        <a:t>1.1.1.*</a:t>
                      </a:r>
                      <a:endParaRPr lang="en-US" sz="1200" b="0" dirty="0"/>
                    </a:p>
                  </a:txBody>
                  <a:tcPr/>
                </a:tc>
                <a:tc>
                  <a:txBody>
                    <a:bodyPr/>
                    <a:lstStyle/>
                    <a:p>
                      <a:r>
                        <a:rPr lang="en-US" sz="1200" b="0" dirty="0" smtClean="0"/>
                        <a:t>1</a:t>
                      </a:r>
                      <a:endParaRPr lang="en-US" sz="1200" b="0" dirty="0"/>
                    </a:p>
                  </a:txBody>
                  <a:tcPr/>
                </a:tc>
              </a:tr>
              <a:tr h="306467">
                <a:tc>
                  <a:txBody>
                    <a:bodyPr/>
                    <a:lstStyle/>
                    <a:p>
                      <a:r>
                        <a:rPr lang="en-US" sz="1200" dirty="0" smtClean="0"/>
                        <a:t>1.1.2.*</a:t>
                      </a:r>
                      <a:endParaRPr lang="en-US" sz="1200" dirty="0"/>
                    </a:p>
                  </a:txBody>
                  <a:tcPr/>
                </a:tc>
                <a:tc>
                  <a:txBody>
                    <a:bodyPr/>
                    <a:lstStyle/>
                    <a:p>
                      <a:r>
                        <a:rPr lang="en-US" sz="1200" dirty="0" smtClean="0"/>
                        <a:t>2</a:t>
                      </a:r>
                      <a:endParaRPr lang="en-US" sz="1200" dirty="0"/>
                    </a:p>
                  </a:txBody>
                  <a:tcPr/>
                </a:tc>
              </a:tr>
              <a:tr h="306467">
                <a:tc>
                  <a:txBody>
                    <a:bodyPr/>
                    <a:lstStyle/>
                    <a:p>
                      <a:r>
                        <a:rPr lang="en-US" sz="1200" dirty="0" smtClean="0"/>
                        <a:t>1.1.3.*</a:t>
                      </a:r>
                      <a:endParaRPr lang="en-US" sz="1200" dirty="0"/>
                    </a:p>
                  </a:txBody>
                  <a:tcPr/>
                </a:tc>
                <a:tc>
                  <a:txBody>
                    <a:bodyPr/>
                    <a:lstStyle/>
                    <a:p>
                      <a:r>
                        <a:rPr lang="en-US" sz="1200" dirty="0" smtClean="0"/>
                        <a:t>4</a:t>
                      </a:r>
                      <a:endParaRPr lang="en-US" sz="1200" dirty="0"/>
                    </a:p>
                  </a:txBody>
                  <a:tcPr/>
                </a:tc>
              </a:tr>
              <a:tr h="306467">
                <a:tc>
                  <a:txBody>
                    <a:bodyPr/>
                    <a:lstStyle/>
                    <a:p>
                      <a:r>
                        <a:rPr lang="en-US" sz="1200" dirty="0" smtClean="0"/>
                        <a:t>1.1.4.*</a:t>
                      </a:r>
                      <a:endParaRPr lang="en-US" sz="1200" dirty="0"/>
                    </a:p>
                  </a:txBody>
                  <a:tcPr/>
                </a:tc>
                <a:tc>
                  <a:txBody>
                    <a:bodyPr/>
                    <a:lstStyle/>
                    <a:p>
                      <a:r>
                        <a:rPr lang="en-US" sz="1200" dirty="0" smtClean="0"/>
                        <a:t>1, 3</a:t>
                      </a:r>
                      <a:endParaRPr lang="en-US" sz="1200" dirty="0"/>
                    </a:p>
                  </a:txBody>
                  <a:tcPr/>
                </a:tc>
              </a:tr>
              <a:tr h="306467">
                <a:tc>
                  <a:txBody>
                    <a:bodyPr/>
                    <a:lstStyle/>
                    <a:p>
                      <a:r>
                        <a:rPr lang="en-US" sz="1200" dirty="0" smtClean="0"/>
                        <a:t>1.1.5.*</a:t>
                      </a:r>
                      <a:endParaRPr lang="en-US" sz="1200" dirty="0"/>
                    </a:p>
                  </a:txBody>
                  <a:tcPr/>
                </a:tc>
                <a:tc>
                  <a:txBody>
                    <a:bodyPr/>
                    <a:lstStyle/>
                    <a:p>
                      <a:r>
                        <a:rPr lang="en-US" sz="1200" dirty="0" smtClean="0"/>
                        <a:t>3</a:t>
                      </a:r>
                      <a:endParaRPr lang="en-US" sz="1200" dirty="0"/>
                    </a:p>
                  </a:txBody>
                  <a:tcPr/>
                </a:tc>
              </a:tr>
              <a:tr h="306467">
                <a:tc>
                  <a:txBody>
                    <a:bodyPr/>
                    <a:lstStyle/>
                    <a:p>
                      <a:r>
                        <a:rPr lang="en-US" sz="1200" dirty="0" smtClean="0"/>
                        <a:t>2.2.*</a:t>
                      </a:r>
                      <a:endParaRPr lang="en-US" sz="1200" dirty="0"/>
                    </a:p>
                  </a:txBody>
                  <a:tcPr/>
                </a:tc>
                <a:tc>
                  <a:txBody>
                    <a:bodyPr/>
                    <a:lstStyle/>
                    <a:p>
                      <a:r>
                        <a:rPr lang="en-US" sz="1200" dirty="0" smtClean="0"/>
                        <a:t>1</a:t>
                      </a:r>
                      <a:endParaRPr lang="en-US" sz="1200" dirty="0"/>
                    </a:p>
                  </a:txBody>
                  <a:tcPr/>
                </a:tc>
              </a:tr>
              <a:tr h="306467">
                <a:tc>
                  <a:txBody>
                    <a:bodyPr/>
                    <a:lstStyle/>
                    <a:p>
                      <a:r>
                        <a:rPr lang="en-US" sz="1200" dirty="0" smtClean="0"/>
                        <a:t>3.3.*</a:t>
                      </a:r>
                      <a:endParaRPr lang="en-US" sz="1200" dirty="0"/>
                    </a:p>
                  </a:txBody>
                  <a:tcPr/>
                </a:tc>
                <a:tc>
                  <a:txBody>
                    <a:bodyPr/>
                    <a:lstStyle/>
                    <a:p>
                      <a:r>
                        <a:rPr lang="en-US" sz="1200" dirty="0" smtClean="0"/>
                        <a:t>2</a:t>
                      </a:r>
                      <a:endParaRPr lang="en-US" sz="1200" dirty="0"/>
                    </a:p>
                  </a:txBody>
                  <a:tcPr/>
                </a:tc>
              </a:tr>
              <a:tr h="3064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4.4.*</a:t>
                      </a:r>
                    </a:p>
                  </a:txBody>
                  <a:tcPr/>
                </a:tc>
                <a:tc>
                  <a:txBody>
                    <a:bodyPr/>
                    <a:lstStyle/>
                    <a:p>
                      <a:r>
                        <a:rPr lang="en-US" sz="1200" dirty="0" smtClean="0"/>
                        <a:t>1</a:t>
                      </a:r>
                      <a:endParaRPr lang="en-US" sz="1200" dirty="0"/>
                    </a:p>
                  </a:txBody>
                  <a:tcPr/>
                </a:tc>
              </a:tr>
              <a:tr h="306467">
                <a:tc>
                  <a:txBody>
                    <a:bodyPr/>
                    <a:lstStyle/>
                    <a:p>
                      <a:r>
                        <a:rPr lang="en-US" sz="1200" dirty="0" smtClean="0"/>
                        <a:t>5.5.*</a:t>
                      </a:r>
                      <a:endParaRPr lang="en-US" sz="1200" dirty="0"/>
                    </a:p>
                  </a:txBody>
                  <a:tcPr/>
                </a:tc>
                <a:tc>
                  <a:txBody>
                    <a:bodyPr/>
                    <a:lstStyle/>
                    <a:p>
                      <a:r>
                        <a:rPr lang="en-US" sz="1200" dirty="0" smtClean="0"/>
                        <a:t>3</a:t>
                      </a:r>
                      <a:endParaRPr lang="en-US" sz="1200" dirty="0"/>
                    </a:p>
                  </a:txBody>
                  <a:tcPr/>
                </a:tc>
              </a:tr>
              <a:tr h="306467">
                <a:tc>
                  <a:txBody>
                    <a:bodyPr/>
                    <a:lstStyle/>
                    <a:p>
                      <a:r>
                        <a:rPr lang="en-US" sz="1200" dirty="0" smtClean="0"/>
                        <a:t>6.6.*</a:t>
                      </a:r>
                      <a:endParaRPr lang="en-US" sz="1200" dirty="0"/>
                    </a:p>
                  </a:txBody>
                  <a:tcPr/>
                </a:tc>
                <a:tc>
                  <a:txBody>
                    <a:bodyPr/>
                    <a:lstStyle/>
                    <a:p>
                      <a:r>
                        <a:rPr lang="en-US" sz="1200" dirty="0" smtClean="0"/>
                        <a:t>3</a:t>
                      </a:r>
                      <a:endParaRPr lang="en-US" sz="1200" dirty="0"/>
                    </a:p>
                  </a:txBody>
                  <a:tcPr/>
                </a:tc>
              </a:tr>
              <a:tr h="306467">
                <a:tc>
                  <a:txBody>
                    <a:bodyPr/>
                    <a:lstStyle/>
                    <a:p>
                      <a:r>
                        <a:rPr lang="en-US" sz="1200" dirty="0" smtClean="0"/>
                        <a:t>7.7.*</a:t>
                      </a:r>
                      <a:endParaRPr lang="en-US" sz="1200" dirty="0"/>
                    </a:p>
                  </a:txBody>
                  <a:tcPr/>
                </a:tc>
                <a:tc>
                  <a:txBody>
                    <a:bodyPr/>
                    <a:lstStyle/>
                    <a:p>
                      <a:r>
                        <a:rPr lang="en-US" sz="1200" dirty="0" smtClean="0"/>
                        <a:t>3</a:t>
                      </a:r>
                      <a:endParaRPr lang="en-US" sz="1200" dirty="0"/>
                    </a:p>
                  </a:txBody>
                  <a:tcPr/>
                </a:tc>
              </a:tr>
              <a:tr h="306467">
                <a:tc>
                  <a:txBody>
                    <a:bodyPr/>
                    <a:lstStyle/>
                    <a:p>
                      <a:r>
                        <a:rPr lang="en-US" sz="1200" dirty="0" smtClean="0"/>
                        <a:t>8.8.*</a:t>
                      </a:r>
                      <a:endParaRPr lang="en-US" sz="1200" dirty="0"/>
                    </a:p>
                  </a:txBody>
                  <a:tcPr/>
                </a:tc>
                <a:tc>
                  <a:txBody>
                    <a:bodyPr/>
                    <a:lstStyle/>
                    <a:p>
                      <a:r>
                        <a:rPr lang="en-US" sz="1200" dirty="0" smtClean="0"/>
                        <a:t>1</a:t>
                      </a:r>
                      <a:endParaRPr lang="en-US" sz="1200" dirty="0"/>
                    </a:p>
                  </a:txBody>
                  <a:tcPr/>
                </a:tc>
              </a:tr>
              <a:tr h="306467">
                <a:tc>
                  <a:txBody>
                    <a:bodyPr/>
                    <a:lstStyle/>
                    <a:p>
                      <a:r>
                        <a:rPr lang="en-US" sz="1200" dirty="0" smtClean="0"/>
                        <a:t>9.9.*</a:t>
                      </a:r>
                      <a:endParaRPr lang="en-US" sz="1200" dirty="0"/>
                    </a:p>
                  </a:txBody>
                  <a:tcPr/>
                </a:tc>
                <a:tc>
                  <a:txBody>
                    <a:bodyPr/>
                    <a:lstStyle/>
                    <a:p>
                      <a:r>
                        <a:rPr lang="en-US" sz="1200" dirty="0" smtClean="0"/>
                        <a:t>3</a:t>
                      </a:r>
                      <a:endParaRPr lang="en-US" sz="1200" dirty="0"/>
                    </a:p>
                  </a:txBody>
                  <a:tcPr/>
                </a:tc>
              </a:tr>
            </a:tbl>
          </a:graphicData>
        </a:graphic>
      </p:graphicFrame>
      <p:grpSp>
        <p:nvGrpSpPr>
          <p:cNvPr id="8" name="Group 13"/>
          <p:cNvGrpSpPr/>
          <p:nvPr/>
        </p:nvGrpSpPr>
        <p:grpSpPr>
          <a:xfrm>
            <a:off x="7092209" y="981339"/>
            <a:ext cx="2833759" cy="2162169"/>
            <a:chOff x="833889" y="1010919"/>
            <a:chExt cx="8346889" cy="6416586"/>
          </a:xfrm>
        </p:grpSpPr>
        <p:grpSp>
          <p:nvGrpSpPr>
            <p:cNvPr id="9" name="Group 1"/>
            <p:cNvGrpSpPr/>
            <p:nvPr/>
          </p:nvGrpSpPr>
          <p:grpSpPr>
            <a:xfrm>
              <a:off x="833889" y="1010919"/>
              <a:ext cx="8346889" cy="6416586"/>
              <a:chOff x="833889" y="1010919"/>
              <a:chExt cx="8346889" cy="6416586"/>
            </a:xfrm>
          </p:grpSpPr>
          <p:sp>
            <p:nvSpPr>
              <p:cNvPr id="20"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   AS1 1.1.*</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endParaRPr lang="en-US" sz="700" dirty="0">
                  <a:latin typeface="+mn-lt"/>
                </a:endParaRPr>
              </a:p>
            </p:txBody>
          </p:sp>
          <p:sp>
            <p:nvSpPr>
              <p:cNvPr id="21"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AS6</a:t>
                </a:r>
                <a:br>
                  <a:rPr lang="en-US" sz="700" dirty="0" smtClean="0">
                    <a:latin typeface="+mn-lt"/>
                  </a:rPr>
                </a:br>
                <a:r>
                  <a:rPr lang="en-US" sz="700" dirty="0" smtClean="0">
                    <a:latin typeface="+mn-lt"/>
                  </a:rPr>
                  <a:t>6.6.*</a:t>
                </a:r>
                <a:endParaRPr lang="en-US" sz="700" dirty="0">
                  <a:latin typeface="+mn-lt"/>
                </a:endParaRPr>
              </a:p>
            </p:txBody>
          </p:sp>
          <p:sp>
            <p:nvSpPr>
              <p:cNvPr id="22"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AS7</a:t>
                </a:r>
                <a:br>
                  <a:rPr lang="en-US" sz="700" dirty="0" smtClean="0">
                    <a:latin typeface="+mn-lt"/>
                  </a:rPr>
                </a:br>
                <a:r>
                  <a:rPr lang="en-US" sz="700" dirty="0" smtClean="0">
                    <a:latin typeface="+mn-lt"/>
                  </a:rPr>
                  <a:t>7.7.*</a:t>
                </a:r>
                <a:endParaRPr lang="en-US" sz="700" dirty="0">
                  <a:latin typeface="+mn-lt"/>
                </a:endParaRPr>
              </a:p>
            </p:txBody>
          </p:sp>
          <p:sp>
            <p:nvSpPr>
              <p:cNvPr id="23"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AS5</a:t>
                </a:r>
                <a:br>
                  <a:rPr lang="en-US" sz="700" dirty="0" smtClean="0">
                    <a:latin typeface="+mn-lt"/>
                  </a:rPr>
                </a:br>
                <a:r>
                  <a:rPr lang="en-US" sz="700" dirty="0" smtClean="0">
                    <a:latin typeface="+mn-lt"/>
                  </a:rPr>
                  <a:t>5.5.*</a:t>
                </a:r>
                <a:endParaRPr lang="en-US" sz="700" dirty="0">
                  <a:latin typeface="+mn-lt"/>
                </a:endParaRPr>
              </a:p>
            </p:txBody>
          </p:sp>
          <p:sp>
            <p:nvSpPr>
              <p:cNvPr id="24"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AS4</a:t>
                </a:r>
                <a:br>
                  <a:rPr lang="en-US" sz="700" dirty="0" smtClean="0">
                    <a:latin typeface="+mn-lt"/>
                  </a:rPr>
                </a:br>
                <a:r>
                  <a:rPr lang="en-US" sz="700" dirty="0" smtClean="0">
                    <a:latin typeface="+mn-lt"/>
                  </a:rPr>
                  <a:t>4.4.*</a:t>
                </a:r>
                <a:endParaRPr lang="en-US" sz="700" dirty="0">
                  <a:latin typeface="+mn-lt"/>
                </a:endParaRPr>
              </a:p>
            </p:txBody>
          </p:sp>
          <p:sp>
            <p:nvSpPr>
              <p:cNvPr id="25"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AS3</a:t>
                </a:r>
                <a:br>
                  <a:rPr lang="en-US" sz="700" dirty="0" smtClean="0">
                    <a:latin typeface="+mn-lt"/>
                  </a:rPr>
                </a:br>
                <a:r>
                  <a:rPr lang="en-US" sz="700" dirty="0" smtClean="0">
                    <a:latin typeface="+mn-lt"/>
                  </a:rPr>
                  <a:t>3.3.*</a:t>
                </a:r>
                <a:endParaRPr lang="en-US" sz="700" dirty="0">
                  <a:latin typeface="+mn-lt"/>
                </a:endParaRPr>
              </a:p>
            </p:txBody>
          </p:sp>
          <p:sp>
            <p:nvSpPr>
              <p:cNvPr id="26"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AS2</a:t>
                </a:r>
                <a:br>
                  <a:rPr lang="en-US" sz="700" dirty="0" smtClean="0">
                    <a:latin typeface="+mn-lt"/>
                  </a:rPr>
                </a:br>
                <a:r>
                  <a:rPr lang="en-US" sz="700" dirty="0" smtClean="0">
                    <a:latin typeface="+mn-lt"/>
                  </a:rPr>
                  <a:t>2.2.*</a:t>
                </a:r>
                <a:endParaRPr lang="en-US" sz="700" dirty="0">
                  <a:latin typeface="+mn-lt"/>
                </a:endParaRPr>
              </a:p>
            </p:txBody>
          </p:sp>
          <p:sp>
            <p:nvSpPr>
              <p:cNvPr id="27" name="Can 26"/>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A</a:t>
                </a:r>
              </a:p>
            </p:txBody>
          </p:sp>
          <p:sp>
            <p:nvSpPr>
              <p:cNvPr id="28" name="Can 27"/>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E</a:t>
                </a:r>
              </a:p>
            </p:txBody>
          </p:sp>
          <p:sp>
            <p:nvSpPr>
              <p:cNvPr id="29" name="Can 28"/>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C</a:t>
                </a:r>
              </a:p>
            </p:txBody>
          </p:sp>
          <p:sp>
            <p:nvSpPr>
              <p:cNvPr id="30" name="Can 29"/>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B</a:t>
                </a:r>
              </a:p>
            </p:txBody>
          </p:sp>
          <p:cxnSp>
            <p:nvCxnSpPr>
              <p:cNvPr id="31" name="Straight Connector 30"/>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stCxn id="27" idx="3"/>
                <a:endCxn id="43"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a:stCxn id="28" idx="4"/>
                <a:endCxn id="23"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endCxn id="28"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a:stCxn id="21" idx="3"/>
                <a:endCxn id="23"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a:stCxn id="43" idx="4"/>
                <a:endCxn id="28"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a:stCxn id="28" idx="1"/>
                <a:endCxn id="30"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Can 42"/>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D</a:t>
                </a:r>
              </a:p>
            </p:txBody>
          </p:sp>
          <p:sp>
            <p:nvSpPr>
              <p:cNvPr id="44"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AS8</a:t>
                </a:r>
                <a:br>
                  <a:rPr lang="en-US" sz="700" dirty="0" smtClean="0">
                    <a:latin typeface="+mn-lt"/>
                  </a:rPr>
                </a:br>
                <a:r>
                  <a:rPr lang="en-US" sz="700" dirty="0" smtClean="0">
                    <a:latin typeface="+mn-lt"/>
                  </a:rPr>
                  <a:t>8.8.*</a:t>
                </a:r>
                <a:endParaRPr lang="en-US" sz="700" dirty="0">
                  <a:latin typeface="+mn-lt"/>
                </a:endParaRPr>
              </a:p>
            </p:txBody>
          </p:sp>
          <p:cxnSp>
            <p:nvCxnSpPr>
              <p:cNvPr id="45" name="Straight Connector 44"/>
              <p:cNvCxnSpPr>
                <a:stCxn id="30"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a:endCxn id="43"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AS9</a:t>
                </a:r>
                <a:br>
                  <a:rPr lang="en-US" sz="700" dirty="0" smtClean="0">
                    <a:latin typeface="+mn-lt"/>
                  </a:rPr>
                </a:br>
                <a:r>
                  <a:rPr lang="en-US" sz="700" dirty="0" smtClean="0">
                    <a:latin typeface="+mn-lt"/>
                  </a:rPr>
                  <a:t>9.9.*</a:t>
                </a:r>
                <a:endParaRPr lang="en-US" sz="700" dirty="0">
                  <a:latin typeface="+mn-lt"/>
                </a:endParaRPr>
              </a:p>
            </p:txBody>
          </p:sp>
          <p:cxnSp>
            <p:nvCxnSpPr>
              <p:cNvPr id="50" name="Straight Connector 49"/>
              <p:cNvCxnSpPr>
                <a:endCxn id="22"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1" name="TextBox 50"/>
              <p:cNvSpPr txBox="1"/>
              <p:nvPr/>
            </p:nvSpPr>
            <p:spPr>
              <a:xfrm>
                <a:off x="4691543" y="423087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6</a:t>
                </a:r>
                <a:endParaRPr lang="en-US" sz="600" dirty="0">
                  <a:latin typeface="+mn-lt"/>
                </a:endParaRPr>
              </a:p>
            </p:txBody>
          </p:sp>
          <p:sp>
            <p:nvSpPr>
              <p:cNvPr id="52" name="TextBox 51"/>
              <p:cNvSpPr txBox="1"/>
              <p:nvPr/>
            </p:nvSpPr>
            <p:spPr>
              <a:xfrm>
                <a:off x="5980254" y="4516324"/>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11</a:t>
                </a:r>
                <a:endParaRPr lang="en-US" sz="600" dirty="0">
                  <a:latin typeface="+mn-lt"/>
                </a:endParaRPr>
              </a:p>
            </p:txBody>
          </p:sp>
          <p:sp>
            <p:nvSpPr>
              <p:cNvPr id="53" name="TextBox 52"/>
              <p:cNvSpPr txBox="1"/>
              <p:nvPr/>
            </p:nvSpPr>
            <p:spPr>
              <a:xfrm>
                <a:off x="5141483" y="503277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8</a:t>
                </a:r>
                <a:endParaRPr lang="en-US" sz="600" dirty="0">
                  <a:latin typeface="+mn-lt"/>
                </a:endParaRPr>
              </a:p>
            </p:txBody>
          </p:sp>
          <p:sp>
            <p:nvSpPr>
              <p:cNvPr id="54" name="TextBox 53"/>
              <p:cNvSpPr txBox="1"/>
              <p:nvPr/>
            </p:nvSpPr>
            <p:spPr>
              <a:xfrm>
                <a:off x="4319645" y="453266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7</a:t>
                </a:r>
                <a:endParaRPr lang="en-US" sz="600" dirty="0">
                  <a:latin typeface="+mn-lt"/>
                </a:endParaRPr>
              </a:p>
            </p:txBody>
          </p:sp>
          <p:sp>
            <p:nvSpPr>
              <p:cNvPr id="55" name="TextBox 54"/>
              <p:cNvSpPr txBox="1"/>
              <p:nvPr/>
            </p:nvSpPr>
            <p:spPr>
              <a:xfrm>
                <a:off x="5639685" y="426039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9</a:t>
                </a:r>
                <a:endParaRPr lang="en-US" sz="600" dirty="0">
                  <a:latin typeface="+mn-lt"/>
                </a:endParaRPr>
              </a:p>
            </p:txBody>
          </p:sp>
          <p:sp>
            <p:nvSpPr>
              <p:cNvPr id="56" name="TextBox 55"/>
              <p:cNvSpPr txBox="1"/>
              <p:nvPr/>
            </p:nvSpPr>
            <p:spPr>
              <a:xfrm>
                <a:off x="5503072" y="4013670"/>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10</a:t>
                </a:r>
                <a:endParaRPr lang="en-US" sz="600" dirty="0">
                  <a:latin typeface="+mn-lt"/>
                </a:endParaRPr>
              </a:p>
            </p:txBody>
          </p:sp>
          <p:sp>
            <p:nvSpPr>
              <p:cNvPr id="57" name="TextBox 56"/>
              <p:cNvSpPr txBox="1"/>
              <p:nvPr/>
            </p:nvSpPr>
            <p:spPr>
              <a:xfrm>
                <a:off x="5608934" y="4751274"/>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5</a:t>
                </a:r>
                <a:endParaRPr lang="en-US" sz="600" dirty="0">
                  <a:latin typeface="+mn-lt"/>
                </a:endParaRPr>
              </a:p>
            </p:txBody>
          </p:sp>
          <p:cxnSp>
            <p:nvCxnSpPr>
              <p:cNvPr id="58" name="Straight Connector 57"/>
              <p:cNvCxnSpPr>
                <a:stCxn id="44" idx="1"/>
                <a:endCxn id="49"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a:stCxn id="22" idx="2"/>
                <a:endCxn id="21"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0" name="TextBox 59"/>
              <p:cNvSpPr txBox="1"/>
              <p:nvPr/>
            </p:nvSpPr>
            <p:spPr>
              <a:xfrm>
                <a:off x="6840511" y="3219480"/>
                <a:ext cx="826292" cy="274013"/>
              </a:xfrm>
              <a:prstGeom prst="rect">
                <a:avLst/>
              </a:prstGeom>
              <a:noFill/>
            </p:spPr>
            <p:txBody>
              <a:bodyPr wrap="none" lIns="0" tIns="0" rIns="0" bIns="0" rtlCol="0" anchor="ctr">
                <a:spAutoFit/>
              </a:bodyPr>
              <a:lstStyle/>
              <a:p>
                <a:pPr algn="ctr"/>
                <a:r>
                  <a:rPr lang="en-US" sz="600" dirty="0" smtClean="0">
                    <a:latin typeface="+mn-lt"/>
                  </a:rPr>
                  <a:t>3.3.1.1</a:t>
                </a:r>
                <a:endParaRPr lang="en-US" sz="600" dirty="0">
                  <a:latin typeface="+mn-lt"/>
                </a:endParaRPr>
              </a:p>
            </p:txBody>
          </p:sp>
          <p:sp>
            <p:nvSpPr>
              <p:cNvPr id="61" name="TextBox 60"/>
              <p:cNvSpPr txBox="1"/>
              <p:nvPr/>
            </p:nvSpPr>
            <p:spPr>
              <a:xfrm>
                <a:off x="3983052" y="6028413"/>
                <a:ext cx="826292" cy="274013"/>
              </a:xfrm>
              <a:prstGeom prst="rect">
                <a:avLst/>
              </a:prstGeom>
              <a:noFill/>
            </p:spPr>
            <p:txBody>
              <a:bodyPr wrap="none" lIns="0" tIns="0" rIns="0" bIns="0" rtlCol="0" anchor="ctr">
                <a:spAutoFit/>
              </a:bodyPr>
              <a:lstStyle/>
              <a:p>
                <a:pPr algn="ctr"/>
                <a:r>
                  <a:rPr lang="en-US" sz="600" dirty="0" smtClean="0">
                    <a:latin typeface="+mn-lt"/>
                  </a:rPr>
                  <a:t>7.7.2.1</a:t>
                </a:r>
                <a:endParaRPr lang="en-US" sz="600" dirty="0">
                  <a:latin typeface="+mn-lt"/>
                </a:endParaRPr>
              </a:p>
            </p:txBody>
          </p:sp>
          <p:sp>
            <p:nvSpPr>
              <p:cNvPr id="62" name="TextBox 61"/>
              <p:cNvSpPr txBox="1"/>
              <p:nvPr/>
            </p:nvSpPr>
            <p:spPr>
              <a:xfrm>
                <a:off x="3824279" y="3117027"/>
                <a:ext cx="826292" cy="274013"/>
              </a:xfrm>
              <a:prstGeom prst="rect">
                <a:avLst/>
              </a:prstGeom>
              <a:noFill/>
            </p:spPr>
            <p:txBody>
              <a:bodyPr wrap="none" lIns="0" tIns="0" rIns="0" bIns="0" rtlCol="0" anchor="ctr">
                <a:spAutoFit/>
              </a:bodyPr>
              <a:lstStyle/>
              <a:p>
                <a:pPr algn="ctr"/>
                <a:r>
                  <a:rPr lang="en-US" sz="600" dirty="0" smtClean="0">
                    <a:latin typeface="+mn-lt"/>
                  </a:rPr>
                  <a:t>2.2.1.1</a:t>
                </a:r>
                <a:endParaRPr lang="en-US" sz="600" dirty="0">
                  <a:latin typeface="+mn-lt"/>
                </a:endParaRPr>
              </a:p>
            </p:txBody>
          </p:sp>
          <p:sp>
            <p:nvSpPr>
              <p:cNvPr id="63" name="TextBox 62"/>
              <p:cNvSpPr txBox="1"/>
              <p:nvPr/>
            </p:nvSpPr>
            <p:spPr>
              <a:xfrm>
                <a:off x="5682789" y="6021857"/>
                <a:ext cx="826292" cy="274013"/>
              </a:xfrm>
              <a:prstGeom prst="rect">
                <a:avLst/>
              </a:prstGeom>
              <a:noFill/>
            </p:spPr>
            <p:txBody>
              <a:bodyPr wrap="none" lIns="0" tIns="0" rIns="0" bIns="0" rtlCol="0" anchor="ctr">
                <a:spAutoFit/>
              </a:bodyPr>
              <a:lstStyle/>
              <a:p>
                <a:pPr algn="ctr"/>
                <a:r>
                  <a:rPr lang="en-US" sz="600" dirty="0" smtClean="0">
                    <a:latin typeface="+mn-lt"/>
                  </a:rPr>
                  <a:t>7.7.1.1</a:t>
                </a:r>
                <a:endParaRPr lang="en-US" sz="600" dirty="0">
                  <a:latin typeface="+mn-lt"/>
                </a:endParaRPr>
              </a:p>
            </p:txBody>
          </p:sp>
          <p:sp>
            <p:nvSpPr>
              <p:cNvPr id="64" name="TextBox 63"/>
              <p:cNvSpPr txBox="1"/>
              <p:nvPr/>
            </p:nvSpPr>
            <p:spPr>
              <a:xfrm>
                <a:off x="6858287" y="5228322"/>
                <a:ext cx="826292" cy="274013"/>
              </a:xfrm>
              <a:prstGeom prst="rect">
                <a:avLst/>
              </a:prstGeom>
              <a:noFill/>
            </p:spPr>
            <p:txBody>
              <a:bodyPr wrap="none" lIns="0" tIns="0" rIns="0" bIns="0" rtlCol="0" anchor="ctr">
                <a:spAutoFit/>
              </a:bodyPr>
              <a:lstStyle/>
              <a:p>
                <a:pPr algn="ctr"/>
                <a:r>
                  <a:rPr lang="en-US" sz="600" dirty="0" smtClean="0">
                    <a:latin typeface="+mn-lt"/>
                  </a:rPr>
                  <a:t>5.5.1.1</a:t>
                </a:r>
                <a:endParaRPr lang="en-US" sz="600" dirty="0">
                  <a:latin typeface="+mn-lt"/>
                </a:endParaRPr>
              </a:p>
            </p:txBody>
          </p:sp>
        </p:grpSp>
        <p:sp>
          <p:nvSpPr>
            <p:cNvPr id="10" name="TextBox 9"/>
            <p:cNvSpPr txBox="1"/>
            <p:nvPr/>
          </p:nvSpPr>
          <p:spPr>
            <a:xfrm>
              <a:off x="3690226" y="4280042"/>
              <a:ext cx="453280" cy="274013"/>
            </a:xfrm>
            <a:prstGeom prst="rect">
              <a:avLst/>
            </a:prstGeom>
            <a:noFill/>
          </p:spPr>
          <p:txBody>
            <a:bodyPr wrap="none" lIns="0" tIns="0" rIns="0" bIns="0" rtlCol="0" anchor="ctr">
              <a:spAutoFit/>
            </a:bodyPr>
            <a:lstStyle/>
            <a:p>
              <a:pPr algn="ctr"/>
              <a:r>
                <a:rPr lang="en-US" sz="600" dirty="0" smtClean="0">
                  <a:latin typeface="+mn-lt"/>
                </a:rPr>
                <a:t>.1.*</a:t>
              </a:r>
              <a:endParaRPr lang="en-US" sz="600" dirty="0">
                <a:latin typeface="+mn-lt"/>
              </a:endParaRPr>
            </a:p>
          </p:txBody>
        </p:sp>
        <p:sp>
          <p:nvSpPr>
            <p:cNvPr id="11" name="TextBox 10"/>
            <p:cNvSpPr txBox="1"/>
            <p:nvPr/>
          </p:nvSpPr>
          <p:spPr>
            <a:xfrm>
              <a:off x="6458825" y="4121293"/>
              <a:ext cx="453280" cy="274013"/>
            </a:xfrm>
            <a:prstGeom prst="rect">
              <a:avLst/>
            </a:prstGeom>
            <a:noFill/>
          </p:spPr>
          <p:txBody>
            <a:bodyPr wrap="none" lIns="0" tIns="0" rIns="0" bIns="0" rtlCol="0" anchor="ctr">
              <a:spAutoFit/>
            </a:bodyPr>
            <a:lstStyle/>
            <a:p>
              <a:pPr algn="ctr"/>
              <a:r>
                <a:rPr lang="en-US" sz="600" dirty="0" smtClean="0">
                  <a:latin typeface="+mn-lt"/>
                </a:rPr>
                <a:t>.2.*</a:t>
              </a:r>
              <a:endParaRPr lang="en-US" sz="600" dirty="0">
                <a:latin typeface="+mn-lt"/>
              </a:endParaRPr>
            </a:p>
          </p:txBody>
        </p:sp>
        <p:cxnSp>
          <p:nvCxnSpPr>
            <p:cNvPr id="12" name="Straight Connector 11"/>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TextBox 15"/>
            <p:cNvSpPr txBox="1"/>
            <p:nvPr/>
          </p:nvSpPr>
          <p:spPr>
            <a:xfrm>
              <a:off x="4791308" y="4791014"/>
              <a:ext cx="453280" cy="274013"/>
            </a:xfrm>
            <a:prstGeom prst="rect">
              <a:avLst/>
            </a:prstGeom>
            <a:noFill/>
          </p:spPr>
          <p:txBody>
            <a:bodyPr wrap="none" lIns="0" tIns="0" rIns="0" bIns="0" rtlCol="0" anchor="ctr">
              <a:spAutoFit/>
            </a:bodyPr>
            <a:lstStyle/>
            <a:p>
              <a:pPr algn="ctr"/>
              <a:r>
                <a:rPr lang="en-US" sz="600" dirty="0" smtClean="0">
                  <a:latin typeface="+mn-lt"/>
                </a:rPr>
                <a:t>.3.*</a:t>
              </a:r>
              <a:endParaRPr lang="en-US" sz="600" dirty="0">
                <a:latin typeface="+mn-lt"/>
              </a:endParaRPr>
            </a:p>
          </p:txBody>
        </p:sp>
        <p:cxnSp>
          <p:nvCxnSpPr>
            <p:cNvPr id="17" name="Straight Connector 16"/>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p:cNvSpPr txBox="1"/>
            <p:nvPr/>
          </p:nvSpPr>
          <p:spPr>
            <a:xfrm>
              <a:off x="3614025" y="4927743"/>
              <a:ext cx="453280" cy="274013"/>
            </a:xfrm>
            <a:prstGeom prst="rect">
              <a:avLst/>
            </a:prstGeom>
            <a:noFill/>
          </p:spPr>
          <p:txBody>
            <a:bodyPr wrap="none" lIns="0" tIns="0" rIns="0" bIns="0" rtlCol="0" anchor="ctr">
              <a:spAutoFit/>
            </a:bodyPr>
            <a:lstStyle/>
            <a:p>
              <a:pPr algn="ctr"/>
              <a:r>
                <a:rPr lang="en-US" sz="600" dirty="0" smtClean="0">
                  <a:latin typeface="+mn-lt"/>
                </a:rPr>
                <a:t>.4.*</a:t>
              </a:r>
              <a:endParaRPr lang="en-US" sz="600" dirty="0">
                <a:latin typeface="+mn-lt"/>
              </a:endParaRPr>
            </a:p>
          </p:txBody>
        </p:sp>
        <p:sp>
          <p:nvSpPr>
            <p:cNvPr id="19" name="TextBox 18"/>
            <p:cNvSpPr txBox="1"/>
            <p:nvPr/>
          </p:nvSpPr>
          <p:spPr>
            <a:xfrm>
              <a:off x="5303127" y="5321442"/>
              <a:ext cx="453280" cy="274013"/>
            </a:xfrm>
            <a:prstGeom prst="rect">
              <a:avLst/>
            </a:prstGeom>
            <a:noFill/>
          </p:spPr>
          <p:txBody>
            <a:bodyPr wrap="none" lIns="0" tIns="0" rIns="0" bIns="0" rtlCol="0" anchor="ctr">
              <a:spAutoFit/>
            </a:bodyPr>
            <a:lstStyle/>
            <a:p>
              <a:pPr algn="ctr"/>
              <a:r>
                <a:rPr lang="en-US" sz="600" dirty="0" smtClean="0">
                  <a:latin typeface="+mn-lt"/>
                </a:rPr>
                <a:t>.5.*</a:t>
              </a:r>
              <a:endParaRPr lang="en-US" sz="600" dirty="0">
                <a:latin typeface="+mn-lt"/>
              </a:endParaRPr>
            </a:p>
          </p:txBody>
        </p:sp>
      </p:grpSp>
    </p:spTree>
    <p:extLst>
      <p:ext uri="{BB962C8B-B14F-4D97-AF65-F5344CB8AC3E}">
        <p14:creationId xmlns:p14="http://schemas.microsoft.com/office/powerpoint/2010/main" val="2975295743"/>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7" y="1729553"/>
            <a:ext cx="6999461" cy="6042848"/>
          </a:xfrm>
        </p:spPr>
        <p:txBody>
          <a:bodyPr/>
          <a:lstStyle/>
          <a:p>
            <a:pPr marL="587375" indent="-457200">
              <a:buClr>
                <a:schemeClr val="tx1"/>
              </a:buClr>
              <a:buFont typeface="+mj-lt"/>
              <a:buAutoNum type="arabicPeriod" startAt="4"/>
            </a:pPr>
            <a:r>
              <a:rPr lang="en-US" sz="2000" dirty="0" smtClean="0"/>
              <a:t>How could AS1 avoid carrying packets between AS2 and AS7? Might this have some “unintended” consequences?</a:t>
            </a:r>
          </a:p>
          <a:p>
            <a:pPr marL="508000" lvl="1" indent="0">
              <a:buClr>
                <a:schemeClr val="tx1"/>
              </a:buClr>
              <a:buNone/>
            </a:pPr>
            <a:endParaRPr lang="en-US" sz="1600" i="1" dirty="0" smtClean="0"/>
          </a:p>
        </p:txBody>
      </p:sp>
      <p:sp>
        <p:nvSpPr>
          <p:cNvPr id="6" name="Slide Number Placeholder 5"/>
          <p:cNvSpPr>
            <a:spLocks noGrp="1"/>
          </p:cNvSpPr>
          <p:nvPr>
            <p:ph type="sldNum" sz="quarter" idx="10"/>
          </p:nvPr>
        </p:nvSpPr>
        <p:spPr/>
        <p:txBody>
          <a:bodyPr/>
          <a:lstStyle/>
          <a:p>
            <a:fld id="{E67FBD6A-8545-3B44-8786-C48B4E259526}" type="slidenum">
              <a:rPr lang="en-US" smtClean="0"/>
              <a:pPr/>
              <a:t>34</a:t>
            </a:fld>
            <a:endParaRPr lang="en-US"/>
          </a:p>
        </p:txBody>
      </p:sp>
      <p:grpSp>
        <p:nvGrpSpPr>
          <p:cNvPr id="7" name="Group 13"/>
          <p:cNvGrpSpPr/>
          <p:nvPr/>
        </p:nvGrpSpPr>
        <p:grpSpPr>
          <a:xfrm>
            <a:off x="7092209" y="981339"/>
            <a:ext cx="2833759" cy="2162169"/>
            <a:chOff x="833889" y="1010919"/>
            <a:chExt cx="8346889" cy="6416586"/>
          </a:xfrm>
        </p:grpSpPr>
        <p:grpSp>
          <p:nvGrpSpPr>
            <p:cNvPr id="8" name="Group 1"/>
            <p:cNvGrpSpPr/>
            <p:nvPr/>
          </p:nvGrpSpPr>
          <p:grpSpPr>
            <a:xfrm>
              <a:off x="833889" y="1010919"/>
              <a:ext cx="8346889" cy="6416586"/>
              <a:chOff x="833889" y="1010919"/>
              <a:chExt cx="8346889" cy="6416586"/>
            </a:xfrm>
          </p:grpSpPr>
          <p:sp>
            <p:nvSpPr>
              <p:cNvPr id="19"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   AS1 1.1.*</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endParaRPr lang="en-US" sz="700" dirty="0">
                  <a:latin typeface="+mn-lt"/>
                </a:endParaRPr>
              </a:p>
            </p:txBody>
          </p:sp>
          <p:sp>
            <p:nvSpPr>
              <p:cNvPr id="20"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AS6</a:t>
                </a:r>
                <a:br>
                  <a:rPr lang="en-US" sz="700" dirty="0" smtClean="0">
                    <a:latin typeface="+mn-lt"/>
                  </a:rPr>
                </a:br>
                <a:r>
                  <a:rPr lang="en-US" sz="700" dirty="0" smtClean="0">
                    <a:latin typeface="+mn-lt"/>
                  </a:rPr>
                  <a:t>6.6.*</a:t>
                </a:r>
                <a:endParaRPr lang="en-US" sz="700" dirty="0">
                  <a:latin typeface="+mn-lt"/>
                </a:endParaRPr>
              </a:p>
            </p:txBody>
          </p:sp>
          <p:sp>
            <p:nvSpPr>
              <p:cNvPr id="21"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AS7</a:t>
                </a:r>
                <a:br>
                  <a:rPr lang="en-US" sz="700" dirty="0" smtClean="0">
                    <a:latin typeface="+mn-lt"/>
                  </a:rPr>
                </a:br>
                <a:r>
                  <a:rPr lang="en-US" sz="700" dirty="0" smtClean="0">
                    <a:latin typeface="+mn-lt"/>
                  </a:rPr>
                  <a:t>7.7.*</a:t>
                </a:r>
                <a:endParaRPr lang="en-US" sz="700" dirty="0">
                  <a:latin typeface="+mn-lt"/>
                </a:endParaRPr>
              </a:p>
            </p:txBody>
          </p:sp>
          <p:sp>
            <p:nvSpPr>
              <p:cNvPr id="22"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AS5</a:t>
                </a:r>
                <a:br>
                  <a:rPr lang="en-US" sz="700" dirty="0" smtClean="0">
                    <a:latin typeface="+mn-lt"/>
                  </a:rPr>
                </a:br>
                <a:r>
                  <a:rPr lang="en-US" sz="700" dirty="0" smtClean="0">
                    <a:latin typeface="+mn-lt"/>
                  </a:rPr>
                  <a:t>5.5.*</a:t>
                </a:r>
                <a:endParaRPr lang="en-US" sz="700" dirty="0">
                  <a:latin typeface="+mn-lt"/>
                </a:endParaRPr>
              </a:p>
            </p:txBody>
          </p:sp>
          <p:sp>
            <p:nvSpPr>
              <p:cNvPr id="23"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AS4</a:t>
                </a:r>
                <a:br>
                  <a:rPr lang="en-US" sz="700" dirty="0" smtClean="0">
                    <a:latin typeface="+mn-lt"/>
                  </a:rPr>
                </a:br>
                <a:r>
                  <a:rPr lang="en-US" sz="700" dirty="0" smtClean="0">
                    <a:latin typeface="+mn-lt"/>
                  </a:rPr>
                  <a:t>4.4.*</a:t>
                </a:r>
                <a:endParaRPr lang="en-US" sz="700" dirty="0">
                  <a:latin typeface="+mn-lt"/>
                </a:endParaRPr>
              </a:p>
            </p:txBody>
          </p:sp>
          <p:sp>
            <p:nvSpPr>
              <p:cNvPr id="24"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AS3</a:t>
                </a:r>
                <a:br>
                  <a:rPr lang="en-US" sz="700" dirty="0" smtClean="0">
                    <a:latin typeface="+mn-lt"/>
                  </a:rPr>
                </a:br>
                <a:r>
                  <a:rPr lang="en-US" sz="700" dirty="0" smtClean="0">
                    <a:latin typeface="+mn-lt"/>
                  </a:rPr>
                  <a:t>3.3.*</a:t>
                </a:r>
                <a:endParaRPr lang="en-US" sz="700" dirty="0">
                  <a:latin typeface="+mn-lt"/>
                </a:endParaRPr>
              </a:p>
            </p:txBody>
          </p:sp>
          <p:sp>
            <p:nvSpPr>
              <p:cNvPr id="25"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AS2</a:t>
                </a:r>
                <a:br>
                  <a:rPr lang="en-US" sz="700" dirty="0" smtClean="0">
                    <a:latin typeface="+mn-lt"/>
                  </a:rPr>
                </a:br>
                <a:r>
                  <a:rPr lang="en-US" sz="700" dirty="0" smtClean="0">
                    <a:latin typeface="+mn-lt"/>
                  </a:rPr>
                  <a:t>2.2.*</a:t>
                </a:r>
                <a:endParaRPr lang="en-US" sz="700" dirty="0">
                  <a:latin typeface="+mn-lt"/>
                </a:endParaRPr>
              </a:p>
            </p:txBody>
          </p:sp>
          <p:sp>
            <p:nvSpPr>
              <p:cNvPr id="26" name="Can 25"/>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A</a:t>
                </a:r>
              </a:p>
            </p:txBody>
          </p:sp>
          <p:sp>
            <p:nvSpPr>
              <p:cNvPr id="27" name="Can 26"/>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E</a:t>
                </a:r>
              </a:p>
            </p:txBody>
          </p:sp>
          <p:sp>
            <p:nvSpPr>
              <p:cNvPr id="28" name="Can 27"/>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C</a:t>
                </a:r>
              </a:p>
            </p:txBody>
          </p:sp>
          <p:sp>
            <p:nvSpPr>
              <p:cNvPr id="29" name="Can 28"/>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B</a:t>
                </a:r>
              </a:p>
            </p:txBody>
          </p:sp>
          <p:cxnSp>
            <p:nvCxnSpPr>
              <p:cNvPr id="30" name="Straight Connector 29"/>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a:stCxn id="26" idx="3"/>
                <a:endCxn id="42"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stCxn id="27" idx="4"/>
                <a:endCxn id="22"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endCxn id="27"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stCxn id="20" idx="3"/>
                <a:endCxn id="22"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a:stCxn id="42" idx="4"/>
                <a:endCxn id="27"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a:stCxn id="27" idx="1"/>
                <a:endCxn id="29"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2" name="Can 41"/>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D</a:t>
                </a:r>
              </a:p>
            </p:txBody>
          </p:sp>
          <p:sp>
            <p:nvSpPr>
              <p:cNvPr id="43"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AS8</a:t>
                </a:r>
                <a:br>
                  <a:rPr lang="en-US" sz="700" dirty="0" smtClean="0">
                    <a:latin typeface="+mn-lt"/>
                  </a:rPr>
                </a:br>
                <a:r>
                  <a:rPr lang="en-US" sz="700" dirty="0" smtClean="0">
                    <a:latin typeface="+mn-lt"/>
                  </a:rPr>
                  <a:t>8.8.*</a:t>
                </a:r>
                <a:endParaRPr lang="en-US" sz="700" dirty="0">
                  <a:latin typeface="+mn-lt"/>
                </a:endParaRPr>
              </a:p>
            </p:txBody>
          </p:sp>
          <p:cxnSp>
            <p:nvCxnSpPr>
              <p:cNvPr id="44" name="Straight Connector 43"/>
              <p:cNvCxnSpPr>
                <a:stCxn id="29"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a:endCxn id="42"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AS9</a:t>
                </a:r>
                <a:br>
                  <a:rPr lang="en-US" sz="700" dirty="0" smtClean="0">
                    <a:latin typeface="+mn-lt"/>
                  </a:rPr>
                </a:br>
                <a:r>
                  <a:rPr lang="en-US" sz="700" dirty="0" smtClean="0">
                    <a:latin typeface="+mn-lt"/>
                  </a:rPr>
                  <a:t>9.9.*</a:t>
                </a:r>
                <a:endParaRPr lang="en-US" sz="700" dirty="0">
                  <a:latin typeface="+mn-lt"/>
                </a:endParaRPr>
              </a:p>
            </p:txBody>
          </p:sp>
          <p:cxnSp>
            <p:nvCxnSpPr>
              <p:cNvPr id="49" name="Straight Connector 48"/>
              <p:cNvCxnSpPr>
                <a:endCxn id="21"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4691543" y="423087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6</a:t>
                </a:r>
                <a:endParaRPr lang="en-US" sz="600" dirty="0">
                  <a:latin typeface="+mn-lt"/>
                </a:endParaRPr>
              </a:p>
            </p:txBody>
          </p:sp>
          <p:sp>
            <p:nvSpPr>
              <p:cNvPr id="51" name="TextBox 50"/>
              <p:cNvSpPr txBox="1"/>
              <p:nvPr/>
            </p:nvSpPr>
            <p:spPr>
              <a:xfrm>
                <a:off x="5980254" y="4516324"/>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11</a:t>
                </a:r>
                <a:endParaRPr lang="en-US" sz="600" dirty="0">
                  <a:latin typeface="+mn-lt"/>
                </a:endParaRPr>
              </a:p>
            </p:txBody>
          </p:sp>
          <p:sp>
            <p:nvSpPr>
              <p:cNvPr id="52" name="TextBox 51"/>
              <p:cNvSpPr txBox="1"/>
              <p:nvPr/>
            </p:nvSpPr>
            <p:spPr>
              <a:xfrm>
                <a:off x="5141483" y="503277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8</a:t>
                </a:r>
                <a:endParaRPr lang="en-US" sz="600" dirty="0">
                  <a:latin typeface="+mn-lt"/>
                </a:endParaRPr>
              </a:p>
            </p:txBody>
          </p:sp>
          <p:sp>
            <p:nvSpPr>
              <p:cNvPr id="53" name="TextBox 52"/>
              <p:cNvSpPr txBox="1"/>
              <p:nvPr/>
            </p:nvSpPr>
            <p:spPr>
              <a:xfrm>
                <a:off x="4319645" y="453266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7</a:t>
                </a:r>
                <a:endParaRPr lang="en-US" sz="600" dirty="0">
                  <a:latin typeface="+mn-lt"/>
                </a:endParaRPr>
              </a:p>
            </p:txBody>
          </p:sp>
          <p:sp>
            <p:nvSpPr>
              <p:cNvPr id="54" name="TextBox 53"/>
              <p:cNvSpPr txBox="1"/>
              <p:nvPr/>
            </p:nvSpPr>
            <p:spPr>
              <a:xfrm>
                <a:off x="5639685" y="426039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9</a:t>
                </a:r>
                <a:endParaRPr lang="en-US" sz="600" dirty="0">
                  <a:latin typeface="+mn-lt"/>
                </a:endParaRPr>
              </a:p>
            </p:txBody>
          </p:sp>
          <p:sp>
            <p:nvSpPr>
              <p:cNvPr id="55" name="TextBox 54"/>
              <p:cNvSpPr txBox="1"/>
              <p:nvPr/>
            </p:nvSpPr>
            <p:spPr>
              <a:xfrm>
                <a:off x="5503072" y="4013670"/>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10</a:t>
                </a:r>
                <a:endParaRPr lang="en-US" sz="600" dirty="0">
                  <a:latin typeface="+mn-lt"/>
                </a:endParaRPr>
              </a:p>
            </p:txBody>
          </p:sp>
          <p:sp>
            <p:nvSpPr>
              <p:cNvPr id="56" name="TextBox 55"/>
              <p:cNvSpPr txBox="1"/>
              <p:nvPr/>
            </p:nvSpPr>
            <p:spPr>
              <a:xfrm>
                <a:off x="5608934" y="4751274"/>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5</a:t>
                </a:r>
                <a:endParaRPr lang="en-US" sz="600" dirty="0">
                  <a:latin typeface="+mn-lt"/>
                </a:endParaRPr>
              </a:p>
            </p:txBody>
          </p:sp>
          <p:cxnSp>
            <p:nvCxnSpPr>
              <p:cNvPr id="57" name="Straight Connector 56"/>
              <p:cNvCxnSpPr>
                <a:stCxn id="43" idx="1"/>
                <a:endCxn id="48"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a:stCxn id="21" idx="2"/>
                <a:endCxn id="20"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9" name="TextBox 58"/>
              <p:cNvSpPr txBox="1"/>
              <p:nvPr/>
            </p:nvSpPr>
            <p:spPr>
              <a:xfrm>
                <a:off x="6840511" y="3219480"/>
                <a:ext cx="826292" cy="274013"/>
              </a:xfrm>
              <a:prstGeom prst="rect">
                <a:avLst/>
              </a:prstGeom>
              <a:noFill/>
            </p:spPr>
            <p:txBody>
              <a:bodyPr wrap="none" lIns="0" tIns="0" rIns="0" bIns="0" rtlCol="0" anchor="ctr">
                <a:spAutoFit/>
              </a:bodyPr>
              <a:lstStyle/>
              <a:p>
                <a:pPr algn="ctr"/>
                <a:r>
                  <a:rPr lang="en-US" sz="600" dirty="0" smtClean="0">
                    <a:latin typeface="+mn-lt"/>
                  </a:rPr>
                  <a:t>3.3.1.1</a:t>
                </a:r>
                <a:endParaRPr lang="en-US" sz="600" dirty="0">
                  <a:latin typeface="+mn-lt"/>
                </a:endParaRPr>
              </a:p>
            </p:txBody>
          </p:sp>
          <p:sp>
            <p:nvSpPr>
              <p:cNvPr id="60" name="TextBox 59"/>
              <p:cNvSpPr txBox="1"/>
              <p:nvPr/>
            </p:nvSpPr>
            <p:spPr>
              <a:xfrm>
                <a:off x="3983052" y="6028413"/>
                <a:ext cx="826292" cy="274013"/>
              </a:xfrm>
              <a:prstGeom prst="rect">
                <a:avLst/>
              </a:prstGeom>
              <a:noFill/>
            </p:spPr>
            <p:txBody>
              <a:bodyPr wrap="none" lIns="0" tIns="0" rIns="0" bIns="0" rtlCol="0" anchor="ctr">
                <a:spAutoFit/>
              </a:bodyPr>
              <a:lstStyle/>
              <a:p>
                <a:pPr algn="ctr"/>
                <a:r>
                  <a:rPr lang="en-US" sz="600" dirty="0" smtClean="0">
                    <a:latin typeface="+mn-lt"/>
                  </a:rPr>
                  <a:t>7.7.2.1</a:t>
                </a:r>
                <a:endParaRPr lang="en-US" sz="600" dirty="0">
                  <a:latin typeface="+mn-lt"/>
                </a:endParaRPr>
              </a:p>
            </p:txBody>
          </p:sp>
          <p:sp>
            <p:nvSpPr>
              <p:cNvPr id="61" name="TextBox 60"/>
              <p:cNvSpPr txBox="1"/>
              <p:nvPr/>
            </p:nvSpPr>
            <p:spPr>
              <a:xfrm>
                <a:off x="3824279" y="3117027"/>
                <a:ext cx="826292" cy="274013"/>
              </a:xfrm>
              <a:prstGeom prst="rect">
                <a:avLst/>
              </a:prstGeom>
              <a:noFill/>
            </p:spPr>
            <p:txBody>
              <a:bodyPr wrap="none" lIns="0" tIns="0" rIns="0" bIns="0" rtlCol="0" anchor="ctr">
                <a:spAutoFit/>
              </a:bodyPr>
              <a:lstStyle/>
              <a:p>
                <a:pPr algn="ctr"/>
                <a:r>
                  <a:rPr lang="en-US" sz="600" dirty="0" smtClean="0">
                    <a:latin typeface="+mn-lt"/>
                  </a:rPr>
                  <a:t>2.2.1.1</a:t>
                </a:r>
                <a:endParaRPr lang="en-US" sz="600" dirty="0">
                  <a:latin typeface="+mn-lt"/>
                </a:endParaRPr>
              </a:p>
            </p:txBody>
          </p:sp>
          <p:sp>
            <p:nvSpPr>
              <p:cNvPr id="62" name="TextBox 61"/>
              <p:cNvSpPr txBox="1"/>
              <p:nvPr/>
            </p:nvSpPr>
            <p:spPr>
              <a:xfrm>
                <a:off x="5682789" y="6021857"/>
                <a:ext cx="826292" cy="274013"/>
              </a:xfrm>
              <a:prstGeom prst="rect">
                <a:avLst/>
              </a:prstGeom>
              <a:noFill/>
            </p:spPr>
            <p:txBody>
              <a:bodyPr wrap="none" lIns="0" tIns="0" rIns="0" bIns="0" rtlCol="0" anchor="ctr">
                <a:spAutoFit/>
              </a:bodyPr>
              <a:lstStyle/>
              <a:p>
                <a:pPr algn="ctr"/>
                <a:r>
                  <a:rPr lang="en-US" sz="600" dirty="0" smtClean="0">
                    <a:latin typeface="+mn-lt"/>
                  </a:rPr>
                  <a:t>7.7.1.1</a:t>
                </a:r>
                <a:endParaRPr lang="en-US" sz="600" dirty="0">
                  <a:latin typeface="+mn-lt"/>
                </a:endParaRPr>
              </a:p>
            </p:txBody>
          </p:sp>
          <p:sp>
            <p:nvSpPr>
              <p:cNvPr id="63" name="TextBox 62"/>
              <p:cNvSpPr txBox="1"/>
              <p:nvPr/>
            </p:nvSpPr>
            <p:spPr>
              <a:xfrm>
                <a:off x="6858287" y="5228322"/>
                <a:ext cx="826292" cy="274013"/>
              </a:xfrm>
              <a:prstGeom prst="rect">
                <a:avLst/>
              </a:prstGeom>
              <a:noFill/>
            </p:spPr>
            <p:txBody>
              <a:bodyPr wrap="none" lIns="0" tIns="0" rIns="0" bIns="0" rtlCol="0" anchor="ctr">
                <a:spAutoFit/>
              </a:bodyPr>
              <a:lstStyle/>
              <a:p>
                <a:pPr algn="ctr"/>
                <a:r>
                  <a:rPr lang="en-US" sz="600" dirty="0" smtClean="0">
                    <a:latin typeface="+mn-lt"/>
                  </a:rPr>
                  <a:t>5.5.1.1</a:t>
                </a:r>
                <a:endParaRPr lang="en-US" sz="600" dirty="0">
                  <a:latin typeface="+mn-lt"/>
                </a:endParaRPr>
              </a:p>
            </p:txBody>
          </p:sp>
        </p:grpSp>
        <p:sp>
          <p:nvSpPr>
            <p:cNvPr id="9" name="TextBox 8"/>
            <p:cNvSpPr txBox="1"/>
            <p:nvPr/>
          </p:nvSpPr>
          <p:spPr>
            <a:xfrm>
              <a:off x="3690226" y="4280042"/>
              <a:ext cx="453280" cy="274013"/>
            </a:xfrm>
            <a:prstGeom prst="rect">
              <a:avLst/>
            </a:prstGeom>
            <a:noFill/>
          </p:spPr>
          <p:txBody>
            <a:bodyPr wrap="none" lIns="0" tIns="0" rIns="0" bIns="0" rtlCol="0" anchor="ctr">
              <a:spAutoFit/>
            </a:bodyPr>
            <a:lstStyle/>
            <a:p>
              <a:pPr algn="ctr"/>
              <a:r>
                <a:rPr lang="en-US" sz="600" dirty="0" smtClean="0">
                  <a:latin typeface="+mn-lt"/>
                </a:rPr>
                <a:t>.1.*</a:t>
              </a:r>
              <a:endParaRPr lang="en-US" sz="600" dirty="0">
                <a:latin typeface="+mn-lt"/>
              </a:endParaRPr>
            </a:p>
          </p:txBody>
        </p:sp>
        <p:sp>
          <p:nvSpPr>
            <p:cNvPr id="10" name="TextBox 9"/>
            <p:cNvSpPr txBox="1"/>
            <p:nvPr/>
          </p:nvSpPr>
          <p:spPr>
            <a:xfrm>
              <a:off x="6458825" y="4121293"/>
              <a:ext cx="453280" cy="274013"/>
            </a:xfrm>
            <a:prstGeom prst="rect">
              <a:avLst/>
            </a:prstGeom>
            <a:noFill/>
          </p:spPr>
          <p:txBody>
            <a:bodyPr wrap="none" lIns="0" tIns="0" rIns="0" bIns="0" rtlCol="0" anchor="ctr">
              <a:spAutoFit/>
            </a:bodyPr>
            <a:lstStyle/>
            <a:p>
              <a:pPr algn="ctr"/>
              <a:r>
                <a:rPr lang="en-US" sz="600" dirty="0" smtClean="0">
                  <a:latin typeface="+mn-lt"/>
                </a:rPr>
                <a:t>.2.*</a:t>
              </a:r>
              <a:endParaRPr lang="en-US" sz="600" dirty="0">
                <a:latin typeface="+mn-lt"/>
              </a:endParaRPr>
            </a:p>
          </p:txBody>
        </p:sp>
        <p:cxnSp>
          <p:nvCxnSpPr>
            <p:cNvPr id="11" name="Straight Connector 10"/>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4791308" y="4791014"/>
              <a:ext cx="453280" cy="274013"/>
            </a:xfrm>
            <a:prstGeom prst="rect">
              <a:avLst/>
            </a:prstGeom>
            <a:noFill/>
          </p:spPr>
          <p:txBody>
            <a:bodyPr wrap="none" lIns="0" tIns="0" rIns="0" bIns="0" rtlCol="0" anchor="ctr">
              <a:spAutoFit/>
            </a:bodyPr>
            <a:lstStyle/>
            <a:p>
              <a:pPr algn="ctr"/>
              <a:r>
                <a:rPr lang="en-US" sz="600" dirty="0" smtClean="0">
                  <a:latin typeface="+mn-lt"/>
                </a:rPr>
                <a:t>.3.*</a:t>
              </a:r>
              <a:endParaRPr lang="en-US" sz="600" dirty="0">
                <a:latin typeface="+mn-lt"/>
              </a:endParaRPr>
            </a:p>
          </p:txBody>
        </p:sp>
        <p:cxnSp>
          <p:nvCxnSpPr>
            <p:cNvPr id="16" name="Straight Connector 15"/>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3614025" y="4927743"/>
              <a:ext cx="453280" cy="274013"/>
            </a:xfrm>
            <a:prstGeom prst="rect">
              <a:avLst/>
            </a:prstGeom>
            <a:noFill/>
          </p:spPr>
          <p:txBody>
            <a:bodyPr wrap="none" lIns="0" tIns="0" rIns="0" bIns="0" rtlCol="0" anchor="ctr">
              <a:spAutoFit/>
            </a:bodyPr>
            <a:lstStyle/>
            <a:p>
              <a:pPr algn="ctr"/>
              <a:r>
                <a:rPr lang="en-US" sz="600" dirty="0" smtClean="0">
                  <a:latin typeface="+mn-lt"/>
                </a:rPr>
                <a:t>.4.*</a:t>
              </a:r>
              <a:endParaRPr lang="en-US" sz="600" dirty="0">
                <a:latin typeface="+mn-lt"/>
              </a:endParaRPr>
            </a:p>
          </p:txBody>
        </p:sp>
        <p:sp>
          <p:nvSpPr>
            <p:cNvPr id="18" name="TextBox 17"/>
            <p:cNvSpPr txBox="1"/>
            <p:nvPr/>
          </p:nvSpPr>
          <p:spPr>
            <a:xfrm>
              <a:off x="5303127" y="5321442"/>
              <a:ext cx="453280" cy="274013"/>
            </a:xfrm>
            <a:prstGeom prst="rect">
              <a:avLst/>
            </a:prstGeom>
            <a:noFill/>
          </p:spPr>
          <p:txBody>
            <a:bodyPr wrap="none" lIns="0" tIns="0" rIns="0" bIns="0" rtlCol="0" anchor="ctr">
              <a:spAutoFit/>
            </a:bodyPr>
            <a:lstStyle/>
            <a:p>
              <a:pPr algn="ctr"/>
              <a:r>
                <a:rPr lang="en-US" sz="600" dirty="0" smtClean="0">
                  <a:latin typeface="+mn-lt"/>
                </a:rPr>
                <a:t>.5.*</a:t>
              </a:r>
              <a:endParaRPr lang="en-US" sz="600" dirty="0">
                <a:latin typeface="+mn-lt"/>
              </a:endParaRPr>
            </a:p>
          </p:txBody>
        </p:sp>
      </p:grpSp>
    </p:spTree>
    <p:extLst>
      <p:ext uri="{BB962C8B-B14F-4D97-AF65-F5344CB8AC3E}">
        <p14:creationId xmlns:p14="http://schemas.microsoft.com/office/powerpoint/2010/main" val="3146294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Exercises</a:t>
            </a:r>
            <a:endParaRPr lang="en-US" dirty="0"/>
          </a:p>
        </p:txBody>
      </p:sp>
      <p:sp>
        <p:nvSpPr>
          <p:cNvPr id="5" name="Content Placeholder 4"/>
          <p:cNvSpPr>
            <a:spLocks noGrp="1"/>
          </p:cNvSpPr>
          <p:nvPr>
            <p:ph idx="1"/>
          </p:nvPr>
        </p:nvSpPr>
        <p:spPr>
          <a:xfrm>
            <a:off x="14288" y="1729553"/>
            <a:ext cx="6888930" cy="6042848"/>
          </a:xfrm>
        </p:spPr>
        <p:txBody>
          <a:bodyPr/>
          <a:lstStyle/>
          <a:p>
            <a:pPr marL="587375" indent="-457200">
              <a:buClr>
                <a:schemeClr val="tx1"/>
              </a:buClr>
              <a:buFont typeface="+mj-lt"/>
              <a:buAutoNum type="arabicPeriod" startAt="4"/>
            </a:pPr>
            <a:r>
              <a:rPr lang="en-US" sz="2000" dirty="0" smtClean="0"/>
              <a:t>How could AS1 avoid carrying packets between AS2 and AS7? Might this have some “unintended” consequences?</a:t>
            </a:r>
          </a:p>
          <a:p>
            <a:pPr marL="508000" lvl="1" indent="0">
              <a:buClr>
                <a:schemeClr val="tx1"/>
              </a:buClr>
              <a:buNone/>
            </a:pPr>
            <a:r>
              <a:rPr lang="en-US" sz="1800" i="1" dirty="0" smtClean="0"/>
              <a:t>In order to avoid carrying packets from AS2 and destined to AS7, AS1 would simply not advertise to AS2 that it can reach prefix 7.7.*.</a:t>
            </a:r>
          </a:p>
          <a:p>
            <a:pPr marL="508000" lvl="1" indent="0">
              <a:buClr>
                <a:schemeClr val="tx1"/>
              </a:buClr>
              <a:buNone/>
            </a:pPr>
            <a:r>
              <a:rPr lang="en-US" sz="1800" i="1" dirty="0" smtClean="0"/>
              <a:t>The main consequence of this decision is that packets from AS2 (and AS4) will be required to take a longer detour (through AS8 and AS9) in order to reach AS7.</a:t>
            </a:r>
          </a:p>
          <a:p>
            <a:pPr marL="508000" lvl="1" indent="0">
              <a:buClr>
                <a:schemeClr val="tx1"/>
              </a:buClr>
              <a:buNone/>
            </a:pPr>
            <a:endParaRPr lang="en-US" sz="1600" i="1" dirty="0" smtClean="0"/>
          </a:p>
        </p:txBody>
      </p:sp>
      <p:sp>
        <p:nvSpPr>
          <p:cNvPr id="6" name="Slide Number Placeholder 5"/>
          <p:cNvSpPr>
            <a:spLocks noGrp="1"/>
          </p:cNvSpPr>
          <p:nvPr>
            <p:ph type="sldNum" sz="quarter" idx="10"/>
          </p:nvPr>
        </p:nvSpPr>
        <p:spPr/>
        <p:txBody>
          <a:bodyPr/>
          <a:lstStyle/>
          <a:p>
            <a:fld id="{E67FBD6A-8545-3B44-8786-C48B4E259526}" type="slidenum">
              <a:rPr lang="en-US" smtClean="0"/>
              <a:pPr/>
              <a:t>35</a:t>
            </a:fld>
            <a:endParaRPr lang="en-US"/>
          </a:p>
        </p:txBody>
      </p:sp>
      <p:grpSp>
        <p:nvGrpSpPr>
          <p:cNvPr id="7" name="Group 13"/>
          <p:cNvGrpSpPr/>
          <p:nvPr/>
        </p:nvGrpSpPr>
        <p:grpSpPr>
          <a:xfrm>
            <a:off x="7092209" y="981339"/>
            <a:ext cx="2833759" cy="2162169"/>
            <a:chOff x="833889" y="1010919"/>
            <a:chExt cx="8346889" cy="6416586"/>
          </a:xfrm>
        </p:grpSpPr>
        <p:grpSp>
          <p:nvGrpSpPr>
            <p:cNvPr id="8" name="Group 1"/>
            <p:cNvGrpSpPr/>
            <p:nvPr/>
          </p:nvGrpSpPr>
          <p:grpSpPr>
            <a:xfrm>
              <a:off x="833889" y="1010919"/>
              <a:ext cx="8346889" cy="6416586"/>
              <a:chOff x="833889" y="1010919"/>
              <a:chExt cx="8346889" cy="6416586"/>
            </a:xfrm>
          </p:grpSpPr>
          <p:sp>
            <p:nvSpPr>
              <p:cNvPr id="19"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   AS1 1.1.*</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endParaRPr lang="en-US" sz="700" dirty="0">
                  <a:latin typeface="+mn-lt"/>
                </a:endParaRPr>
              </a:p>
            </p:txBody>
          </p:sp>
          <p:sp>
            <p:nvSpPr>
              <p:cNvPr id="20"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AS6</a:t>
                </a:r>
                <a:br>
                  <a:rPr lang="en-US" sz="700" dirty="0" smtClean="0">
                    <a:latin typeface="+mn-lt"/>
                  </a:rPr>
                </a:br>
                <a:r>
                  <a:rPr lang="en-US" sz="700" dirty="0" smtClean="0">
                    <a:latin typeface="+mn-lt"/>
                  </a:rPr>
                  <a:t>6.6.*</a:t>
                </a:r>
                <a:endParaRPr lang="en-US" sz="700" dirty="0">
                  <a:latin typeface="+mn-lt"/>
                </a:endParaRPr>
              </a:p>
            </p:txBody>
          </p:sp>
          <p:sp>
            <p:nvSpPr>
              <p:cNvPr id="21"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AS7</a:t>
                </a:r>
                <a:br>
                  <a:rPr lang="en-US" sz="700" dirty="0" smtClean="0">
                    <a:latin typeface="+mn-lt"/>
                  </a:rPr>
                </a:br>
                <a:r>
                  <a:rPr lang="en-US" sz="700" dirty="0" smtClean="0">
                    <a:latin typeface="+mn-lt"/>
                  </a:rPr>
                  <a:t>7.7.*</a:t>
                </a:r>
                <a:endParaRPr lang="en-US" sz="700" dirty="0">
                  <a:latin typeface="+mn-lt"/>
                </a:endParaRPr>
              </a:p>
            </p:txBody>
          </p:sp>
          <p:sp>
            <p:nvSpPr>
              <p:cNvPr id="22"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AS5</a:t>
                </a:r>
                <a:br>
                  <a:rPr lang="en-US" sz="700" dirty="0" smtClean="0">
                    <a:latin typeface="+mn-lt"/>
                  </a:rPr>
                </a:br>
                <a:r>
                  <a:rPr lang="en-US" sz="700" dirty="0" smtClean="0">
                    <a:latin typeface="+mn-lt"/>
                  </a:rPr>
                  <a:t>5.5.*</a:t>
                </a:r>
                <a:endParaRPr lang="en-US" sz="700" dirty="0">
                  <a:latin typeface="+mn-lt"/>
                </a:endParaRPr>
              </a:p>
            </p:txBody>
          </p:sp>
          <p:sp>
            <p:nvSpPr>
              <p:cNvPr id="23"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AS4</a:t>
                </a:r>
                <a:br>
                  <a:rPr lang="en-US" sz="700" dirty="0" smtClean="0">
                    <a:latin typeface="+mn-lt"/>
                  </a:rPr>
                </a:br>
                <a:r>
                  <a:rPr lang="en-US" sz="700" dirty="0" smtClean="0">
                    <a:latin typeface="+mn-lt"/>
                  </a:rPr>
                  <a:t>4.4.*</a:t>
                </a:r>
                <a:endParaRPr lang="en-US" sz="700" dirty="0">
                  <a:latin typeface="+mn-lt"/>
                </a:endParaRPr>
              </a:p>
            </p:txBody>
          </p:sp>
          <p:sp>
            <p:nvSpPr>
              <p:cNvPr id="24"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AS3</a:t>
                </a:r>
                <a:br>
                  <a:rPr lang="en-US" sz="700" dirty="0" smtClean="0">
                    <a:latin typeface="+mn-lt"/>
                  </a:rPr>
                </a:br>
                <a:r>
                  <a:rPr lang="en-US" sz="700" dirty="0" smtClean="0">
                    <a:latin typeface="+mn-lt"/>
                  </a:rPr>
                  <a:t>3.3.*</a:t>
                </a:r>
                <a:endParaRPr lang="en-US" sz="700" dirty="0">
                  <a:latin typeface="+mn-lt"/>
                </a:endParaRPr>
              </a:p>
            </p:txBody>
          </p:sp>
          <p:sp>
            <p:nvSpPr>
              <p:cNvPr id="25"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AS2</a:t>
                </a:r>
                <a:br>
                  <a:rPr lang="en-US" sz="700" dirty="0" smtClean="0">
                    <a:latin typeface="+mn-lt"/>
                  </a:rPr>
                </a:br>
                <a:r>
                  <a:rPr lang="en-US" sz="700" dirty="0" smtClean="0">
                    <a:latin typeface="+mn-lt"/>
                  </a:rPr>
                  <a:t>2.2.*</a:t>
                </a:r>
                <a:endParaRPr lang="en-US" sz="700" dirty="0">
                  <a:latin typeface="+mn-lt"/>
                </a:endParaRPr>
              </a:p>
            </p:txBody>
          </p:sp>
          <p:sp>
            <p:nvSpPr>
              <p:cNvPr id="26" name="Can 25"/>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A</a:t>
                </a:r>
              </a:p>
            </p:txBody>
          </p:sp>
          <p:sp>
            <p:nvSpPr>
              <p:cNvPr id="27" name="Can 26"/>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E</a:t>
                </a:r>
              </a:p>
            </p:txBody>
          </p:sp>
          <p:sp>
            <p:nvSpPr>
              <p:cNvPr id="28" name="Can 27"/>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C</a:t>
                </a:r>
              </a:p>
            </p:txBody>
          </p:sp>
          <p:sp>
            <p:nvSpPr>
              <p:cNvPr id="29" name="Can 28"/>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B</a:t>
                </a:r>
              </a:p>
            </p:txBody>
          </p:sp>
          <p:cxnSp>
            <p:nvCxnSpPr>
              <p:cNvPr id="30" name="Straight Connector 29"/>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a:stCxn id="26" idx="3"/>
                <a:endCxn id="42"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stCxn id="27" idx="4"/>
                <a:endCxn id="22"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endCxn id="27"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stCxn id="20" idx="3"/>
                <a:endCxn id="22"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a:stCxn id="42" idx="4"/>
                <a:endCxn id="27"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a:stCxn id="27" idx="1"/>
                <a:endCxn id="29"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2" name="Can 41"/>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D</a:t>
                </a:r>
              </a:p>
            </p:txBody>
          </p:sp>
          <p:sp>
            <p:nvSpPr>
              <p:cNvPr id="43"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AS8</a:t>
                </a:r>
                <a:br>
                  <a:rPr lang="en-US" sz="700" dirty="0" smtClean="0">
                    <a:latin typeface="+mn-lt"/>
                  </a:rPr>
                </a:br>
                <a:r>
                  <a:rPr lang="en-US" sz="700" dirty="0" smtClean="0">
                    <a:latin typeface="+mn-lt"/>
                  </a:rPr>
                  <a:t>8.8.*</a:t>
                </a:r>
                <a:endParaRPr lang="en-US" sz="700" dirty="0">
                  <a:latin typeface="+mn-lt"/>
                </a:endParaRPr>
              </a:p>
            </p:txBody>
          </p:sp>
          <p:cxnSp>
            <p:nvCxnSpPr>
              <p:cNvPr id="44" name="Straight Connector 43"/>
              <p:cNvCxnSpPr>
                <a:stCxn id="29"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a:endCxn id="42"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AS9</a:t>
                </a:r>
                <a:br>
                  <a:rPr lang="en-US" sz="700" dirty="0" smtClean="0">
                    <a:latin typeface="+mn-lt"/>
                  </a:rPr>
                </a:br>
                <a:r>
                  <a:rPr lang="en-US" sz="700" dirty="0" smtClean="0">
                    <a:latin typeface="+mn-lt"/>
                  </a:rPr>
                  <a:t>9.9.*</a:t>
                </a:r>
                <a:endParaRPr lang="en-US" sz="700" dirty="0">
                  <a:latin typeface="+mn-lt"/>
                </a:endParaRPr>
              </a:p>
            </p:txBody>
          </p:sp>
          <p:cxnSp>
            <p:nvCxnSpPr>
              <p:cNvPr id="49" name="Straight Connector 48"/>
              <p:cNvCxnSpPr>
                <a:endCxn id="21"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4691543" y="423087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6</a:t>
                </a:r>
                <a:endParaRPr lang="en-US" sz="600" dirty="0">
                  <a:latin typeface="+mn-lt"/>
                </a:endParaRPr>
              </a:p>
            </p:txBody>
          </p:sp>
          <p:sp>
            <p:nvSpPr>
              <p:cNvPr id="51" name="TextBox 50"/>
              <p:cNvSpPr txBox="1"/>
              <p:nvPr/>
            </p:nvSpPr>
            <p:spPr>
              <a:xfrm>
                <a:off x="5980254" y="4516324"/>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11</a:t>
                </a:r>
                <a:endParaRPr lang="en-US" sz="600" dirty="0">
                  <a:latin typeface="+mn-lt"/>
                </a:endParaRPr>
              </a:p>
            </p:txBody>
          </p:sp>
          <p:sp>
            <p:nvSpPr>
              <p:cNvPr id="52" name="TextBox 51"/>
              <p:cNvSpPr txBox="1"/>
              <p:nvPr/>
            </p:nvSpPr>
            <p:spPr>
              <a:xfrm>
                <a:off x="5141483" y="503277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8</a:t>
                </a:r>
                <a:endParaRPr lang="en-US" sz="600" dirty="0">
                  <a:latin typeface="+mn-lt"/>
                </a:endParaRPr>
              </a:p>
            </p:txBody>
          </p:sp>
          <p:sp>
            <p:nvSpPr>
              <p:cNvPr id="53" name="TextBox 52"/>
              <p:cNvSpPr txBox="1"/>
              <p:nvPr/>
            </p:nvSpPr>
            <p:spPr>
              <a:xfrm>
                <a:off x="4319645" y="453266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7</a:t>
                </a:r>
                <a:endParaRPr lang="en-US" sz="600" dirty="0">
                  <a:latin typeface="+mn-lt"/>
                </a:endParaRPr>
              </a:p>
            </p:txBody>
          </p:sp>
          <p:sp>
            <p:nvSpPr>
              <p:cNvPr id="54" name="TextBox 53"/>
              <p:cNvSpPr txBox="1"/>
              <p:nvPr/>
            </p:nvSpPr>
            <p:spPr>
              <a:xfrm>
                <a:off x="5639685" y="426039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9</a:t>
                </a:r>
                <a:endParaRPr lang="en-US" sz="600" dirty="0">
                  <a:latin typeface="+mn-lt"/>
                </a:endParaRPr>
              </a:p>
            </p:txBody>
          </p:sp>
          <p:sp>
            <p:nvSpPr>
              <p:cNvPr id="55" name="TextBox 54"/>
              <p:cNvSpPr txBox="1"/>
              <p:nvPr/>
            </p:nvSpPr>
            <p:spPr>
              <a:xfrm>
                <a:off x="5503072" y="4013670"/>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10</a:t>
                </a:r>
                <a:endParaRPr lang="en-US" sz="600" dirty="0">
                  <a:latin typeface="+mn-lt"/>
                </a:endParaRPr>
              </a:p>
            </p:txBody>
          </p:sp>
          <p:sp>
            <p:nvSpPr>
              <p:cNvPr id="56" name="TextBox 55"/>
              <p:cNvSpPr txBox="1"/>
              <p:nvPr/>
            </p:nvSpPr>
            <p:spPr>
              <a:xfrm>
                <a:off x="5608934" y="4751274"/>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5</a:t>
                </a:r>
                <a:endParaRPr lang="en-US" sz="600" dirty="0">
                  <a:latin typeface="+mn-lt"/>
                </a:endParaRPr>
              </a:p>
            </p:txBody>
          </p:sp>
          <p:cxnSp>
            <p:nvCxnSpPr>
              <p:cNvPr id="57" name="Straight Connector 56"/>
              <p:cNvCxnSpPr>
                <a:stCxn id="43" idx="1"/>
                <a:endCxn id="48"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a:stCxn id="21" idx="2"/>
                <a:endCxn id="20"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9" name="TextBox 58"/>
              <p:cNvSpPr txBox="1"/>
              <p:nvPr/>
            </p:nvSpPr>
            <p:spPr>
              <a:xfrm>
                <a:off x="6840511" y="3219480"/>
                <a:ext cx="826292" cy="274013"/>
              </a:xfrm>
              <a:prstGeom prst="rect">
                <a:avLst/>
              </a:prstGeom>
              <a:noFill/>
            </p:spPr>
            <p:txBody>
              <a:bodyPr wrap="none" lIns="0" tIns="0" rIns="0" bIns="0" rtlCol="0" anchor="ctr">
                <a:spAutoFit/>
              </a:bodyPr>
              <a:lstStyle/>
              <a:p>
                <a:pPr algn="ctr"/>
                <a:r>
                  <a:rPr lang="en-US" sz="600" dirty="0" smtClean="0">
                    <a:latin typeface="+mn-lt"/>
                  </a:rPr>
                  <a:t>3.3.1.1</a:t>
                </a:r>
                <a:endParaRPr lang="en-US" sz="600" dirty="0">
                  <a:latin typeface="+mn-lt"/>
                </a:endParaRPr>
              </a:p>
            </p:txBody>
          </p:sp>
          <p:sp>
            <p:nvSpPr>
              <p:cNvPr id="60" name="TextBox 59"/>
              <p:cNvSpPr txBox="1"/>
              <p:nvPr/>
            </p:nvSpPr>
            <p:spPr>
              <a:xfrm>
                <a:off x="3983052" y="6028413"/>
                <a:ext cx="826292" cy="274013"/>
              </a:xfrm>
              <a:prstGeom prst="rect">
                <a:avLst/>
              </a:prstGeom>
              <a:noFill/>
            </p:spPr>
            <p:txBody>
              <a:bodyPr wrap="none" lIns="0" tIns="0" rIns="0" bIns="0" rtlCol="0" anchor="ctr">
                <a:spAutoFit/>
              </a:bodyPr>
              <a:lstStyle/>
              <a:p>
                <a:pPr algn="ctr"/>
                <a:r>
                  <a:rPr lang="en-US" sz="600" dirty="0" smtClean="0">
                    <a:latin typeface="+mn-lt"/>
                  </a:rPr>
                  <a:t>7.7.2.1</a:t>
                </a:r>
                <a:endParaRPr lang="en-US" sz="600" dirty="0">
                  <a:latin typeface="+mn-lt"/>
                </a:endParaRPr>
              </a:p>
            </p:txBody>
          </p:sp>
          <p:sp>
            <p:nvSpPr>
              <p:cNvPr id="61" name="TextBox 60"/>
              <p:cNvSpPr txBox="1"/>
              <p:nvPr/>
            </p:nvSpPr>
            <p:spPr>
              <a:xfrm>
                <a:off x="3824279" y="3117027"/>
                <a:ext cx="826292" cy="274013"/>
              </a:xfrm>
              <a:prstGeom prst="rect">
                <a:avLst/>
              </a:prstGeom>
              <a:noFill/>
            </p:spPr>
            <p:txBody>
              <a:bodyPr wrap="none" lIns="0" tIns="0" rIns="0" bIns="0" rtlCol="0" anchor="ctr">
                <a:spAutoFit/>
              </a:bodyPr>
              <a:lstStyle/>
              <a:p>
                <a:pPr algn="ctr"/>
                <a:r>
                  <a:rPr lang="en-US" sz="600" dirty="0" smtClean="0">
                    <a:latin typeface="+mn-lt"/>
                  </a:rPr>
                  <a:t>2.2.1.1</a:t>
                </a:r>
                <a:endParaRPr lang="en-US" sz="600" dirty="0">
                  <a:latin typeface="+mn-lt"/>
                </a:endParaRPr>
              </a:p>
            </p:txBody>
          </p:sp>
          <p:sp>
            <p:nvSpPr>
              <p:cNvPr id="62" name="TextBox 61"/>
              <p:cNvSpPr txBox="1"/>
              <p:nvPr/>
            </p:nvSpPr>
            <p:spPr>
              <a:xfrm>
                <a:off x="5682789" y="6021857"/>
                <a:ext cx="826292" cy="274013"/>
              </a:xfrm>
              <a:prstGeom prst="rect">
                <a:avLst/>
              </a:prstGeom>
              <a:noFill/>
            </p:spPr>
            <p:txBody>
              <a:bodyPr wrap="none" lIns="0" tIns="0" rIns="0" bIns="0" rtlCol="0" anchor="ctr">
                <a:spAutoFit/>
              </a:bodyPr>
              <a:lstStyle/>
              <a:p>
                <a:pPr algn="ctr"/>
                <a:r>
                  <a:rPr lang="en-US" sz="600" dirty="0" smtClean="0">
                    <a:latin typeface="+mn-lt"/>
                  </a:rPr>
                  <a:t>7.7.1.1</a:t>
                </a:r>
                <a:endParaRPr lang="en-US" sz="600" dirty="0">
                  <a:latin typeface="+mn-lt"/>
                </a:endParaRPr>
              </a:p>
            </p:txBody>
          </p:sp>
          <p:sp>
            <p:nvSpPr>
              <p:cNvPr id="63" name="TextBox 62"/>
              <p:cNvSpPr txBox="1"/>
              <p:nvPr/>
            </p:nvSpPr>
            <p:spPr>
              <a:xfrm>
                <a:off x="6858287" y="5228322"/>
                <a:ext cx="826292" cy="274013"/>
              </a:xfrm>
              <a:prstGeom prst="rect">
                <a:avLst/>
              </a:prstGeom>
              <a:noFill/>
            </p:spPr>
            <p:txBody>
              <a:bodyPr wrap="none" lIns="0" tIns="0" rIns="0" bIns="0" rtlCol="0" anchor="ctr">
                <a:spAutoFit/>
              </a:bodyPr>
              <a:lstStyle/>
              <a:p>
                <a:pPr algn="ctr"/>
                <a:r>
                  <a:rPr lang="en-US" sz="600" dirty="0" smtClean="0">
                    <a:latin typeface="+mn-lt"/>
                  </a:rPr>
                  <a:t>5.5.1.1</a:t>
                </a:r>
                <a:endParaRPr lang="en-US" sz="600" dirty="0">
                  <a:latin typeface="+mn-lt"/>
                </a:endParaRPr>
              </a:p>
            </p:txBody>
          </p:sp>
        </p:grpSp>
        <p:sp>
          <p:nvSpPr>
            <p:cNvPr id="9" name="TextBox 8"/>
            <p:cNvSpPr txBox="1"/>
            <p:nvPr/>
          </p:nvSpPr>
          <p:spPr>
            <a:xfrm>
              <a:off x="3690226" y="4280042"/>
              <a:ext cx="453280" cy="274013"/>
            </a:xfrm>
            <a:prstGeom prst="rect">
              <a:avLst/>
            </a:prstGeom>
            <a:noFill/>
          </p:spPr>
          <p:txBody>
            <a:bodyPr wrap="none" lIns="0" tIns="0" rIns="0" bIns="0" rtlCol="0" anchor="ctr">
              <a:spAutoFit/>
            </a:bodyPr>
            <a:lstStyle/>
            <a:p>
              <a:pPr algn="ctr"/>
              <a:r>
                <a:rPr lang="en-US" sz="600" dirty="0" smtClean="0">
                  <a:latin typeface="+mn-lt"/>
                </a:rPr>
                <a:t>.1.*</a:t>
              </a:r>
              <a:endParaRPr lang="en-US" sz="600" dirty="0">
                <a:latin typeface="+mn-lt"/>
              </a:endParaRPr>
            </a:p>
          </p:txBody>
        </p:sp>
        <p:sp>
          <p:nvSpPr>
            <p:cNvPr id="10" name="TextBox 9"/>
            <p:cNvSpPr txBox="1"/>
            <p:nvPr/>
          </p:nvSpPr>
          <p:spPr>
            <a:xfrm>
              <a:off x="6458825" y="4121293"/>
              <a:ext cx="453280" cy="274013"/>
            </a:xfrm>
            <a:prstGeom prst="rect">
              <a:avLst/>
            </a:prstGeom>
            <a:noFill/>
          </p:spPr>
          <p:txBody>
            <a:bodyPr wrap="none" lIns="0" tIns="0" rIns="0" bIns="0" rtlCol="0" anchor="ctr">
              <a:spAutoFit/>
            </a:bodyPr>
            <a:lstStyle/>
            <a:p>
              <a:pPr algn="ctr"/>
              <a:r>
                <a:rPr lang="en-US" sz="600" dirty="0" smtClean="0">
                  <a:latin typeface="+mn-lt"/>
                </a:rPr>
                <a:t>.2.*</a:t>
              </a:r>
              <a:endParaRPr lang="en-US" sz="600" dirty="0">
                <a:latin typeface="+mn-lt"/>
              </a:endParaRPr>
            </a:p>
          </p:txBody>
        </p:sp>
        <p:cxnSp>
          <p:nvCxnSpPr>
            <p:cNvPr id="11" name="Straight Connector 10"/>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4791308" y="4791014"/>
              <a:ext cx="453280" cy="274013"/>
            </a:xfrm>
            <a:prstGeom prst="rect">
              <a:avLst/>
            </a:prstGeom>
            <a:noFill/>
          </p:spPr>
          <p:txBody>
            <a:bodyPr wrap="none" lIns="0" tIns="0" rIns="0" bIns="0" rtlCol="0" anchor="ctr">
              <a:spAutoFit/>
            </a:bodyPr>
            <a:lstStyle/>
            <a:p>
              <a:pPr algn="ctr"/>
              <a:r>
                <a:rPr lang="en-US" sz="600" dirty="0" smtClean="0">
                  <a:latin typeface="+mn-lt"/>
                </a:rPr>
                <a:t>.3.*</a:t>
              </a:r>
              <a:endParaRPr lang="en-US" sz="600" dirty="0">
                <a:latin typeface="+mn-lt"/>
              </a:endParaRPr>
            </a:p>
          </p:txBody>
        </p:sp>
        <p:cxnSp>
          <p:nvCxnSpPr>
            <p:cNvPr id="16" name="Straight Connector 15"/>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3614025" y="4927743"/>
              <a:ext cx="453280" cy="274013"/>
            </a:xfrm>
            <a:prstGeom prst="rect">
              <a:avLst/>
            </a:prstGeom>
            <a:noFill/>
          </p:spPr>
          <p:txBody>
            <a:bodyPr wrap="none" lIns="0" tIns="0" rIns="0" bIns="0" rtlCol="0" anchor="ctr">
              <a:spAutoFit/>
            </a:bodyPr>
            <a:lstStyle/>
            <a:p>
              <a:pPr algn="ctr"/>
              <a:r>
                <a:rPr lang="en-US" sz="600" dirty="0" smtClean="0">
                  <a:latin typeface="+mn-lt"/>
                </a:rPr>
                <a:t>.4.*</a:t>
              </a:r>
              <a:endParaRPr lang="en-US" sz="600" dirty="0">
                <a:latin typeface="+mn-lt"/>
              </a:endParaRPr>
            </a:p>
          </p:txBody>
        </p:sp>
        <p:sp>
          <p:nvSpPr>
            <p:cNvPr id="18" name="TextBox 17"/>
            <p:cNvSpPr txBox="1"/>
            <p:nvPr/>
          </p:nvSpPr>
          <p:spPr>
            <a:xfrm>
              <a:off x="5303127" y="5321442"/>
              <a:ext cx="453280" cy="274013"/>
            </a:xfrm>
            <a:prstGeom prst="rect">
              <a:avLst/>
            </a:prstGeom>
            <a:noFill/>
          </p:spPr>
          <p:txBody>
            <a:bodyPr wrap="none" lIns="0" tIns="0" rIns="0" bIns="0" rtlCol="0" anchor="ctr">
              <a:spAutoFit/>
            </a:bodyPr>
            <a:lstStyle/>
            <a:p>
              <a:pPr algn="ctr"/>
              <a:r>
                <a:rPr lang="en-US" sz="600" dirty="0" smtClean="0">
                  <a:latin typeface="+mn-lt"/>
                </a:rPr>
                <a:t>.5.*</a:t>
              </a:r>
              <a:endParaRPr lang="en-US" sz="600" dirty="0">
                <a:latin typeface="+mn-lt"/>
              </a:endParaRPr>
            </a:p>
          </p:txBody>
        </p:sp>
      </p:grpSp>
    </p:spTree>
    <p:extLst>
      <p:ext uri="{BB962C8B-B14F-4D97-AF65-F5344CB8AC3E}">
        <p14:creationId xmlns:p14="http://schemas.microsoft.com/office/powerpoint/2010/main" val="3022867254"/>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dirty="0" smtClean="0"/>
              <a:t>Exercises</a:t>
            </a:r>
            <a:endParaRPr lang="en-US" dirty="0"/>
          </a:p>
        </p:txBody>
      </p:sp>
      <p:sp>
        <p:nvSpPr>
          <p:cNvPr id="34819" name="Rectangle 3"/>
          <p:cNvSpPr>
            <a:spLocks noGrp="1" noChangeArrowheads="1"/>
          </p:cNvSpPr>
          <p:nvPr>
            <p:ph idx="1"/>
          </p:nvPr>
        </p:nvSpPr>
        <p:spPr>
          <a:xfrm>
            <a:off x="14288" y="1959777"/>
            <a:ext cx="7220525" cy="5812623"/>
          </a:xfrm>
        </p:spPr>
        <p:txBody>
          <a:bodyPr/>
          <a:lstStyle/>
          <a:p>
            <a:pPr marL="457200" indent="-457200">
              <a:buClr>
                <a:schemeClr val="tx1"/>
              </a:buClr>
              <a:buFont typeface="+mj-lt"/>
              <a:buAutoNum type="arabicPeriod" startAt="5"/>
            </a:pPr>
            <a:r>
              <a:rPr lang="en-US" sz="2000" dirty="0" smtClean="0"/>
              <a:t>Give an example illustrating how the routes computed by BGP can lead to packets traveling distances that are much longer than the shortest path distance between the sender and the receiver. How common do you think such sub-optimal paths are? What are some of the negative consequences of packets taking sub-optimal paths?</a:t>
            </a:r>
          </a:p>
          <a:p>
            <a:pPr lvl="1">
              <a:buClr>
                <a:schemeClr val="tx1"/>
              </a:buClr>
            </a:pPr>
            <a:endParaRPr lang="en-US" sz="2200" dirty="0"/>
          </a:p>
        </p:txBody>
      </p:sp>
      <p:sp>
        <p:nvSpPr>
          <p:cNvPr id="2" name="Slide Number Placeholder 1"/>
          <p:cNvSpPr>
            <a:spLocks noGrp="1"/>
          </p:cNvSpPr>
          <p:nvPr>
            <p:ph type="sldNum" sz="quarter" idx="10"/>
          </p:nvPr>
        </p:nvSpPr>
        <p:spPr/>
        <p:txBody>
          <a:bodyPr/>
          <a:lstStyle/>
          <a:p>
            <a:fld id="{E67FBD6A-8545-3B44-8786-C48B4E259526}" type="slidenum">
              <a:rPr lang="en-US" smtClean="0"/>
              <a:pPr/>
              <a:t>36</a:t>
            </a:fld>
            <a:endParaRPr lang="en-US"/>
          </a:p>
        </p:txBody>
      </p:sp>
      <p:grpSp>
        <p:nvGrpSpPr>
          <p:cNvPr id="5" name="Group 13"/>
          <p:cNvGrpSpPr/>
          <p:nvPr/>
        </p:nvGrpSpPr>
        <p:grpSpPr>
          <a:xfrm>
            <a:off x="7092209" y="981339"/>
            <a:ext cx="2833759" cy="2162169"/>
            <a:chOff x="833889" y="1010919"/>
            <a:chExt cx="8346889" cy="6416586"/>
          </a:xfrm>
        </p:grpSpPr>
        <p:grpSp>
          <p:nvGrpSpPr>
            <p:cNvPr id="6" name="Group 1"/>
            <p:cNvGrpSpPr/>
            <p:nvPr/>
          </p:nvGrpSpPr>
          <p:grpSpPr>
            <a:xfrm>
              <a:off x="833889" y="1010919"/>
              <a:ext cx="8346889" cy="6416586"/>
              <a:chOff x="833889" y="1010919"/>
              <a:chExt cx="8346889" cy="6416586"/>
            </a:xfrm>
          </p:grpSpPr>
          <p:sp>
            <p:nvSpPr>
              <p:cNvPr id="17"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   AS1 1.1.*</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endParaRPr lang="en-US" sz="700" dirty="0">
                  <a:latin typeface="+mn-lt"/>
                </a:endParaRPr>
              </a:p>
            </p:txBody>
          </p:sp>
          <p:sp>
            <p:nvSpPr>
              <p:cNvPr id="18"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AS6</a:t>
                </a:r>
                <a:br>
                  <a:rPr lang="en-US" sz="700" dirty="0" smtClean="0">
                    <a:latin typeface="+mn-lt"/>
                  </a:rPr>
                </a:br>
                <a:r>
                  <a:rPr lang="en-US" sz="700" dirty="0" smtClean="0">
                    <a:latin typeface="+mn-lt"/>
                  </a:rPr>
                  <a:t>6.6.*</a:t>
                </a:r>
                <a:endParaRPr lang="en-US" sz="700" dirty="0">
                  <a:latin typeface="+mn-lt"/>
                </a:endParaRPr>
              </a:p>
            </p:txBody>
          </p:sp>
          <p:sp>
            <p:nvSpPr>
              <p:cNvPr id="19"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AS7</a:t>
                </a:r>
                <a:br>
                  <a:rPr lang="en-US" sz="700" dirty="0" smtClean="0">
                    <a:latin typeface="+mn-lt"/>
                  </a:rPr>
                </a:br>
                <a:r>
                  <a:rPr lang="en-US" sz="700" dirty="0" smtClean="0">
                    <a:latin typeface="+mn-lt"/>
                  </a:rPr>
                  <a:t>7.7.*</a:t>
                </a:r>
                <a:endParaRPr lang="en-US" sz="700" dirty="0">
                  <a:latin typeface="+mn-lt"/>
                </a:endParaRPr>
              </a:p>
            </p:txBody>
          </p:sp>
          <p:sp>
            <p:nvSpPr>
              <p:cNvPr id="20"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AS5</a:t>
                </a:r>
                <a:br>
                  <a:rPr lang="en-US" sz="700" dirty="0" smtClean="0">
                    <a:latin typeface="+mn-lt"/>
                  </a:rPr>
                </a:br>
                <a:r>
                  <a:rPr lang="en-US" sz="700" dirty="0" smtClean="0">
                    <a:latin typeface="+mn-lt"/>
                  </a:rPr>
                  <a:t>5.5.*</a:t>
                </a:r>
                <a:endParaRPr lang="en-US" sz="700" dirty="0">
                  <a:latin typeface="+mn-lt"/>
                </a:endParaRPr>
              </a:p>
            </p:txBody>
          </p:sp>
          <p:sp>
            <p:nvSpPr>
              <p:cNvPr id="21"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AS4</a:t>
                </a:r>
                <a:br>
                  <a:rPr lang="en-US" sz="700" dirty="0" smtClean="0">
                    <a:latin typeface="+mn-lt"/>
                  </a:rPr>
                </a:br>
                <a:r>
                  <a:rPr lang="en-US" sz="700" dirty="0" smtClean="0">
                    <a:latin typeface="+mn-lt"/>
                  </a:rPr>
                  <a:t>4.4.*</a:t>
                </a:r>
                <a:endParaRPr lang="en-US" sz="700" dirty="0">
                  <a:latin typeface="+mn-lt"/>
                </a:endParaRPr>
              </a:p>
            </p:txBody>
          </p:sp>
          <p:sp>
            <p:nvSpPr>
              <p:cNvPr id="22"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AS3</a:t>
                </a:r>
                <a:br>
                  <a:rPr lang="en-US" sz="700" dirty="0" smtClean="0">
                    <a:latin typeface="+mn-lt"/>
                  </a:rPr>
                </a:br>
                <a:r>
                  <a:rPr lang="en-US" sz="700" dirty="0" smtClean="0">
                    <a:latin typeface="+mn-lt"/>
                  </a:rPr>
                  <a:t>3.3.*</a:t>
                </a:r>
                <a:endParaRPr lang="en-US" sz="700" dirty="0">
                  <a:latin typeface="+mn-lt"/>
                </a:endParaRPr>
              </a:p>
            </p:txBody>
          </p:sp>
          <p:sp>
            <p:nvSpPr>
              <p:cNvPr id="23"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AS2</a:t>
                </a:r>
                <a:br>
                  <a:rPr lang="en-US" sz="700" dirty="0" smtClean="0">
                    <a:latin typeface="+mn-lt"/>
                  </a:rPr>
                </a:br>
                <a:r>
                  <a:rPr lang="en-US" sz="700" dirty="0" smtClean="0">
                    <a:latin typeface="+mn-lt"/>
                  </a:rPr>
                  <a:t>2.2.*</a:t>
                </a:r>
                <a:endParaRPr lang="en-US" sz="700" dirty="0">
                  <a:latin typeface="+mn-lt"/>
                </a:endParaRPr>
              </a:p>
            </p:txBody>
          </p:sp>
          <p:sp>
            <p:nvSpPr>
              <p:cNvPr id="24" name="Can 23"/>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A</a:t>
                </a:r>
              </a:p>
            </p:txBody>
          </p:sp>
          <p:sp>
            <p:nvSpPr>
              <p:cNvPr id="25" name="Can 24"/>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E</a:t>
                </a:r>
              </a:p>
            </p:txBody>
          </p:sp>
          <p:sp>
            <p:nvSpPr>
              <p:cNvPr id="26" name="Can 25"/>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C</a:t>
                </a:r>
              </a:p>
            </p:txBody>
          </p:sp>
          <p:sp>
            <p:nvSpPr>
              <p:cNvPr id="27" name="Can 26"/>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B</a:t>
                </a:r>
              </a:p>
            </p:txBody>
          </p:sp>
          <p:cxnSp>
            <p:nvCxnSpPr>
              <p:cNvPr id="28" name="Straight Connector 27"/>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a:stCxn id="24" idx="3"/>
                <a:endCxn id="40"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a:stCxn id="25" idx="4"/>
                <a:endCxn id="20"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endCxn id="25"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a:stCxn id="18" idx="3"/>
                <a:endCxn id="20"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a:stCxn id="40" idx="4"/>
                <a:endCxn id="25"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a:stCxn id="25" idx="1"/>
                <a:endCxn id="27"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Can 39"/>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D</a:t>
                </a:r>
              </a:p>
            </p:txBody>
          </p:sp>
          <p:sp>
            <p:nvSpPr>
              <p:cNvPr id="41"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AS8</a:t>
                </a:r>
                <a:br>
                  <a:rPr lang="en-US" sz="700" dirty="0" smtClean="0">
                    <a:latin typeface="+mn-lt"/>
                  </a:rPr>
                </a:br>
                <a:r>
                  <a:rPr lang="en-US" sz="700" dirty="0" smtClean="0">
                    <a:latin typeface="+mn-lt"/>
                  </a:rPr>
                  <a:t>8.8.*</a:t>
                </a:r>
                <a:endParaRPr lang="en-US" sz="700" dirty="0">
                  <a:latin typeface="+mn-lt"/>
                </a:endParaRPr>
              </a:p>
            </p:txBody>
          </p:sp>
          <p:cxnSp>
            <p:nvCxnSpPr>
              <p:cNvPr id="42" name="Straight Connector 41"/>
              <p:cNvCxnSpPr>
                <a:stCxn id="27"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a:endCxn id="40"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6"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AS9</a:t>
                </a:r>
                <a:br>
                  <a:rPr lang="en-US" sz="700" dirty="0" smtClean="0">
                    <a:latin typeface="+mn-lt"/>
                  </a:rPr>
                </a:br>
                <a:r>
                  <a:rPr lang="en-US" sz="700" dirty="0" smtClean="0">
                    <a:latin typeface="+mn-lt"/>
                  </a:rPr>
                  <a:t>9.9.*</a:t>
                </a:r>
                <a:endParaRPr lang="en-US" sz="700" dirty="0">
                  <a:latin typeface="+mn-lt"/>
                </a:endParaRPr>
              </a:p>
            </p:txBody>
          </p:sp>
          <p:cxnSp>
            <p:nvCxnSpPr>
              <p:cNvPr id="47" name="Straight Connector 46"/>
              <p:cNvCxnSpPr>
                <a:endCxn id="19"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TextBox 47"/>
              <p:cNvSpPr txBox="1"/>
              <p:nvPr/>
            </p:nvSpPr>
            <p:spPr>
              <a:xfrm>
                <a:off x="4691543" y="423087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6</a:t>
                </a:r>
                <a:endParaRPr lang="en-US" sz="600" dirty="0">
                  <a:latin typeface="+mn-lt"/>
                </a:endParaRPr>
              </a:p>
            </p:txBody>
          </p:sp>
          <p:sp>
            <p:nvSpPr>
              <p:cNvPr id="49" name="TextBox 48"/>
              <p:cNvSpPr txBox="1"/>
              <p:nvPr/>
            </p:nvSpPr>
            <p:spPr>
              <a:xfrm>
                <a:off x="5980254" y="4516324"/>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11</a:t>
                </a:r>
                <a:endParaRPr lang="en-US" sz="600" dirty="0">
                  <a:latin typeface="+mn-lt"/>
                </a:endParaRPr>
              </a:p>
            </p:txBody>
          </p:sp>
          <p:sp>
            <p:nvSpPr>
              <p:cNvPr id="50" name="TextBox 49"/>
              <p:cNvSpPr txBox="1"/>
              <p:nvPr/>
            </p:nvSpPr>
            <p:spPr>
              <a:xfrm>
                <a:off x="5141483" y="503277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8</a:t>
                </a:r>
                <a:endParaRPr lang="en-US" sz="600" dirty="0">
                  <a:latin typeface="+mn-lt"/>
                </a:endParaRPr>
              </a:p>
            </p:txBody>
          </p:sp>
          <p:sp>
            <p:nvSpPr>
              <p:cNvPr id="51" name="TextBox 50"/>
              <p:cNvSpPr txBox="1"/>
              <p:nvPr/>
            </p:nvSpPr>
            <p:spPr>
              <a:xfrm>
                <a:off x="4319645" y="453266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7</a:t>
                </a:r>
                <a:endParaRPr lang="en-US" sz="600" dirty="0">
                  <a:latin typeface="+mn-lt"/>
                </a:endParaRPr>
              </a:p>
            </p:txBody>
          </p:sp>
          <p:sp>
            <p:nvSpPr>
              <p:cNvPr id="52" name="TextBox 51"/>
              <p:cNvSpPr txBox="1"/>
              <p:nvPr/>
            </p:nvSpPr>
            <p:spPr>
              <a:xfrm>
                <a:off x="5639685" y="426039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9</a:t>
                </a:r>
                <a:endParaRPr lang="en-US" sz="600" dirty="0">
                  <a:latin typeface="+mn-lt"/>
                </a:endParaRPr>
              </a:p>
            </p:txBody>
          </p:sp>
          <p:sp>
            <p:nvSpPr>
              <p:cNvPr id="53" name="TextBox 52"/>
              <p:cNvSpPr txBox="1"/>
              <p:nvPr/>
            </p:nvSpPr>
            <p:spPr>
              <a:xfrm>
                <a:off x="5503072" y="4013670"/>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10</a:t>
                </a:r>
                <a:endParaRPr lang="en-US" sz="600" dirty="0">
                  <a:latin typeface="+mn-lt"/>
                </a:endParaRPr>
              </a:p>
            </p:txBody>
          </p:sp>
          <p:sp>
            <p:nvSpPr>
              <p:cNvPr id="54" name="TextBox 53"/>
              <p:cNvSpPr txBox="1"/>
              <p:nvPr/>
            </p:nvSpPr>
            <p:spPr>
              <a:xfrm>
                <a:off x="5608934" y="4751274"/>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5</a:t>
                </a:r>
                <a:endParaRPr lang="en-US" sz="600" dirty="0">
                  <a:latin typeface="+mn-lt"/>
                </a:endParaRPr>
              </a:p>
            </p:txBody>
          </p:sp>
          <p:cxnSp>
            <p:nvCxnSpPr>
              <p:cNvPr id="55" name="Straight Connector 54"/>
              <p:cNvCxnSpPr>
                <a:stCxn id="41" idx="1"/>
                <a:endCxn id="46"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Connector 55"/>
              <p:cNvCxnSpPr>
                <a:stCxn id="19" idx="2"/>
                <a:endCxn id="18"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7" name="TextBox 56"/>
              <p:cNvSpPr txBox="1"/>
              <p:nvPr/>
            </p:nvSpPr>
            <p:spPr>
              <a:xfrm>
                <a:off x="6840511" y="3219480"/>
                <a:ext cx="826292" cy="274013"/>
              </a:xfrm>
              <a:prstGeom prst="rect">
                <a:avLst/>
              </a:prstGeom>
              <a:noFill/>
            </p:spPr>
            <p:txBody>
              <a:bodyPr wrap="none" lIns="0" tIns="0" rIns="0" bIns="0" rtlCol="0" anchor="ctr">
                <a:spAutoFit/>
              </a:bodyPr>
              <a:lstStyle/>
              <a:p>
                <a:pPr algn="ctr"/>
                <a:r>
                  <a:rPr lang="en-US" sz="600" dirty="0" smtClean="0">
                    <a:latin typeface="+mn-lt"/>
                  </a:rPr>
                  <a:t>3.3.1.1</a:t>
                </a:r>
                <a:endParaRPr lang="en-US" sz="600" dirty="0">
                  <a:latin typeface="+mn-lt"/>
                </a:endParaRPr>
              </a:p>
            </p:txBody>
          </p:sp>
          <p:sp>
            <p:nvSpPr>
              <p:cNvPr id="58" name="TextBox 57"/>
              <p:cNvSpPr txBox="1"/>
              <p:nvPr/>
            </p:nvSpPr>
            <p:spPr>
              <a:xfrm>
                <a:off x="3983052" y="6028413"/>
                <a:ext cx="826292" cy="274013"/>
              </a:xfrm>
              <a:prstGeom prst="rect">
                <a:avLst/>
              </a:prstGeom>
              <a:noFill/>
            </p:spPr>
            <p:txBody>
              <a:bodyPr wrap="none" lIns="0" tIns="0" rIns="0" bIns="0" rtlCol="0" anchor="ctr">
                <a:spAutoFit/>
              </a:bodyPr>
              <a:lstStyle/>
              <a:p>
                <a:pPr algn="ctr"/>
                <a:r>
                  <a:rPr lang="en-US" sz="600" dirty="0" smtClean="0">
                    <a:latin typeface="+mn-lt"/>
                  </a:rPr>
                  <a:t>7.7.2.1</a:t>
                </a:r>
                <a:endParaRPr lang="en-US" sz="600" dirty="0">
                  <a:latin typeface="+mn-lt"/>
                </a:endParaRPr>
              </a:p>
            </p:txBody>
          </p:sp>
          <p:sp>
            <p:nvSpPr>
              <p:cNvPr id="59" name="TextBox 58"/>
              <p:cNvSpPr txBox="1"/>
              <p:nvPr/>
            </p:nvSpPr>
            <p:spPr>
              <a:xfrm>
                <a:off x="3824279" y="3117027"/>
                <a:ext cx="826292" cy="274013"/>
              </a:xfrm>
              <a:prstGeom prst="rect">
                <a:avLst/>
              </a:prstGeom>
              <a:noFill/>
            </p:spPr>
            <p:txBody>
              <a:bodyPr wrap="none" lIns="0" tIns="0" rIns="0" bIns="0" rtlCol="0" anchor="ctr">
                <a:spAutoFit/>
              </a:bodyPr>
              <a:lstStyle/>
              <a:p>
                <a:pPr algn="ctr"/>
                <a:r>
                  <a:rPr lang="en-US" sz="600" dirty="0" smtClean="0">
                    <a:latin typeface="+mn-lt"/>
                  </a:rPr>
                  <a:t>2.2.1.1</a:t>
                </a:r>
                <a:endParaRPr lang="en-US" sz="600" dirty="0">
                  <a:latin typeface="+mn-lt"/>
                </a:endParaRPr>
              </a:p>
            </p:txBody>
          </p:sp>
          <p:sp>
            <p:nvSpPr>
              <p:cNvPr id="60" name="TextBox 59"/>
              <p:cNvSpPr txBox="1"/>
              <p:nvPr/>
            </p:nvSpPr>
            <p:spPr>
              <a:xfrm>
                <a:off x="5682789" y="6021857"/>
                <a:ext cx="826292" cy="274013"/>
              </a:xfrm>
              <a:prstGeom prst="rect">
                <a:avLst/>
              </a:prstGeom>
              <a:noFill/>
            </p:spPr>
            <p:txBody>
              <a:bodyPr wrap="none" lIns="0" tIns="0" rIns="0" bIns="0" rtlCol="0" anchor="ctr">
                <a:spAutoFit/>
              </a:bodyPr>
              <a:lstStyle/>
              <a:p>
                <a:pPr algn="ctr"/>
                <a:r>
                  <a:rPr lang="en-US" sz="600" dirty="0" smtClean="0">
                    <a:latin typeface="+mn-lt"/>
                  </a:rPr>
                  <a:t>7.7.1.1</a:t>
                </a:r>
                <a:endParaRPr lang="en-US" sz="600" dirty="0">
                  <a:latin typeface="+mn-lt"/>
                </a:endParaRPr>
              </a:p>
            </p:txBody>
          </p:sp>
          <p:sp>
            <p:nvSpPr>
              <p:cNvPr id="61" name="TextBox 60"/>
              <p:cNvSpPr txBox="1"/>
              <p:nvPr/>
            </p:nvSpPr>
            <p:spPr>
              <a:xfrm>
                <a:off x="6858287" y="5228322"/>
                <a:ext cx="826292" cy="274013"/>
              </a:xfrm>
              <a:prstGeom prst="rect">
                <a:avLst/>
              </a:prstGeom>
              <a:noFill/>
            </p:spPr>
            <p:txBody>
              <a:bodyPr wrap="none" lIns="0" tIns="0" rIns="0" bIns="0" rtlCol="0" anchor="ctr">
                <a:spAutoFit/>
              </a:bodyPr>
              <a:lstStyle/>
              <a:p>
                <a:pPr algn="ctr"/>
                <a:r>
                  <a:rPr lang="en-US" sz="600" dirty="0" smtClean="0">
                    <a:latin typeface="+mn-lt"/>
                  </a:rPr>
                  <a:t>5.5.1.1</a:t>
                </a:r>
                <a:endParaRPr lang="en-US" sz="600" dirty="0">
                  <a:latin typeface="+mn-lt"/>
                </a:endParaRPr>
              </a:p>
            </p:txBody>
          </p:sp>
        </p:grpSp>
        <p:sp>
          <p:nvSpPr>
            <p:cNvPr id="7" name="TextBox 6"/>
            <p:cNvSpPr txBox="1"/>
            <p:nvPr/>
          </p:nvSpPr>
          <p:spPr>
            <a:xfrm>
              <a:off x="3690226" y="4280042"/>
              <a:ext cx="453280" cy="274013"/>
            </a:xfrm>
            <a:prstGeom prst="rect">
              <a:avLst/>
            </a:prstGeom>
            <a:noFill/>
          </p:spPr>
          <p:txBody>
            <a:bodyPr wrap="none" lIns="0" tIns="0" rIns="0" bIns="0" rtlCol="0" anchor="ctr">
              <a:spAutoFit/>
            </a:bodyPr>
            <a:lstStyle/>
            <a:p>
              <a:pPr algn="ctr"/>
              <a:r>
                <a:rPr lang="en-US" sz="600" dirty="0" smtClean="0">
                  <a:latin typeface="+mn-lt"/>
                </a:rPr>
                <a:t>.1.*</a:t>
              </a:r>
              <a:endParaRPr lang="en-US" sz="600" dirty="0">
                <a:latin typeface="+mn-lt"/>
              </a:endParaRPr>
            </a:p>
          </p:txBody>
        </p:sp>
        <p:sp>
          <p:nvSpPr>
            <p:cNvPr id="8" name="TextBox 7"/>
            <p:cNvSpPr txBox="1"/>
            <p:nvPr/>
          </p:nvSpPr>
          <p:spPr>
            <a:xfrm>
              <a:off x="6458825" y="4121293"/>
              <a:ext cx="453280" cy="274013"/>
            </a:xfrm>
            <a:prstGeom prst="rect">
              <a:avLst/>
            </a:prstGeom>
            <a:noFill/>
          </p:spPr>
          <p:txBody>
            <a:bodyPr wrap="none" lIns="0" tIns="0" rIns="0" bIns="0" rtlCol="0" anchor="ctr">
              <a:spAutoFit/>
            </a:bodyPr>
            <a:lstStyle/>
            <a:p>
              <a:pPr algn="ctr"/>
              <a:r>
                <a:rPr lang="en-US" sz="600" dirty="0" smtClean="0">
                  <a:latin typeface="+mn-lt"/>
                </a:rPr>
                <a:t>.2.*</a:t>
              </a:r>
              <a:endParaRPr lang="en-US" sz="600" dirty="0">
                <a:latin typeface="+mn-lt"/>
              </a:endParaRPr>
            </a:p>
          </p:txBody>
        </p:sp>
        <p:cxnSp>
          <p:nvCxnSpPr>
            <p:cNvPr id="9" name="Straight Connector 8"/>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4791308" y="4791014"/>
              <a:ext cx="453280" cy="274013"/>
            </a:xfrm>
            <a:prstGeom prst="rect">
              <a:avLst/>
            </a:prstGeom>
            <a:noFill/>
          </p:spPr>
          <p:txBody>
            <a:bodyPr wrap="none" lIns="0" tIns="0" rIns="0" bIns="0" rtlCol="0" anchor="ctr">
              <a:spAutoFit/>
            </a:bodyPr>
            <a:lstStyle/>
            <a:p>
              <a:pPr algn="ctr"/>
              <a:r>
                <a:rPr lang="en-US" sz="600" dirty="0" smtClean="0">
                  <a:latin typeface="+mn-lt"/>
                </a:rPr>
                <a:t>.3.*</a:t>
              </a:r>
              <a:endParaRPr lang="en-US" sz="600" dirty="0">
                <a:latin typeface="+mn-lt"/>
              </a:endParaRPr>
            </a:p>
          </p:txBody>
        </p:sp>
        <p:cxnSp>
          <p:nvCxnSpPr>
            <p:cNvPr id="14" name="Straight Connector 13"/>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3614025" y="4927743"/>
              <a:ext cx="453280" cy="274013"/>
            </a:xfrm>
            <a:prstGeom prst="rect">
              <a:avLst/>
            </a:prstGeom>
            <a:noFill/>
          </p:spPr>
          <p:txBody>
            <a:bodyPr wrap="none" lIns="0" tIns="0" rIns="0" bIns="0" rtlCol="0" anchor="ctr">
              <a:spAutoFit/>
            </a:bodyPr>
            <a:lstStyle/>
            <a:p>
              <a:pPr algn="ctr"/>
              <a:r>
                <a:rPr lang="en-US" sz="600" dirty="0" smtClean="0">
                  <a:latin typeface="+mn-lt"/>
                </a:rPr>
                <a:t>.4.*</a:t>
              </a:r>
              <a:endParaRPr lang="en-US" sz="600" dirty="0">
                <a:latin typeface="+mn-lt"/>
              </a:endParaRPr>
            </a:p>
          </p:txBody>
        </p:sp>
        <p:sp>
          <p:nvSpPr>
            <p:cNvPr id="16" name="TextBox 15"/>
            <p:cNvSpPr txBox="1"/>
            <p:nvPr/>
          </p:nvSpPr>
          <p:spPr>
            <a:xfrm>
              <a:off x="5303127" y="5321442"/>
              <a:ext cx="453280" cy="274013"/>
            </a:xfrm>
            <a:prstGeom prst="rect">
              <a:avLst/>
            </a:prstGeom>
            <a:noFill/>
          </p:spPr>
          <p:txBody>
            <a:bodyPr wrap="none" lIns="0" tIns="0" rIns="0" bIns="0" rtlCol="0" anchor="ctr">
              <a:spAutoFit/>
            </a:bodyPr>
            <a:lstStyle/>
            <a:p>
              <a:pPr algn="ctr"/>
              <a:r>
                <a:rPr lang="en-US" sz="600" dirty="0" smtClean="0">
                  <a:latin typeface="+mn-lt"/>
                </a:rPr>
                <a:t>.5.*</a:t>
              </a:r>
              <a:endParaRPr lang="en-US" sz="600" dirty="0">
                <a:latin typeface="+mn-lt"/>
              </a:endParaRPr>
            </a:p>
          </p:txBody>
        </p:sp>
      </p:grpSp>
    </p:spTree>
    <p:extLst>
      <p:ext uri="{BB962C8B-B14F-4D97-AF65-F5344CB8AC3E}">
        <p14:creationId xmlns:p14="http://schemas.microsoft.com/office/powerpoint/2010/main" val="5481381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dirty="0" smtClean="0"/>
              <a:t>Exercises</a:t>
            </a:r>
            <a:endParaRPr lang="en-US" dirty="0"/>
          </a:p>
        </p:txBody>
      </p:sp>
      <p:sp>
        <p:nvSpPr>
          <p:cNvPr id="34819" name="Rectangle 3"/>
          <p:cNvSpPr>
            <a:spLocks noGrp="1" noChangeArrowheads="1"/>
          </p:cNvSpPr>
          <p:nvPr>
            <p:ph idx="1"/>
          </p:nvPr>
        </p:nvSpPr>
        <p:spPr>
          <a:xfrm>
            <a:off x="14288" y="1591733"/>
            <a:ext cx="7240622" cy="6180667"/>
          </a:xfrm>
        </p:spPr>
        <p:txBody>
          <a:bodyPr/>
          <a:lstStyle/>
          <a:p>
            <a:pPr marL="457200" indent="-457200">
              <a:buClr>
                <a:schemeClr val="tx1"/>
              </a:buClr>
              <a:buFont typeface="+mj-lt"/>
              <a:buAutoNum type="arabicPeriod" startAt="5"/>
            </a:pPr>
            <a:r>
              <a:rPr lang="en-US" sz="2000" dirty="0" smtClean="0"/>
              <a:t>Give an example illustrating how the routes computed by BGP can lead to packets traveling distances that are much longer than the shortest path distance between the sender and the receiver. How common do you think such sub-optimal paths are? What are some of the negative consequences of packets taking sub-optimal paths?</a:t>
            </a:r>
          </a:p>
          <a:p>
            <a:pPr marL="377825" lvl="1" indent="0">
              <a:buClr>
                <a:schemeClr val="tx1"/>
              </a:buClr>
              <a:buNone/>
            </a:pPr>
            <a:r>
              <a:rPr lang="en-US" sz="1800" i="1" dirty="0" smtClean="0"/>
              <a:t>Peering agreements can give rise to long detour, and so can instances of dual-homed customers.  In both cases, possible shortcuts wont be advertised to peers or providers.</a:t>
            </a:r>
          </a:p>
          <a:p>
            <a:pPr marL="377825" lvl="1" indent="0">
              <a:buClr>
                <a:schemeClr val="tx1"/>
              </a:buClr>
              <a:buNone/>
            </a:pPr>
            <a:endParaRPr lang="en-US" sz="1800" i="1" dirty="0"/>
          </a:p>
          <a:p>
            <a:pPr marL="377825" lvl="1" indent="0">
              <a:buClr>
                <a:schemeClr val="tx1"/>
              </a:buClr>
              <a:buNone/>
            </a:pPr>
            <a:r>
              <a:rPr lang="en-US" sz="1800" i="1" dirty="0" smtClean="0"/>
              <a:t>Such sub-optimal paths used to be relatively common, but because the Internet’s topology has been “flattening”, their impact is now less than it used to be.</a:t>
            </a:r>
          </a:p>
          <a:p>
            <a:pPr marL="377825" lvl="1" indent="0">
              <a:buClr>
                <a:schemeClr val="tx1"/>
              </a:buClr>
              <a:buNone/>
            </a:pPr>
            <a:endParaRPr lang="en-US" sz="1800" i="1" dirty="0"/>
          </a:p>
          <a:p>
            <a:pPr marL="377825" lvl="1" indent="0">
              <a:buClr>
                <a:schemeClr val="tx1"/>
              </a:buClr>
              <a:buNone/>
            </a:pPr>
            <a:r>
              <a:rPr lang="en-US" sz="1800" i="1" dirty="0" smtClean="0"/>
              <a:t>Some of the negative consequences of sub-optimal paths are longer than necessary RTTs, which result in poorer TCP performance.</a:t>
            </a:r>
            <a:endParaRPr lang="en-US" sz="1600" i="1" dirty="0" smtClean="0"/>
          </a:p>
          <a:p>
            <a:pPr lvl="1">
              <a:buClr>
                <a:schemeClr val="tx1"/>
              </a:buClr>
            </a:pPr>
            <a:endParaRPr lang="en-US" sz="2200" dirty="0"/>
          </a:p>
        </p:txBody>
      </p:sp>
      <p:sp>
        <p:nvSpPr>
          <p:cNvPr id="2" name="Slide Number Placeholder 1"/>
          <p:cNvSpPr>
            <a:spLocks noGrp="1"/>
          </p:cNvSpPr>
          <p:nvPr>
            <p:ph type="sldNum" sz="quarter" idx="10"/>
          </p:nvPr>
        </p:nvSpPr>
        <p:spPr/>
        <p:txBody>
          <a:bodyPr/>
          <a:lstStyle/>
          <a:p>
            <a:fld id="{E67FBD6A-8545-3B44-8786-C48B4E259526}" type="slidenum">
              <a:rPr lang="en-US" smtClean="0"/>
              <a:pPr/>
              <a:t>37</a:t>
            </a:fld>
            <a:endParaRPr lang="en-US"/>
          </a:p>
        </p:txBody>
      </p:sp>
      <p:grpSp>
        <p:nvGrpSpPr>
          <p:cNvPr id="5" name="Group 13"/>
          <p:cNvGrpSpPr/>
          <p:nvPr/>
        </p:nvGrpSpPr>
        <p:grpSpPr>
          <a:xfrm>
            <a:off x="7092209" y="981339"/>
            <a:ext cx="2833759" cy="2162169"/>
            <a:chOff x="833889" y="1010919"/>
            <a:chExt cx="8346889" cy="6416586"/>
          </a:xfrm>
        </p:grpSpPr>
        <p:grpSp>
          <p:nvGrpSpPr>
            <p:cNvPr id="6" name="Group 1"/>
            <p:cNvGrpSpPr/>
            <p:nvPr/>
          </p:nvGrpSpPr>
          <p:grpSpPr>
            <a:xfrm>
              <a:off x="833889" y="1010919"/>
              <a:ext cx="8346889" cy="6416586"/>
              <a:chOff x="833889" y="1010919"/>
              <a:chExt cx="8346889" cy="6416586"/>
            </a:xfrm>
          </p:grpSpPr>
          <p:sp>
            <p:nvSpPr>
              <p:cNvPr id="17" name="Cloud"/>
              <p:cNvSpPr>
                <a:spLocks noChangeAspect="1" noEditPoints="1" noChangeArrowheads="1"/>
              </p:cNvSpPr>
              <p:nvPr/>
            </p:nvSpPr>
            <p:spPr bwMode="auto">
              <a:xfrm>
                <a:off x="3496851" y="3515716"/>
                <a:ext cx="3566092" cy="225762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   AS1 1.1.*</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r>
                  <a:rPr lang="en-US" sz="700" dirty="0" smtClean="0">
                    <a:latin typeface="+mn-lt"/>
                  </a:rPr>
                  <a:t/>
                </a:r>
                <a:br>
                  <a:rPr lang="en-US" sz="700" dirty="0" smtClean="0">
                    <a:latin typeface="+mn-lt"/>
                  </a:rPr>
                </a:br>
                <a:endParaRPr lang="en-US" sz="700" dirty="0">
                  <a:latin typeface="+mn-lt"/>
                </a:endParaRPr>
              </a:p>
            </p:txBody>
          </p:sp>
          <p:sp>
            <p:nvSpPr>
              <p:cNvPr id="18" name="Cloud"/>
              <p:cNvSpPr>
                <a:spLocks noChangeAspect="1" noEditPoints="1" noChangeArrowheads="1"/>
              </p:cNvSpPr>
              <p:nvPr/>
            </p:nvSpPr>
            <p:spPr bwMode="auto">
              <a:xfrm>
                <a:off x="7368408" y="6545943"/>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AS6</a:t>
                </a:r>
                <a:br>
                  <a:rPr lang="en-US" sz="700" dirty="0" smtClean="0">
                    <a:latin typeface="+mn-lt"/>
                  </a:rPr>
                </a:br>
                <a:r>
                  <a:rPr lang="en-US" sz="700" dirty="0" smtClean="0">
                    <a:latin typeface="+mn-lt"/>
                  </a:rPr>
                  <a:t>6.6.*</a:t>
                </a:r>
                <a:endParaRPr lang="en-US" sz="700" dirty="0">
                  <a:latin typeface="+mn-lt"/>
                </a:endParaRPr>
              </a:p>
            </p:txBody>
          </p:sp>
          <p:sp>
            <p:nvSpPr>
              <p:cNvPr id="19" name="Cloud"/>
              <p:cNvSpPr>
                <a:spLocks noChangeAspect="1" noEditPoints="1" noChangeArrowheads="1"/>
              </p:cNvSpPr>
              <p:nvPr/>
            </p:nvSpPr>
            <p:spPr bwMode="auto">
              <a:xfrm>
                <a:off x="4370426" y="6252231"/>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AS7</a:t>
                </a:r>
                <a:br>
                  <a:rPr lang="en-US" sz="700" dirty="0" smtClean="0">
                    <a:latin typeface="+mn-lt"/>
                  </a:rPr>
                </a:br>
                <a:r>
                  <a:rPr lang="en-US" sz="700" dirty="0" smtClean="0">
                    <a:latin typeface="+mn-lt"/>
                  </a:rPr>
                  <a:t>7.7.*</a:t>
                </a:r>
                <a:endParaRPr lang="en-US" sz="700" dirty="0">
                  <a:latin typeface="+mn-lt"/>
                </a:endParaRPr>
              </a:p>
            </p:txBody>
          </p:sp>
          <p:sp>
            <p:nvSpPr>
              <p:cNvPr id="20" name="Cloud"/>
              <p:cNvSpPr>
                <a:spLocks noChangeAspect="1" noEditPoints="1" noChangeArrowheads="1"/>
              </p:cNvSpPr>
              <p:nvPr/>
            </p:nvSpPr>
            <p:spPr bwMode="auto">
              <a:xfrm>
                <a:off x="7657729" y="4775815"/>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AS5</a:t>
                </a:r>
                <a:br>
                  <a:rPr lang="en-US" sz="700" dirty="0" smtClean="0">
                    <a:latin typeface="+mn-lt"/>
                  </a:rPr>
                </a:br>
                <a:r>
                  <a:rPr lang="en-US" sz="700" dirty="0" smtClean="0">
                    <a:latin typeface="+mn-lt"/>
                  </a:rPr>
                  <a:t>5.5.*</a:t>
                </a:r>
                <a:endParaRPr lang="en-US" sz="700" dirty="0">
                  <a:latin typeface="+mn-lt"/>
                </a:endParaRPr>
              </a:p>
            </p:txBody>
          </p:sp>
          <p:sp>
            <p:nvSpPr>
              <p:cNvPr id="21" name="Cloud"/>
              <p:cNvSpPr>
                <a:spLocks noChangeAspect="1" noEditPoints="1" noChangeArrowheads="1"/>
              </p:cNvSpPr>
              <p:nvPr/>
            </p:nvSpPr>
            <p:spPr bwMode="auto">
              <a:xfrm>
                <a:off x="4459510" y="1010919"/>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AS4</a:t>
                </a:r>
                <a:br>
                  <a:rPr lang="en-US" sz="700" dirty="0" smtClean="0">
                    <a:latin typeface="+mn-lt"/>
                  </a:rPr>
                </a:br>
                <a:r>
                  <a:rPr lang="en-US" sz="700" dirty="0" smtClean="0">
                    <a:latin typeface="+mn-lt"/>
                  </a:rPr>
                  <a:t>4.4.*</a:t>
                </a:r>
                <a:endParaRPr lang="en-US" sz="700" dirty="0">
                  <a:latin typeface="+mn-lt"/>
                </a:endParaRPr>
              </a:p>
            </p:txBody>
          </p:sp>
          <p:sp>
            <p:nvSpPr>
              <p:cNvPr id="22" name="Cloud"/>
              <p:cNvSpPr>
                <a:spLocks noChangeAspect="1" noEditPoints="1" noChangeArrowheads="1"/>
              </p:cNvSpPr>
              <p:nvPr/>
            </p:nvSpPr>
            <p:spPr bwMode="auto">
              <a:xfrm>
                <a:off x="6396359" y="231500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AS3</a:t>
                </a:r>
                <a:br>
                  <a:rPr lang="en-US" sz="700" dirty="0" smtClean="0">
                    <a:latin typeface="+mn-lt"/>
                  </a:rPr>
                </a:br>
                <a:r>
                  <a:rPr lang="en-US" sz="700" dirty="0" smtClean="0">
                    <a:latin typeface="+mn-lt"/>
                  </a:rPr>
                  <a:t>3.3.*</a:t>
                </a:r>
                <a:endParaRPr lang="en-US" sz="700" dirty="0">
                  <a:latin typeface="+mn-lt"/>
                </a:endParaRPr>
              </a:p>
            </p:txBody>
          </p:sp>
          <p:sp>
            <p:nvSpPr>
              <p:cNvPr id="23" name="Cloud"/>
              <p:cNvSpPr>
                <a:spLocks noChangeAspect="1" noEditPoints="1" noChangeArrowheads="1"/>
              </p:cNvSpPr>
              <p:nvPr/>
            </p:nvSpPr>
            <p:spPr bwMode="auto">
              <a:xfrm>
                <a:off x="2802563" y="2383108"/>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AS2</a:t>
                </a:r>
                <a:br>
                  <a:rPr lang="en-US" sz="700" dirty="0" smtClean="0">
                    <a:latin typeface="+mn-lt"/>
                  </a:rPr>
                </a:br>
                <a:r>
                  <a:rPr lang="en-US" sz="700" dirty="0" smtClean="0">
                    <a:latin typeface="+mn-lt"/>
                  </a:rPr>
                  <a:t>2.2.*</a:t>
                </a:r>
                <a:endParaRPr lang="en-US" sz="700" dirty="0">
                  <a:latin typeface="+mn-lt"/>
                </a:endParaRPr>
              </a:p>
            </p:txBody>
          </p:sp>
          <p:sp>
            <p:nvSpPr>
              <p:cNvPr id="24" name="Can 23"/>
              <p:cNvSpPr/>
              <p:nvPr/>
            </p:nvSpPr>
            <p:spPr bwMode="auto">
              <a:xfrm>
                <a:off x="4050211" y="3977740"/>
                <a:ext cx="634886" cy="340092"/>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A</a:t>
                </a:r>
              </a:p>
            </p:txBody>
          </p:sp>
          <p:sp>
            <p:nvSpPr>
              <p:cNvPr id="25" name="Can 24"/>
              <p:cNvSpPr/>
              <p:nvPr/>
            </p:nvSpPr>
            <p:spPr bwMode="auto">
              <a:xfrm>
                <a:off x="5734619" y="5001877"/>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E</a:t>
                </a:r>
              </a:p>
            </p:txBody>
          </p:sp>
          <p:sp>
            <p:nvSpPr>
              <p:cNvPr id="26" name="Can 25"/>
              <p:cNvSpPr/>
              <p:nvPr/>
            </p:nvSpPr>
            <p:spPr bwMode="auto">
              <a:xfrm>
                <a:off x="4964424" y="44650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C</a:t>
                </a:r>
              </a:p>
            </p:txBody>
          </p:sp>
          <p:sp>
            <p:nvSpPr>
              <p:cNvPr id="27" name="Can 26"/>
              <p:cNvSpPr/>
              <p:nvPr/>
            </p:nvSpPr>
            <p:spPr bwMode="auto">
              <a:xfrm>
                <a:off x="5898362" y="3963028"/>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B</a:t>
                </a:r>
              </a:p>
            </p:txBody>
          </p:sp>
          <p:cxnSp>
            <p:nvCxnSpPr>
              <p:cNvPr id="28" name="Straight Connector 27"/>
              <p:cNvCxnSpPr/>
              <p:nvPr/>
            </p:nvCxnSpPr>
            <p:spPr bwMode="auto">
              <a:xfrm flipV="1">
                <a:off x="4685097" y="4195691"/>
                <a:ext cx="1213265" cy="131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a:stCxn id="24" idx="3"/>
                <a:endCxn id="40" idx="1"/>
              </p:cNvCxnSpPr>
              <p:nvPr/>
            </p:nvCxnSpPr>
            <p:spPr bwMode="auto">
              <a:xfrm>
                <a:off x="4367654" y="4317832"/>
                <a:ext cx="13398" cy="7275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a:stCxn id="25" idx="4"/>
                <a:endCxn id="20" idx="0"/>
              </p:cNvCxnSpPr>
              <p:nvPr/>
            </p:nvCxnSpPr>
            <p:spPr bwMode="auto">
              <a:xfrm>
                <a:off x="6375337" y="5173485"/>
                <a:ext cx="1287116" cy="431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flipH="1" flipV="1">
                <a:off x="5757160" y="1741648"/>
                <a:ext cx="834547" cy="689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a:endCxn id="25" idx="3"/>
              </p:cNvCxnSpPr>
              <p:nvPr/>
            </p:nvCxnSpPr>
            <p:spPr bwMode="auto">
              <a:xfrm flipV="1">
                <a:off x="5624117" y="5345093"/>
                <a:ext cx="430861" cy="8958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a:stCxn id="18" idx="3"/>
                <a:endCxn id="20" idx="1"/>
              </p:cNvCxnSpPr>
              <p:nvPr/>
            </p:nvCxnSpPr>
            <p:spPr bwMode="auto">
              <a:xfrm flipV="1">
                <a:off x="8129932" y="5656438"/>
                <a:ext cx="289321" cy="9399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a:off x="4571863" y="4305737"/>
                <a:ext cx="435415" cy="1814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flipH="1" flipV="1">
                <a:off x="5454788" y="4789528"/>
                <a:ext cx="399131" cy="2177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flipV="1">
                <a:off x="5492750" y="4293642"/>
                <a:ext cx="445833" cy="1894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V="1">
                <a:off x="4136447" y="1826310"/>
                <a:ext cx="616839" cy="59264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a:stCxn id="40" idx="4"/>
                <a:endCxn id="25" idx="2"/>
              </p:cNvCxnSpPr>
              <p:nvPr/>
            </p:nvCxnSpPr>
            <p:spPr bwMode="auto">
              <a:xfrm flipV="1">
                <a:off x="4701411" y="5173485"/>
                <a:ext cx="1033208" cy="435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a:stCxn id="25" idx="1"/>
                <a:endCxn id="27" idx="3"/>
              </p:cNvCxnSpPr>
              <p:nvPr/>
            </p:nvCxnSpPr>
            <p:spPr bwMode="auto">
              <a:xfrm flipV="1">
                <a:off x="6054978" y="4306244"/>
                <a:ext cx="163743" cy="6956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Can 39"/>
              <p:cNvSpPr/>
              <p:nvPr/>
            </p:nvSpPr>
            <p:spPr bwMode="auto">
              <a:xfrm>
                <a:off x="4060693" y="5045424"/>
                <a:ext cx="640718" cy="343216"/>
              </a:xfrm>
              <a:prstGeom prst="can">
                <a:avLst>
                  <a:gd name="adj"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700" b="0" i="1" u="none" strike="noStrike" cap="none" normalizeH="0" baseline="0" dirty="0" smtClean="0">
                    <a:ln>
                      <a:noFill/>
                    </a:ln>
                    <a:solidFill>
                      <a:schemeClr val="tx2"/>
                    </a:solidFill>
                    <a:effectLst/>
                    <a:latin typeface="+mn-lt"/>
                  </a:rPr>
                  <a:t>D</a:t>
                </a:r>
              </a:p>
            </p:txBody>
          </p:sp>
          <p:sp>
            <p:nvSpPr>
              <p:cNvPr id="41" name="Cloud"/>
              <p:cNvSpPr>
                <a:spLocks noChangeAspect="1" noEditPoints="1" noChangeArrowheads="1"/>
              </p:cNvSpPr>
              <p:nvPr/>
            </p:nvSpPr>
            <p:spPr bwMode="auto">
              <a:xfrm>
                <a:off x="833889" y="388892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AS8</a:t>
                </a:r>
                <a:br>
                  <a:rPr lang="en-US" sz="700" dirty="0" smtClean="0">
                    <a:latin typeface="+mn-lt"/>
                  </a:rPr>
                </a:br>
                <a:r>
                  <a:rPr lang="en-US" sz="700" dirty="0" smtClean="0">
                    <a:latin typeface="+mn-lt"/>
                  </a:rPr>
                  <a:t>8.8.*</a:t>
                </a:r>
                <a:endParaRPr lang="en-US" sz="700" dirty="0">
                  <a:latin typeface="+mn-lt"/>
                </a:endParaRPr>
              </a:p>
            </p:txBody>
          </p:sp>
          <p:cxnSp>
            <p:nvCxnSpPr>
              <p:cNvPr id="42" name="Straight Connector 41"/>
              <p:cNvCxnSpPr>
                <a:stCxn id="27" idx="1"/>
              </p:cNvCxnSpPr>
              <p:nvPr/>
            </p:nvCxnSpPr>
            <p:spPr bwMode="auto">
              <a:xfrm flipV="1">
                <a:off x="6218721" y="3102524"/>
                <a:ext cx="751316" cy="860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flipH="1" flipV="1">
                <a:off x="3772158" y="3206544"/>
                <a:ext cx="412669" cy="79682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a:endCxn id="40" idx="3"/>
              </p:cNvCxnSpPr>
              <p:nvPr/>
            </p:nvCxnSpPr>
            <p:spPr bwMode="auto">
              <a:xfrm flipH="1" flipV="1">
                <a:off x="4381052" y="5388640"/>
                <a:ext cx="529468" cy="9127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flipV="1">
                <a:off x="2128698" y="3156734"/>
                <a:ext cx="919210" cy="7498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6" name="Cloud"/>
              <p:cNvSpPr>
                <a:spLocks noChangeAspect="1" noEditPoints="1" noChangeArrowheads="1"/>
              </p:cNvSpPr>
              <p:nvPr/>
            </p:nvSpPr>
            <p:spPr bwMode="auto">
              <a:xfrm>
                <a:off x="1603127" y="5589450"/>
                <a:ext cx="1523049" cy="881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85000"/>
                </a:schemeClr>
              </a:solidFill>
              <a:ln w="9525">
                <a:solidFill>
                  <a:srgbClr val="000000"/>
                </a:solidFill>
                <a:miter lim="800000"/>
                <a:headEnd/>
                <a:tailEnd/>
              </a:ln>
              <a:effectLst/>
            </p:spPr>
            <p:txBody>
              <a:bodyPr vert="horz" wrap="square" lIns="0" tIns="45720" rIns="0" bIns="45720" numCol="1" anchor="ctr" anchorCtr="0" compatLnSpc="1">
                <a:prstTxWarp prst="textNoShape">
                  <a:avLst/>
                </a:prstTxWarp>
              </a:bodyPr>
              <a:lstStyle/>
              <a:p>
                <a:pPr algn="ctr"/>
                <a:r>
                  <a:rPr lang="en-US" sz="700" dirty="0" smtClean="0">
                    <a:latin typeface="+mn-lt"/>
                  </a:rPr>
                  <a:t>AS9</a:t>
                </a:r>
                <a:br>
                  <a:rPr lang="en-US" sz="700" dirty="0" smtClean="0">
                    <a:latin typeface="+mn-lt"/>
                  </a:rPr>
                </a:br>
                <a:r>
                  <a:rPr lang="en-US" sz="700" dirty="0" smtClean="0">
                    <a:latin typeface="+mn-lt"/>
                  </a:rPr>
                  <a:t>9.9.*</a:t>
                </a:r>
                <a:endParaRPr lang="en-US" sz="700" dirty="0">
                  <a:latin typeface="+mn-lt"/>
                </a:endParaRPr>
              </a:p>
            </p:txBody>
          </p:sp>
          <p:cxnSp>
            <p:nvCxnSpPr>
              <p:cNvPr id="47" name="Straight Connector 46"/>
              <p:cNvCxnSpPr>
                <a:endCxn id="19" idx="0"/>
              </p:cNvCxnSpPr>
              <p:nvPr/>
            </p:nvCxnSpPr>
            <p:spPr bwMode="auto">
              <a:xfrm>
                <a:off x="3023719" y="6168331"/>
                <a:ext cx="1351431" cy="52468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TextBox 47"/>
              <p:cNvSpPr txBox="1"/>
              <p:nvPr/>
            </p:nvSpPr>
            <p:spPr>
              <a:xfrm>
                <a:off x="4691543" y="423087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6</a:t>
                </a:r>
                <a:endParaRPr lang="en-US" sz="600" dirty="0">
                  <a:latin typeface="+mn-lt"/>
                </a:endParaRPr>
              </a:p>
            </p:txBody>
          </p:sp>
          <p:sp>
            <p:nvSpPr>
              <p:cNvPr id="49" name="TextBox 48"/>
              <p:cNvSpPr txBox="1"/>
              <p:nvPr/>
            </p:nvSpPr>
            <p:spPr>
              <a:xfrm>
                <a:off x="5980254" y="4516324"/>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11</a:t>
                </a:r>
                <a:endParaRPr lang="en-US" sz="600" dirty="0">
                  <a:latin typeface="+mn-lt"/>
                </a:endParaRPr>
              </a:p>
            </p:txBody>
          </p:sp>
          <p:sp>
            <p:nvSpPr>
              <p:cNvPr id="50" name="TextBox 49"/>
              <p:cNvSpPr txBox="1"/>
              <p:nvPr/>
            </p:nvSpPr>
            <p:spPr>
              <a:xfrm>
                <a:off x="5141483" y="503277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8</a:t>
                </a:r>
                <a:endParaRPr lang="en-US" sz="600" dirty="0">
                  <a:latin typeface="+mn-lt"/>
                </a:endParaRPr>
              </a:p>
            </p:txBody>
          </p:sp>
          <p:sp>
            <p:nvSpPr>
              <p:cNvPr id="51" name="TextBox 50"/>
              <p:cNvSpPr txBox="1"/>
              <p:nvPr/>
            </p:nvSpPr>
            <p:spPr>
              <a:xfrm>
                <a:off x="4319645" y="4532667"/>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7</a:t>
                </a:r>
                <a:endParaRPr lang="en-US" sz="600" dirty="0">
                  <a:latin typeface="+mn-lt"/>
                </a:endParaRPr>
              </a:p>
            </p:txBody>
          </p:sp>
          <p:sp>
            <p:nvSpPr>
              <p:cNvPr id="52" name="TextBox 51"/>
              <p:cNvSpPr txBox="1"/>
              <p:nvPr/>
            </p:nvSpPr>
            <p:spPr>
              <a:xfrm>
                <a:off x="5639685" y="4260399"/>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9</a:t>
                </a:r>
                <a:endParaRPr lang="en-US" sz="600" dirty="0">
                  <a:latin typeface="+mn-lt"/>
                </a:endParaRPr>
              </a:p>
            </p:txBody>
          </p:sp>
          <p:sp>
            <p:nvSpPr>
              <p:cNvPr id="53" name="TextBox 52"/>
              <p:cNvSpPr txBox="1"/>
              <p:nvPr/>
            </p:nvSpPr>
            <p:spPr>
              <a:xfrm>
                <a:off x="5503072" y="4013670"/>
                <a:ext cx="292743"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10</a:t>
                </a:r>
                <a:endParaRPr lang="en-US" sz="600" dirty="0">
                  <a:latin typeface="+mn-lt"/>
                </a:endParaRPr>
              </a:p>
            </p:txBody>
          </p:sp>
          <p:sp>
            <p:nvSpPr>
              <p:cNvPr id="54" name="TextBox 53"/>
              <p:cNvSpPr txBox="1"/>
              <p:nvPr/>
            </p:nvSpPr>
            <p:spPr>
              <a:xfrm>
                <a:off x="5608934" y="4751274"/>
                <a:ext cx="146375" cy="274013"/>
              </a:xfrm>
              <a:prstGeom prst="rect">
                <a:avLst/>
              </a:prstGeom>
              <a:solidFill>
                <a:schemeClr val="bg2">
                  <a:lumMod val="40000"/>
                  <a:lumOff val="60000"/>
                </a:schemeClr>
              </a:solidFill>
            </p:spPr>
            <p:txBody>
              <a:bodyPr wrap="none" lIns="0" tIns="0" rIns="0" bIns="0" rtlCol="0" anchor="ctr">
                <a:spAutoFit/>
              </a:bodyPr>
              <a:lstStyle/>
              <a:p>
                <a:pPr algn="ctr"/>
                <a:r>
                  <a:rPr lang="en-US" sz="600" dirty="0" smtClean="0">
                    <a:latin typeface="+mn-lt"/>
                  </a:rPr>
                  <a:t>5</a:t>
                </a:r>
                <a:endParaRPr lang="en-US" sz="600" dirty="0">
                  <a:latin typeface="+mn-lt"/>
                </a:endParaRPr>
              </a:p>
            </p:txBody>
          </p:sp>
          <p:cxnSp>
            <p:nvCxnSpPr>
              <p:cNvPr id="55" name="Straight Connector 54"/>
              <p:cNvCxnSpPr>
                <a:stCxn id="41" idx="1"/>
                <a:endCxn id="46" idx="3"/>
              </p:cNvCxnSpPr>
              <p:nvPr/>
            </p:nvCxnSpPr>
            <p:spPr bwMode="auto">
              <a:xfrm>
                <a:off x="1595413" y="4769543"/>
                <a:ext cx="769238" cy="8703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Connector 55"/>
              <p:cNvCxnSpPr>
                <a:stCxn id="19" idx="2"/>
                <a:endCxn id="18" idx="0"/>
              </p:cNvCxnSpPr>
              <p:nvPr/>
            </p:nvCxnSpPr>
            <p:spPr bwMode="auto">
              <a:xfrm>
                <a:off x="5892206" y="6693012"/>
                <a:ext cx="1480926" cy="29371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7" name="TextBox 56"/>
              <p:cNvSpPr txBox="1"/>
              <p:nvPr/>
            </p:nvSpPr>
            <p:spPr>
              <a:xfrm>
                <a:off x="6840511" y="3219480"/>
                <a:ext cx="826292" cy="274013"/>
              </a:xfrm>
              <a:prstGeom prst="rect">
                <a:avLst/>
              </a:prstGeom>
              <a:noFill/>
            </p:spPr>
            <p:txBody>
              <a:bodyPr wrap="none" lIns="0" tIns="0" rIns="0" bIns="0" rtlCol="0" anchor="ctr">
                <a:spAutoFit/>
              </a:bodyPr>
              <a:lstStyle/>
              <a:p>
                <a:pPr algn="ctr"/>
                <a:r>
                  <a:rPr lang="en-US" sz="600" dirty="0" smtClean="0">
                    <a:latin typeface="+mn-lt"/>
                  </a:rPr>
                  <a:t>3.3.1.1</a:t>
                </a:r>
                <a:endParaRPr lang="en-US" sz="600" dirty="0">
                  <a:latin typeface="+mn-lt"/>
                </a:endParaRPr>
              </a:p>
            </p:txBody>
          </p:sp>
          <p:sp>
            <p:nvSpPr>
              <p:cNvPr id="58" name="TextBox 57"/>
              <p:cNvSpPr txBox="1"/>
              <p:nvPr/>
            </p:nvSpPr>
            <p:spPr>
              <a:xfrm>
                <a:off x="3983052" y="6028413"/>
                <a:ext cx="826292" cy="274013"/>
              </a:xfrm>
              <a:prstGeom prst="rect">
                <a:avLst/>
              </a:prstGeom>
              <a:noFill/>
            </p:spPr>
            <p:txBody>
              <a:bodyPr wrap="none" lIns="0" tIns="0" rIns="0" bIns="0" rtlCol="0" anchor="ctr">
                <a:spAutoFit/>
              </a:bodyPr>
              <a:lstStyle/>
              <a:p>
                <a:pPr algn="ctr"/>
                <a:r>
                  <a:rPr lang="en-US" sz="600" dirty="0" smtClean="0">
                    <a:latin typeface="+mn-lt"/>
                  </a:rPr>
                  <a:t>7.7.2.1</a:t>
                </a:r>
                <a:endParaRPr lang="en-US" sz="600" dirty="0">
                  <a:latin typeface="+mn-lt"/>
                </a:endParaRPr>
              </a:p>
            </p:txBody>
          </p:sp>
          <p:sp>
            <p:nvSpPr>
              <p:cNvPr id="59" name="TextBox 58"/>
              <p:cNvSpPr txBox="1"/>
              <p:nvPr/>
            </p:nvSpPr>
            <p:spPr>
              <a:xfrm>
                <a:off x="3824279" y="3117027"/>
                <a:ext cx="826292" cy="274013"/>
              </a:xfrm>
              <a:prstGeom prst="rect">
                <a:avLst/>
              </a:prstGeom>
              <a:noFill/>
            </p:spPr>
            <p:txBody>
              <a:bodyPr wrap="none" lIns="0" tIns="0" rIns="0" bIns="0" rtlCol="0" anchor="ctr">
                <a:spAutoFit/>
              </a:bodyPr>
              <a:lstStyle/>
              <a:p>
                <a:pPr algn="ctr"/>
                <a:r>
                  <a:rPr lang="en-US" sz="600" dirty="0" smtClean="0">
                    <a:latin typeface="+mn-lt"/>
                  </a:rPr>
                  <a:t>2.2.1.1</a:t>
                </a:r>
                <a:endParaRPr lang="en-US" sz="600" dirty="0">
                  <a:latin typeface="+mn-lt"/>
                </a:endParaRPr>
              </a:p>
            </p:txBody>
          </p:sp>
          <p:sp>
            <p:nvSpPr>
              <p:cNvPr id="60" name="TextBox 59"/>
              <p:cNvSpPr txBox="1"/>
              <p:nvPr/>
            </p:nvSpPr>
            <p:spPr>
              <a:xfrm>
                <a:off x="5682789" y="6021857"/>
                <a:ext cx="826292" cy="274013"/>
              </a:xfrm>
              <a:prstGeom prst="rect">
                <a:avLst/>
              </a:prstGeom>
              <a:noFill/>
            </p:spPr>
            <p:txBody>
              <a:bodyPr wrap="none" lIns="0" tIns="0" rIns="0" bIns="0" rtlCol="0" anchor="ctr">
                <a:spAutoFit/>
              </a:bodyPr>
              <a:lstStyle/>
              <a:p>
                <a:pPr algn="ctr"/>
                <a:r>
                  <a:rPr lang="en-US" sz="600" dirty="0" smtClean="0">
                    <a:latin typeface="+mn-lt"/>
                  </a:rPr>
                  <a:t>7.7.1.1</a:t>
                </a:r>
                <a:endParaRPr lang="en-US" sz="600" dirty="0">
                  <a:latin typeface="+mn-lt"/>
                </a:endParaRPr>
              </a:p>
            </p:txBody>
          </p:sp>
          <p:sp>
            <p:nvSpPr>
              <p:cNvPr id="61" name="TextBox 60"/>
              <p:cNvSpPr txBox="1"/>
              <p:nvPr/>
            </p:nvSpPr>
            <p:spPr>
              <a:xfrm>
                <a:off x="6858287" y="5228322"/>
                <a:ext cx="826292" cy="274013"/>
              </a:xfrm>
              <a:prstGeom prst="rect">
                <a:avLst/>
              </a:prstGeom>
              <a:noFill/>
            </p:spPr>
            <p:txBody>
              <a:bodyPr wrap="none" lIns="0" tIns="0" rIns="0" bIns="0" rtlCol="0" anchor="ctr">
                <a:spAutoFit/>
              </a:bodyPr>
              <a:lstStyle/>
              <a:p>
                <a:pPr algn="ctr"/>
                <a:r>
                  <a:rPr lang="en-US" sz="600" dirty="0" smtClean="0">
                    <a:latin typeface="+mn-lt"/>
                  </a:rPr>
                  <a:t>5.5.1.1</a:t>
                </a:r>
                <a:endParaRPr lang="en-US" sz="600" dirty="0">
                  <a:latin typeface="+mn-lt"/>
                </a:endParaRPr>
              </a:p>
            </p:txBody>
          </p:sp>
        </p:grpSp>
        <p:sp>
          <p:nvSpPr>
            <p:cNvPr id="7" name="TextBox 6"/>
            <p:cNvSpPr txBox="1"/>
            <p:nvPr/>
          </p:nvSpPr>
          <p:spPr>
            <a:xfrm>
              <a:off x="3690226" y="4280042"/>
              <a:ext cx="453280" cy="274013"/>
            </a:xfrm>
            <a:prstGeom prst="rect">
              <a:avLst/>
            </a:prstGeom>
            <a:noFill/>
          </p:spPr>
          <p:txBody>
            <a:bodyPr wrap="none" lIns="0" tIns="0" rIns="0" bIns="0" rtlCol="0" anchor="ctr">
              <a:spAutoFit/>
            </a:bodyPr>
            <a:lstStyle/>
            <a:p>
              <a:pPr algn="ctr"/>
              <a:r>
                <a:rPr lang="en-US" sz="600" dirty="0" smtClean="0">
                  <a:latin typeface="+mn-lt"/>
                </a:rPr>
                <a:t>.1.*</a:t>
              </a:r>
              <a:endParaRPr lang="en-US" sz="600" dirty="0">
                <a:latin typeface="+mn-lt"/>
              </a:endParaRPr>
            </a:p>
          </p:txBody>
        </p:sp>
        <p:sp>
          <p:nvSpPr>
            <p:cNvPr id="8" name="TextBox 7"/>
            <p:cNvSpPr txBox="1"/>
            <p:nvPr/>
          </p:nvSpPr>
          <p:spPr>
            <a:xfrm>
              <a:off x="6458825" y="4121293"/>
              <a:ext cx="453280" cy="274013"/>
            </a:xfrm>
            <a:prstGeom prst="rect">
              <a:avLst/>
            </a:prstGeom>
            <a:noFill/>
          </p:spPr>
          <p:txBody>
            <a:bodyPr wrap="none" lIns="0" tIns="0" rIns="0" bIns="0" rtlCol="0" anchor="ctr">
              <a:spAutoFit/>
            </a:bodyPr>
            <a:lstStyle/>
            <a:p>
              <a:pPr algn="ctr"/>
              <a:r>
                <a:rPr lang="en-US" sz="600" dirty="0" smtClean="0">
                  <a:latin typeface="+mn-lt"/>
                </a:rPr>
                <a:t>.2.*</a:t>
              </a:r>
              <a:endParaRPr lang="en-US" sz="600" dirty="0">
                <a:latin typeface="+mn-lt"/>
              </a:endParaRPr>
            </a:p>
          </p:txBody>
        </p:sp>
        <p:cxnSp>
          <p:nvCxnSpPr>
            <p:cNvPr id="9" name="Straight Connector 8"/>
            <p:cNvCxnSpPr/>
            <p:nvPr/>
          </p:nvCxnSpPr>
          <p:spPr bwMode="auto">
            <a:xfrm flipH="1">
              <a:off x="3835400" y="4255736"/>
              <a:ext cx="214812" cy="559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flipH="1">
              <a:off x="5575300" y="5289550"/>
              <a:ext cx="158751" cy="952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flipH="1" flipV="1">
              <a:off x="6546850" y="4152900"/>
              <a:ext cx="157661" cy="75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flipV="1">
              <a:off x="3816350" y="5207000"/>
              <a:ext cx="240212" cy="12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4791308" y="4791014"/>
              <a:ext cx="453280" cy="274013"/>
            </a:xfrm>
            <a:prstGeom prst="rect">
              <a:avLst/>
            </a:prstGeom>
            <a:noFill/>
          </p:spPr>
          <p:txBody>
            <a:bodyPr wrap="none" lIns="0" tIns="0" rIns="0" bIns="0" rtlCol="0" anchor="ctr">
              <a:spAutoFit/>
            </a:bodyPr>
            <a:lstStyle/>
            <a:p>
              <a:pPr algn="ctr"/>
              <a:r>
                <a:rPr lang="en-US" sz="600" dirty="0" smtClean="0">
                  <a:latin typeface="+mn-lt"/>
                </a:rPr>
                <a:t>.3.*</a:t>
              </a:r>
              <a:endParaRPr lang="en-US" sz="600" dirty="0">
                <a:latin typeface="+mn-lt"/>
              </a:endParaRPr>
            </a:p>
          </p:txBody>
        </p:sp>
        <p:cxnSp>
          <p:nvCxnSpPr>
            <p:cNvPr id="14" name="Straight Connector 13"/>
            <p:cNvCxnSpPr/>
            <p:nvPr/>
          </p:nvCxnSpPr>
          <p:spPr bwMode="auto">
            <a:xfrm flipH="1">
              <a:off x="4883150" y="4763736"/>
              <a:ext cx="113212" cy="749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3614025" y="4927743"/>
              <a:ext cx="453280" cy="274013"/>
            </a:xfrm>
            <a:prstGeom prst="rect">
              <a:avLst/>
            </a:prstGeom>
            <a:noFill/>
          </p:spPr>
          <p:txBody>
            <a:bodyPr wrap="none" lIns="0" tIns="0" rIns="0" bIns="0" rtlCol="0" anchor="ctr">
              <a:spAutoFit/>
            </a:bodyPr>
            <a:lstStyle/>
            <a:p>
              <a:pPr algn="ctr"/>
              <a:r>
                <a:rPr lang="en-US" sz="600" dirty="0" smtClean="0">
                  <a:latin typeface="+mn-lt"/>
                </a:rPr>
                <a:t>.4.*</a:t>
              </a:r>
              <a:endParaRPr lang="en-US" sz="600" dirty="0">
                <a:latin typeface="+mn-lt"/>
              </a:endParaRPr>
            </a:p>
          </p:txBody>
        </p:sp>
        <p:sp>
          <p:nvSpPr>
            <p:cNvPr id="16" name="TextBox 15"/>
            <p:cNvSpPr txBox="1"/>
            <p:nvPr/>
          </p:nvSpPr>
          <p:spPr>
            <a:xfrm>
              <a:off x="5303127" y="5321442"/>
              <a:ext cx="453280" cy="274013"/>
            </a:xfrm>
            <a:prstGeom prst="rect">
              <a:avLst/>
            </a:prstGeom>
            <a:noFill/>
          </p:spPr>
          <p:txBody>
            <a:bodyPr wrap="none" lIns="0" tIns="0" rIns="0" bIns="0" rtlCol="0" anchor="ctr">
              <a:spAutoFit/>
            </a:bodyPr>
            <a:lstStyle/>
            <a:p>
              <a:pPr algn="ctr"/>
              <a:r>
                <a:rPr lang="en-US" sz="600" dirty="0" smtClean="0">
                  <a:latin typeface="+mn-lt"/>
                </a:rPr>
                <a:t>.5.*</a:t>
              </a:r>
              <a:endParaRPr lang="en-US" sz="600" dirty="0">
                <a:latin typeface="+mn-lt"/>
              </a:endParaRPr>
            </a:p>
          </p:txBody>
        </p:sp>
      </p:grpSp>
    </p:spTree>
    <p:extLst>
      <p:ext uri="{BB962C8B-B14F-4D97-AF65-F5344CB8AC3E}">
        <p14:creationId xmlns:p14="http://schemas.microsoft.com/office/powerpoint/2010/main" val="897290290"/>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dirty="0" smtClean="0"/>
              <a:t>Exercises</a:t>
            </a:r>
            <a:endParaRPr lang="en-US" dirty="0"/>
          </a:p>
        </p:txBody>
      </p:sp>
      <p:sp>
        <p:nvSpPr>
          <p:cNvPr id="34819" name="Rectangle 3"/>
          <p:cNvSpPr>
            <a:spLocks noGrp="1" noChangeArrowheads="1"/>
          </p:cNvSpPr>
          <p:nvPr>
            <p:ph idx="1"/>
          </p:nvPr>
        </p:nvSpPr>
        <p:spPr>
          <a:xfrm>
            <a:off x="14288" y="1959777"/>
            <a:ext cx="10044112" cy="5812623"/>
          </a:xfrm>
        </p:spPr>
        <p:txBody>
          <a:bodyPr/>
          <a:lstStyle/>
          <a:p>
            <a:pPr marL="457200" indent="-457200">
              <a:buClr>
                <a:schemeClr val="tx1"/>
              </a:buClr>
              <a:buFont typeface="+mj-lt"/>
              <a:buAutoNum type="arabicPeriod" startAt="6"/>
            </a:pPr>
            <a:r>
              <a:rPr lang="en-US" sz="2000" dirty="0" smtClean="0"/>
              <a:t>One justification for BGP’s AS-hop-based metric is that it allows ISPs to conceal the topologies of their networks. Why do you think ISPs consider it important to keep this information secret? Do you think that these reasons are sufficient justification for the negative impacts of sub-optimal routing?</a:t>
            </a:r>
            <a:endParaRPr lang="en-US" sz="1800" dirty="0" smtClean="0"/>
          </a:p>
          <a:p>
            <a:pPr lvl="1">
              <a:buClr>
                <a:schemeClr val="tx1"/>
              </a:buClr>
            </a:pPr>
            <a:endParaRPr lang="en-US" sz="2200" dirty="0"/>
          </a:p>
        </p:txBody>
      </p:sp>
      <p:sp>
        <p:nvSpPr>
          <p:cNvPr id="2" name="Slide Number Placeholder 1"/>
          <p:cNvSpPr>
            <a:spLocks noGrp="1"/>
          </p:cNvSpPr>
          <p:nvPr>
            <p:ph type="sldNum" sz="quarter" idx="10"/>
          </p:nvPr>
        </p:nvSpPr>
        <p:spPr/>
        <p:txBody>
          <a:bodyPr/>
          <a:lstStyle/>
          <a:p>
            <a:fld id="{E67FBD6A-8545-3B44-8786-C48B4E259526}" type="slidenum">
              <a:rPr lang="en-US" smtClean="0"/>
              <a:pPr/>
              <a:t>38</a:t>
            </a:fld>
            <a:endParaRPr lang="en-US"/>
          </a:p>
        </p:txBody>
      </p:sp>
    </p:spTree>
    <p:extLst>
      <p:ext uri="{BB962C8B-B14F-4D97-AF65-F5344CB8AC3E}">
        <p14:creationId xmlns:p14="http://schemas.microsoft.com/office/powerpoint/2010/main" val="10438675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dirty="0" smtClean="0"/>
              <a:t>Exercises</a:t>
            </a:r>
            <a:endParaRPr lang="en-US" dirty="0"/>
          </a:p>
        </p:txBody>
      </p:sp>
      <p:sp>
        <p:nvSpPr>
          <p:cNvPr id="34819" name="Rectangle 3"/>
          <p:cNvSpPr>
            <a:spLocks noGrp="1" noChangeArrowheads="1"/>
          </p:cNvSpPr>
          <p:nvPr>
            <p:ph idx="1"/>
          </p:nvPr>
        </p:nvSpPr>
        <p:spPr>
          <a:xfrm>
            <a:off x="14288" y="1959777"/>
            <a:ext cx="10044112" cy="5812623"/>
          </a:xfrm>
        </p:spPr>
        <p:txBody>
          <a:bodyPr/>
          <a:lstStyle/>
          <a:p>
            <a:pPr marL="457200" indent="-457200">
              <a:buClr>
                <a:schemeClr val="tx1"/>
              </a:buClr>
              <a:buFont typeface="+mj-lt"/>
              <a:buAutoNum type="arabicPeriod" startAt="6"/>
            </a:pPr>
            <a:r>
              <a:rPr lang="en-US" sz="2000" dirty="0" smtClean="0"/>
              <a:t>One justification for BGP’s AS-hop-based metric is that it allows ISPs to conceal the topologies of their networks. Why do you think ISPs consider it important to keep this information secret? Do you think that these reasons are sufficient justification for the negative impacts of sub-optimal routing?</a:t>
            </a:r>
            <a:endParaRPr lang="en-US" sz="1800" dirty="0" smtClean="0"/>
          </a:p>
          <a:p>
            <a:pPr marL="508000" lvl="1" indent="0">
              <a:buClr>
                <a:schemeClr val="tx1"/>
              </a:buClr>
              <a:buNone/>
            </a:pPr>
            <a:endParaRPr lang="en-US" sz="2000" i="1" dirty="0" smtClean="0"/>
          </a:p>
          <a:p>
            <a:pPr marL="508000" lvl="1" indent="0">
              <a:buClr>
                <a:schemeClr val="tx1"/>
              </a:buClr>
              <a:buNone/>
            </a:pPr>
            <a:r>
              <a:rPr lang="en-US" sz="2000" i="1" dirty="0" smtClean="0"/>
              <a:t>Exposing one’s internal topology makes denial of service attacks much easier to launch.  In addition, no protocol would be able to scale well given the increasing size of the Internet, if it had to distribute the entire Internet topology.</a:t>
            </a:r>
          </a:p>
          <a:p>
            <a:pPr marL="508000" lvl="1" indent="0">
              <a:buClr>
                <a:schemeClr val="tx1"/>
              </a:buClr>
              <a:buNone/>
            </a:pPr>
            <a:r>
              <a:rPr lang="en-US" sz="2000" i="1" dirty="0" smtClean="0"/>
              <a:t>It is better to have a sub-optimal connectivity than no connectivity, which would likely be the case if we had selected a protocol that required exposing internal AS topologies.</a:t>
            </a:r>
            <a:endParaRPr lang="en-US" sz="2000" i="1" dirty="0"/>
          </a:p>
        </p:txBody>
      </p:sp>
      <p:sp>
        <p:nvSpPr>
          <p:cNvPr id="2" name="Slide Number Placeholder 1"/>
          <p:cNvSpPr>
            <a:spLocks noGrp="1"/>
          </p:cNvSpPr>
          <p:nvPr>
            <p:ph type="sldNum" sz="quarter" idx="10"/>
          </p:nvPr>
        </p:nvSpPr>
        <p:spPr/>
        <p:txBody>
          <a:bodyPr/>
          <a:lstStyle/>
          <a:p>
            <a:fld id="{E67FBD6A-8545-3B44-8786-C48B4E259526}" type="slidenum">
              <a:rPr lang="en-US" smtClean="0"/>
              <a:pPr/>
              <a:t>39</a:t>
            </a:fld>
            <a:endParaRPr lang="en-US"/>
          </a:p>
        </p:txBody>
      </p:sp>
    </p:spTree>
    <p:extLst>
      <p:ext uri="{BB962C8B-B14F-4D97-AF65-F5344CB8AC3E}">
        <p14:creationId xmlns:p14="http://schemas.microsoft.com/office/powerpoint/2010/main" val="3479141717"/>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a:xfrm>
            <a:off x="93581" y="374331"/>
            <a:ext cx="8549640" cy="1295400"/>
          </a:xfrm>
        </p:spPr>
        <p:txBody>
          <a:bodyPr/>
          <a:lstStyle/>
          <a:p>
            <a:r>
              <a:rPr lang="en-US" dirty="0"/>
              <a:t>Inter-AS</a:t>
            </a:r>
            <a:r>
              <a:rPr lang="en-US" dirty="0" smtClean="0"/>
              <a:t> Tasks</a:t>
            </a:r>
            <a:endParaRPr lang="en-US" dirty="0"/>
          </a:p>
        </p:txBody>
      </p:sp>
      <p:sp>
        <p:nvSpPr>
          <p:cNvPr id="737283" name="Rectangle 3"/>
          <p:cNvSpPr>
            <a:spLocks noGrp="1" noChangeArrowheads="1"/>
          </p:cNvSpPr>
          <p:nvPr>
            <p:ph type="body" sz="half" idx="1"/>
          </p:nvPr>
        </p:nvSpPr>
        <p:spPr>
          <a:xfrm>
            <a:off x="-61060" y="4610428"/>
            <a:ext cx="4788218" cy="2638327"/>
          </a:xfrm>
        </p:spPr>
        <p:txBody>
          <a:bodyPr/>
          <a:lstStyle/>
          <a:p>
            <a:r>
              <a:rPr lang="en-US" sz="2600" dirty="0" smtClean="0"/>
              <a:t>Suppose </a:t>
            </a:r>
            <a:r>
              <a:rPr lang="en-US" sz="2600" dirty="0"/>
              <a:t>router in AS1 receives datagram destined outside of </a:t>
            </a:r>
            <a:r>
              <a:rPr lang="en-US" sz="2600" dirty="0" smtClean="0"/>
              <a:t>AS1</a:t>
            </a:r>
          </a:p>
          <a:p>
            <a:pPr lvl="1"/>
            <a:r>
              <a:rPr lang="en-US" sz="2200" dirty="0"/>
              <a:t>router should forward packet to gateway router, but which one?</a:t>
            </a:r>
          </a:p>
        </p:txBody>
      </p:sp>
      <p:sp>
        <p:nvSpPr>
          <p:cNvPr id="737284" name="Rectangle 4"/>
          <p:cNvSpPr>
            <a:spLocks noGrp="1" noChangeArrowheads="1"/>
          </p:cNvSpPr>
          <p:nvPr>
            <p:ph type="body" sz="half" idx="2"/>
          </p:nvPr>
        </p:nvSpPr>
        <p:spPr>
          <a:xfrm>
            <a:off x="5163662" y="4570324"/>
            <a:ext cx="4894738" cy="2887702"/>
          </a:xfrm>
        </p:spPr>
        <p:txBody>
          <a:bodyPr/>
          <a:lstStyle/>
          <a:p>
            <a:pPr marL="509412" indent="-509412">
              <a:buNone/>
            </a:pPr>
            <a:r>
              <a:rPr lang="en-US" sz="2600" u="sng" dirty="0">
                <a:solidFill>
                  <a:srgbClr val="000000"/>
                </a:solidFill>
              </a:rPr>
              <a:t>AS1 must:</a:t>
            </a:r>
          </a:p>
          <a:p>
            <a:pPr marL="341313" indent="-341313">
              <a:buClr>
                <a:schemeClr val="tx1"/>
              </a:buClr>
              <a:buFont typeface="ZapfDingbats" pitchFamily="82" charset="2"/>
              <a:buAutoNum type="arabicPeriod"/>
            </a:pPr>
            <a:r>
              <a:rPr lang="en-US" sz="2600" dirty="0">
                <a:solidFill>
                  <a:srgbClr val="000000"/>
                </a:solidFill>
              </a:rPr>
              <a:t>learn which </a:t>
            </a:r>
            <a:r>
              <a:rPr lang="en-US" sz="2600" dirty="0" smtClean="0">
                <a:solidFill>
                  <a:srgbClr val="000000"/>
                </a:solidFill>
              </a:rPr>
              <a:t>destinations </a:t>
            </a:r>
            <a:r>
              <a:rPr lang="en-US" sz="2600" dirty="0">
                <a:solidFill>
                  <a:srgbClr val="000000"/>
                </a:solidFill>
              </a:rPr>
              <a:t>are reachable through AS2, which through AS3</a:t>
            </a:r>
          </a:p>
          <a:p>
            <a:pPr marL="341313" indent="-341313">
              <a:buClr>
                <a:schemeClr val="tx1"/>
              </a:buClr>
              <a:buFont typeface="ZapfDingbats" pitchFamily="82" charset="2"/>
              <a:buAutoNum type="arabicPeriod"/>
            </a:pPr>
            <a:r>
              <a:rPr lang="en-US" sz="2600" dirty="0">
                <a:solidFill>
                  <a:srgbClr val="000000"/>
                </a:solidFill>
              </a:rPr>
              <a:t>propagate this </a:t>
            </a:r>
            <a:r>
              <a:rPr lang="en-US" sz="2600" dirty="0" err="1">
                <a:solidFill>
                  <a:srgbClr val="000000"/>
                </a:solidFill>
              </a:rPr>
              <a:t>reachability</a:t>
            </a:r>
            <a:r>
              <a:rPr lang="en-US" sz="2600" dirty="0">
                <a:solidFill>
                  <a:srgbClr val="000000"/>
                </a:solidFill>
              </a:rPr>
              <a:t> info to all routers in </a:t>
            </a:r>
            <a:r>
              <a:rPr lang="en-US" sz="2600" dirty="0" smtClean="0">
                <a:solidFill>
                  <a:srgbClr val="000000"/>
                </a:solidFill>
              </a:rPr>
              <a:t>AS1</a:t>
            </a:r>
            <a:endParaRPr lang="en-US" sz="2600" dirty="0">
              <a:solidFill>
                <a:srgbClr val="000000"/>
              </a:solidFill>
            </a:endParaRPr>
          </a:p>
        </p:txBody>
      </p:sp>
      <p:grpSp>
        <p:nvGrpSpPr>
          <p:cNvPr id="19" name="Group 18"/>
          <p:cNvGrpSpPr/>
          <p:nvPr/>
        </p:nvGrpSpPr>
        <p:grpSpPr>
          <a:xfrm>
            <a:off x="432258" y="1593157"/>
            <a:ext cx="9348350" cy="2682557"/>
            <a:chOff x="261288" y="4719215"/>
            <a:chExt cx="9348350" cy="2682557"/>
          </a:xfrm>
        </p:grpSpPr>
        <p:sp>
          <p:nvSpPr>
            <p:cNvPr id="737285" name="Freeform 5"/>
            <p:cNvSpPr>
              <a:spLocks/>
            </p:cNvSpPr>
            <p:nvPr/>
          </p:nvSpPr>
          <p:spPr bwMode="auto">
            <a:xfrm>
              <a:off x="8004810" y="5170805"/>
              <a:ext cx="1288733" cy="1993477"/>
            </a:xfrm>
            <a:custGeom>
              <a:avLst/>
              <a:gdLst/>
              <a:ahLst/>
              <a:cxnLst>
                <a:cxn ang="0">
                  <a:pos x="32" y="394"/>
                </a:cxn>
                <a:cxn ang="0">
                  <a:pos x="213" y="172"/>
                </a:cxn>
                <a:cxn ang="0">
                  <a:pos x="663" y="56"/>
                </a:cxn>
                <a:cxn ang="0">
                  <a:pos x="661" y="509"/>
                </a:cxn>
                <a:cxn ang="0">
                  <a:pos x="677" y="1032"/>
                </a:cxn>
                <a:cxn ang="0">
                  <a:pos x="338" y="962"/>
                </a:cxn>
                <a:cxn ang="0">
                  <a:pos x="51" y="809"/>
                </a:cxn>
                <a:cxn ang="0">
                  <a:pos x="32" y="394"/>
                </a:cxn>
              </a:cxnLst>
              <a:rect l="0" t="0" r="r" b="b"/>
              <a:pathLst>
                <a:path w="738" h="1108">
                  <a:moveTo>
                    <a:pt x="32" y="394"/>
                  </a:moveTo>
                  <a:cubicBezTo>
                    <a:pt x="66" y="301"/>
                    <a:pt x="108" y="228"/>
                    <a:pt x="213" y="172"/>
                  </a:cubicBezTo>
                  <a:cubicBezTo>
                    <a:pt x="318" y="116"/>
                    <a:pt x="588" y="0"/>
                    <a:pt x="663" y="56"/>
                  </a:cubicBezTo>
                  <a:cubicBezTo>
                    <a:pt x="738" y="112"/>
                    <a:pt x="659" y="346"/>
                    <a:pt x="661" y="509"/>
                  </a:cubicBezTo>
                  <a:cubicBezTo>
                    <a:pt x="663" y="672"/>
                    <a:pt x="731" y="956"/>
                    <a:pt x="677" y="1032"/>
                  </a:cubicBezTo>
                  <a:cubicBezTo>
                    <a:pt x="623" y="1108"/>
                    <a:pt x="442" y="999"/>
                    <a:pt x="338" y="962"/>
                  </a:cubicBezTo>
                  <a:cubicBezTo>
                    <a:pt x="234" y="925"/>
                    <a:pt x="102" y="904"/>
                    <a:pt x="51" y="809"/>
                  </a:cubicBezTo>
                  <a:cubicBezTo>
                    <a:pt x="0" y="715"/>
                    <a:pt x="36" y="481"/>
                    <a:pt x="32" y="394"/>
                  </a:cubicBezTo>
                  <a:close/>
                </a:path>
              </a:pathLst>
            </a:custGeom>
            <a:gradFill rotWithShape="1">
              <a:gsLst>
                <a:gs pos="0">
                  <a:srgbClr val="66CCFF"/>
                </a:gs>
                <a:gs pos="100000">
                  <a:srgbClr val="FFFFFF"/>
                </a:gs>
              </a:gsLst>
              <a:lin ang="0" scaled="1"/>
            </a:gradFill>
            <a:ln w="9525">
              <a:noFill/>
              <a:round/>
              <a:headEnd/>
              <a:tailEnd/>
            </a:ln>
            <a:effectLst/>
          </p:spPr>
          <p:txBody>
            <a:bodyPr wrap="none" lIns="101882" tIns="50941" rIns="101882" bIns="50941" anchor="ctr">
              <a:prstTxWarp prst="textNoShape">
                <a:avLst/>
              </a:prstTxWarp>
            </a:bodyPr>
            <a:lstStyle/>
            <a:p>
              <a:endParaRPr lang="en-US">
                <a:latin typeface="+mn-lt"/>
              </a:endParaRPr>
            </a:p>
          </p:txBody>
        </p:sp>
        <p:sp>
          <p:nvSpPr>
            <p:cNvPr id="737286" name="Freeform 6"/>
            <p:cNvSpPr>
              <a:spLocks/>
            </p:cNvSpPr>
            <p:nvPr/>
          </p:nvSpPr>
          <p:spPr bwMode="auto">
            <a:xfrm>
              <a:off x="5753895" y="5521643"/>
              <a:ext cx="2139156" cy="1464522"/>
            </a:xfrm>
            <a:custGeom>
              <a:avLst/>
              <a:gdLst/>
              <a:ahLst/>
              <a:cxnLst>
                <a:cxn ang="0">
                  <a:pos x="56" y="162"/>
                </a:cxn>
                <a:cxn ang="0">
                  <a:pos x="368" y="14"/>
                </a:cxn>
                <a:cxn ang="0">
                  <a:pos x="940" y="79"/>
                </a:cxn>
                <a:cxn ang="0">
                  <a:pos x="1144" y="239"/>
                </a:cxn>
                <a:cxn ang="0">
                  <a:pos x="1048" y="451"/>
                </a:cxn>
                <a:cxn ang="0">
                  <a:pos x="586" y="541"/>
                </a:cxn>
                <a:cxn ang="0">
                  <a:pos x="88" y="439"/>
                </a:cxn>
                <a:cxn ang="0">
                  <a:pos x="56" y="162"/>
                </a:cxn>
              </a:cxnLst>
              <a:rect l="0" t="0" r="r" b="b"/>
              <a:pathLst>
                <a:path w="1162" h="543">
                  <a:moveTo>
                    <a:pt x="56" y="162"/>
                  </a:moveTo>
                  <a:cubicBezTo>
                    <a:pt x="115" y="100"/>
                    <a:pt x="221" y="28"/>
                    <a:pt x="368" y="14"/>
                  </a:cubicBezTo>
                  <a:cubicBezTo>
                    <a:pt x="515" y="0"/>
                    <a:pt x="811" y="42"/>
                    <a:pt x="940" y="79"/>
                  </a:cubicBezTo>
                  <a:cubicBezTo>
                    <a:pt x="1069" y="116"/>
                    <a:pt x="1126" y="177"/>
                    <a:pt x="1144" y="239"/>
                  </a:cubicBezTo>
                  <a:cubicBezTo>
                    <a:pt x="1162" y="301"/>
                    <a:pt x="1141" y="401"/>
                    <a:pt x="1048" y="451"/>
                  </a:cubicBezTo>
                  <a:cubicBezTo>
                    <a:pt x="955" y="501"/>
                    <a:pt x="746" y="543"/>
                    <a:pt x="586" y="541"/>
                  </a:cubicBezTo>
                  <a:cubicBezTo>
                    <a:pt x="426" y="539"/>
                    <a:pt x="176" y="502"/>
                    <a:pt x="88" y="439"/>
                  </a:cubicBezTo>
                  <a:cubicBezTo>
                    <a:pt x="0" y="376"/>
                    <a:pt x="63" y="220"/>
                    <a:pt x="56" y="162"/>
                  </a:cubicBezTo>
                  <a:close/>
                </a:path>
              </a:pathLst>
            </a:custGeom>
            <a:solidFill>
              <a:srgbClr val="66CCFF"/>
            </a:solidFill>
            <a:ln w="9525">
              <a:noFill/>
              <a:round/>
              <a:headEnd/>
              <a:tailEnd/>
            </a:ln>
            <a:effectLst/>
          </p:spPr>
          <p:txBody>
            <a:bodyPr wrap="none" lIns="101882" tIns="50941" rIns="101882" bIns="50941" anchor="ctr">
              <a:prstTxWarp prst="textNoShape">
                <a:avLst/>
              </a:prstTxWarp>
            </a:bodyPr>
            <a:lstStyle/>
            <a:p>
              <a:endParaRPr lang="en-US">
                <a:latin typeface="+mn-lt"/>
              </a:endParaRPr>
            </a:p>
          </p:txBody>
        </p:sp>
        <p:sp>
          <p:nvSpPr>
            <p:cNvPr id="737287" name="Freeform 7"/>
            <p:cNvSpPr>
              <a:spLocks/>
            </p:cNvSpPr>
            <p:nvPr/>
          </p:nvSpPr>
          <p:spPr bwMode="auto">
            <a:xfrm>
              <a:off x="1625760" y="4719215"/>
              <a:ext cx="1847533" cy="1599459"/>
            </a:xfrm>
            <a:custGeom>
              <a:avLst/>
              <a:gdLst/>
              <a:ahLst/>
              <a:cxnLst>
                <a:cxn ang="0">
                  <a:pos x="88" y="181"/>
                </a:cxn>
                <a:cxn ang="0">
                  <a:pos x="180" y="89"/>
                </a:cxn>
                <a:cxn ang="0">
                  <a:pos x="448" y="49"/>
                </a:cxn>
                <a:cxn ang="0">
                  <a:pos x="988" y="25"/>
                </a:cxn>
                <a:cxn ang="0">
                  <a:pos x="1181" y="197"/>
                </a:cxn>
                <a:cxn ang="0">
                  <a:pos x="889" y="413"/>
                </a:cxn>
                <a:cxn ang="0">
                  <a:pos x="307" y="425"/>
                </a:cxn>
                <a:cxn ang="0">
                  <a:pos x="36" y="337"/>
                </a:cxn>
                <a:cxn ang="0">
                  <a:pos x="88" y="181"/>
                </a:cxn>
              </a:cxnLst>
              <a:rect l="0" t="0" r="r" b="b"/>
              <a:pathLst>
                <a:path w="1198" h="451">
                  <a:moveTo>
                    <a:pt x="88" y="181"/>
                  </a:moveTo>
                  <a:cubicBezTo>
                    <a:pt x="159" y="143"/>
                    <a:pt x="120" y="111"/>
                    <a:pt x="180" y="89"/>
                  </a:cubicBezTo>
                  <a:cubicBezTo>
                    <a:pt x="240" y="67"/>
                    <a:pt x="313" y="60"/>
                    <a:pt x="448" y="49"/>
                  </a:cubicBezTo>
                  <a:cubicBezTo>
                    <a:pt x="583" y="38"/>
                    <a:pt x="866" y="0"/>
                    <a:pt x="988" y="25"/>
                  </a:cubicBezTo>
                  <a:cubicBezTo>
                    <a:pt x="1110" y="50"/>
                    <a:pt x="1198" y="132"/>
                    <a:pt x="1181" y="197"/>
                  </a:cubicBezTo>
                  <a:cubicBezTo>
                    <a:pt x="1164" y="262"/>
                    <a:pt x="1034" y="375"/>
                    <a:pt x="889" y="413"/>
                  </a:cubicBezTo>
                  <a:cubicBezTo>
                    <a:pt x="744" y="451"/>
                    <a:pt x="449" y="438"/>
                    <a:pt x="307" y="425"/>
                  </a:cubicBezTo>
                  <a:cubicBezTo>
                    <a:pt x="165" y="412"/>
                    <a:pt x="72" y="378"/>
                    <a:pt x="36" y="337"/>
                  </a:cubicBezTo>
                  <a:cubicBezTo>
                    <a:pt x="0" y="296"/>
                    <a:pt x="77" y="213"/>
                    <a:pt x="88" y="181"/>
                  </a:cubicBezTo>
                  <a:close/>
                </a:path>
              </a:pathLst>
            </a:custGeom>
            <a:solidFill>
              <a:srgbClr val="66CCFF"/>
            </a:solidFill>
            <a:ln w="9525">
              <a:noFill/>
              <a:round/>
              <a:headEnd/>
              <a:tailEnd/>
            </a:ln>
            <a:effectLst/>
          </p:spPr>
          <p:txBody>
            <a:bodyPr wrap="none" lIns="101882" tIns="50941" rIns="101882" bIns="50941" anchor="ctr">
              <a:prstTxWarp prst="textNoShape">
                <a:avLst/>
              </a:prstTxWarp>
            </a:bodyPr>
            <a:lstStyle/>
            <a:p>
              <a:endParaRPr lang="en-US">
                <a:latin typeface="+mn-lt"/>
              </a:endParaRPr>
            </a:p>
          </p:txBody>
        </p:sp>
        <p:sp>
          <p:nvSpPr>
            <p:cNvPr id="737288" name="Freeform 8"/>
            <p:cNvSpPr>
              <a:spLocks/>
            </p:cNvSpPr>
            <p:nvPr/>
          </p:nvSpPr>
          <p:spPr bwMode="auto">
            <a:xfrm>
              <a:off x="2319020" y="5563024"/>
              <a:ext cx="440055" cy="205105"/>
            </a:xfrm>
            <a:custGeom>
              <a:avLst/>
              <a:gdLst/>
              <a:ahLst/>
              <a:cxnLst>
                <a:cxn ang="0">
                  <a:pos x="0" y="114"/>
                </a:cxn>
                <a:cxn ang="0">
                  <a:pos x="252" y="0"/>
                </a:cxn>
              </a:cxnLst>
              <a:rect l="0" t="0" r="r" b="b"/>
              <a:pathLst>
                <a:path w="252" h="114">
                  <a:moveTo>
                    <a:pt x="0" y="114"/>
                  </a:moveTo>
                  <a:lnTo>
                    <a:pt x="252" y="0"/>
                  </a:lnTo>
                </a:path>
              </a:pathLst>
            </a:custGeom>
            <a:noFill/>
            <a:ln w="12700" cap="flat" cmpd="sng">
              <a:solidFill>
                <a:schemeClr val="tx1"/>
              </a:solidFill>
              <a:prstDash val="solid"/>
              <a:round/>
              <a:headEnd type="none" w="med" len="med"/>
              <a:tailEnd type="none" w="med" len="med"/>
            </a:ln>
            <a:effectLst/>
          </p:spPr>
          <p:txBody>
            <a:bodyPr wrap="none" lIns="101882" tIns="50941" rIns="101882" bIns="50941" anchor="ctr">
              <a:prstTxWarp prst="textNoShape">
                <a:avLst/>
              </a:prstTxWarp>
            </a:bodyPr>
            <a:lstStyle/>
            <a:p>
              <a:endParaRPr lang="en-US">
                <a:latin typeface="+mn-lt"/>
              </a:endParaRPr>
            </a:p>
          </p:txBody>
        </p:sp>
        <p:sp>
          <p:nvSpPr>
            <p:cNvPr id="737289" name="Text Box 9"/>
            <p:cNvSpPr txBox="1">
              <a:spLocks noChangeArrowheads="1"/>
            </p:cNvSpPr>
            <p:nvPr/>
          </p:nvSpPr>
          <p:spPr bwMode="auto">
            <a:xfrm>
              <a:off x="2260285" y="5820305"/>
              <a:ext cx="769460" cy="441431"/>
            </a:xfrm>
            <a:prstGeom prst="rect">
              <a:avLst/>
            </a:prstGeom>
            <a:noFill/>
            <a:ln w="9525">
              <a:noFill/>
              <a:miter lim="800000"/>
              <a:headEnd/>
              <a:tailEnd/>
            </a:ln>
            <a:effectLst/>
          </p:spPr>
          <p:txBody>
            <a:bodyPr wrap="none" lIns="101882" tIns="50941" rIns="101882" bIns="50941">
              <a:prstTxWarp prst="textNoShape">
                <a:avLst/>
              </a:prstTxWarp>
              <a:spAutoFit/>
            </a:bodyPr>
            <a:lstStyle/>
            <a:p>
              <a:r>
                <a:rPr lang="en-US" sz="2200" dirty="0">
                  <a:latin typeface="+mn-lt"/>
                </a:rPr>
                <a:t>AS3</a:t>
              </a:r>
              <a:endParaRPr lang="en-US" dirty="0">
                <a:latin typeface="+mn-lt"/>
              </a:endParaRPr>
            </a:p>
          </p:txBody>
        </p:sp>
        <p:sp>
          <p:nvSpPr>
            <p:cNvPr id="737290" name="Text Box 10"/>
            <p:cNvSpPr txBox="1">
              <a:spLocks noChangeArrowheads="1"/>
            </p:cNvSpPr>
            <p:nvPr/>
          </p:nvSpPr>
          <p:spPr bwMode="auto">
            <a:xfrm>
              <a:off x="6386685" y="6535723"/>
              <a:ext cx="769460" cy="441431"/>
            </a:xfrm>
            <a:prstGeom prst="rect">
              <a:avLst/>
            </a:prstGeom>
            <a:noFill/>
            <a:ln w="9525">
              <a:noFill/>
              <a:miter lim="800000"/>
              <a:headEnd/>
              <a:tailEnd/>
            </a:ln>
            <a:effectLst/>
          </p:spPr>
          <p:txBody>
            <a:bodyPr wrap="none" lIns="101882" tIns="50941" rIns="101882" bIns="50941">
              <a:prstTxWarp prst="textNoShape">
                <a:avLst/>
              </a:prstTxWarp>
              <a:spAutoFit/>
            </a:bodyPr>
            <a:lstStyle/>
            <a:p>
              <a:r>
                <a:rPr lang="en-US" sz="2200" dirty="0">
                  <a:latin typeface="+mn-lt"/>
                </a:rPr>
                <a:t>AS2</a:t>
              </a:r>
            </a:p>
          </p:txBody>
        </p:sp>
        <p:sp>
          <p:nvSpPr>
            <p:cNvPr id="737291" name="Line 11"/>
            <p:cNvSpPr>
              <a:spLocks noChangeShapeType="1"/>
            </p:cNvSpPr>
            <p:nvPr/>
          </p:nvSpPr>
          <p:spPr bwMode="auto">
            <a:xfrm flipV="1">
              <a:off x="6321425" y="5987627"/>
              <a:ext cx="478473" cy="217700"/>
            </a:xfrm>
            <a:prstGeom prst="line">
              <a:avLst/>
            </a:prstGeom>
            <a:noFill/>
            <a:ln w="12700">
              <a:solidFill>
                <a:schemeClr val="tx1"/>
              </a:solidFill>
              <a:round/>
              <a:headEnd/>
              <a:tailEnd/>
            </a:ln>
            <a:effectLst/>
          </p:spPr>
          <p:txBody>
            <a:bodyPr lIns="101882" tIns="50941" rIns="101882" bIns="50941">
              <a:prstTxWarp prst="textNoShape">
                <a:avLst/>
              </a:prstTxWarp>
            </a:bodyPr>
            <a:lstStyle/>
            <a:p>
              <a:endParaRPr lang="en-US">
                <a:latin typeface="+mn-lt"/>
              </a:endParaRPr>
            </a:p>
          </p:txBody>
        </p:sp>
        <p:sp>
          <p:nvSpPr>
            <p:cNvPr id="737292" name="Line 12"/>
            <p:cNvSpPr>
              <a:spLocks noChangeShapeType="1"/>
            </p:cNvSpPr>
            <p:nvPr/>
          </p:nvSpPr>
          <p:spPr bwMode="auto">
            <a:xfrm flipH="1" flipV="1">
              <a:off x="2556510" y="5260764"/>
              <a:ext cx="265430" cy="197908"/>
            </a:xfrm>
            <a:prstGeom prst="line">
              <a:avLst/>
            </a:prstGeom>
            <a:noFill/>
            <a:ln w="12700">
              <a:solidFill>
                <a:schemeClr val="tx1"/>
              </a:solidFill>
              <a:round/>
              <a:headEnd/>
              <a:tailEnd/>
            </a:ln>
            <a:effectLst/>
          </p:spPr>
          <p:txBody>
            <a:bodyPr lIns="101882" tIns="50941" rIns="101882" bIns="50941">
              <a:prstTxWarp prst="textNoShape">
                <a:avLst/>
              </a:prstTxWarp>
            </a:bodyPr>
            <a:lstStyle/>
            <a:p>
              <a:endParaRPr lang="en-US">
                <a:latin typeface="+mn-lt"/>
              </a:endParaRPr>
            </a:p>
          </p:txBody>
        </p:sp>
        <p:sp>
          <p:nvSpPr>
            <p:cNvPr id="737293" name="Line 13"/>
            <p:cNvSpPr>
              <a:spLocks noChangeShapeType="1"/>
            </p:cNvSpPr>
            <p:nvPr/>
          </p:nvSpPr>
          <p:spPr bwMode="auto">
            <a:xfrm flipH="1">
              <a:off x="2071052" y="5253567"/>
              <a:ext cx="162402" cy="426403"/>
            </a:xfrm>
            <a:prstGeom prst="line">
              <a:avLst/>
            </a:prstGeom>
            <a:noFill/>
            <a:ln w="12700">
              <a:solidFill>
                <a:schemeClr val="tx1"/>
              </a:solidFill>
              <a:round/>
              <a:headEnd/>
              <a:tailEnd/>
            </a:ln>
            <a:effectLst/>
          </p:spPr>
          <p:txBody>
            <a:bodyPr lIns="101882" tIns="50941" rIns="101882" bIns="50941">
              <a:prstTxWarp prst="textNoShape">
                <a:avLst/>
              </a:prstTxWarp>
            </a:bodyPr>
            <a:lstStyle/>
            <a:p>
              <a:endParaRPr lang="en-US">
                <a:latin typeface="+mn-lt"/>
              </a:endParaRPr>
            </a:p>
          </p:txBody>
        </p:sp>
        <p:grpSp>
          <p:nvGrpSpPr>
            <p:cNvPr id="2" name="Group 14"/>
            <p:cNvGrpSpPr>
              <a:grpSpLocks/>
            </p:cNvGrpSpPr>
            <p:nvPr/>
          </p:nvGrpSpPr>
          <p:grpSpPr bwMode="auto">
            <a:xfrm>
              <a:off x="1781175" y="5564821"/>
              <a:ext cx="551815" cy="430001"/>
              <a:chOff x="873" y="3247"/>
              <a:chExt cx="316" cy="239"/>
            </a:xfrm>
          </p:grpSpPr>
          <p:sp>
            <p:nvSpPr>
              <p:cNvPr id="737295" name="Oval 15"/>
              <p:cNvSpPr>
                <a:spLocks noChangeArrowheads="1"/>
              </p:cNvSpPr>
              <p:nvPr/>
            </p:nvSpPr>
            <p:spPr bwMode="auto">
              <a:xfrm>
                <a:off x="876" y="3361"/>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296" name="Line 16"/>
              <p:cNvSpPr>
                <a:spLocks noChangeShapeType="1"/>
              </p:cNvSpPr>
              <p:nvPr/>
            </p:nvSpPr>
            <p:spPr bwMode="auto">
              <a:xfrm>
                <a:off x="876" y="3354"/>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297" name="Line 17"/>
              <p:cNvSpPr>
                <a:spLocks noChangeShapeType="1"/>
              </p:cNvSpPr>
              <p:nvPr/>
            </p:nvSpPr>
            <p:spPr bwMode="auto">
              <a:xfrm>
                <a:off x="1189" y="3354"/>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298" name="Rectangle 18"/>
              <p:cNvSpPr>
                <a:spLocks noChangeArrowheads="1"/>
              </p:cNvSpPr>
              <p:nvPr/>
            </p:nvSpPr>
            <p:spPr bwMode="auto">
              <a:xfrm>
                <a:off x="876" y="3354"/>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299" name="Oval 19"/>
              <p:cNvSpPr>
                <a:spLocks noChangeArrowheads="1"/>
              </p:cNvSpPr>
              <p:nvPr/>
            </p:nvSpPr>
            <p:spPr bwMode="auto">
              <a:xfrm>
                <a:off x="873" y="3295"/>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00" name="Rectangle 20"/>
              <p:cNvSpPr>
                <a:spLocks noChangeArrowheads="1"/>
              </p:cNvSpPr>
              <p:nvPr/>
            </p:nvSpPr>
            <p:spPr bwMode="auto">
              <a:xfrm>
                <a:off x="960" y="3308"/>
                <a:ext cx="141" cy="124"/>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7301" name="Text Box 21"/>
              <p:cNvSpPr txBox="1">
                <a:spLocks noChangeArrowheads="1"/>
              </p:cNvSpPr>
              <p:nvPr/>
            </p:nvSpPr>
            <p:spPr bwMode="auto">
              <a:xfrm>
                <a:off x="880" y="3247"/>
                <a:ext cx="309"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3b</a:t>
                </a:r>
                <a:endParaRPr lang="en-US" sz="2700" dirty="0">
                  <a:latin typeface="+mn-lt"/>
                </a:endParaRPr>
              </a:p>
            </p:txBody>
          </p:sp>
        </p:grpSp>
        <p:grpSp>
          <p:nvGrpSpPr>
            <p:cNvPr id="3" name="Group 22"/>
            <p:cNvGrpSpPr>
              <a:grpSpLocks/>
            </p:cNvGrpSpPr>
            <p:nvPr/>
          </p:nvGrpSpPr>
          <p:grpSpPr bwMode="auto">
            <a:xfrm>
              <a:off x="2078038" y="4911724"/>
              <a:ext cx="551815" cy="430001"/>
              <a:chOff x="2016" y="1980"/>
              <a:chExt cx="316" cy="239"/>
            </a:xfrm>
          </p:grpSpPr>
          <p:sp>
            <p:nvSpPr>
              <p:cNvPr id="737303" name="Oval 23"/>
              <p:cNvSpPr>
                <a:spLocks noChangeArrowheads="1"/>
              </p:cNvSpPr>
              <p:nvPr/>
            </p:nvSpPr>
            <p:spPr bwMode="auto">
              <a:xfrm>
                <a:off x="2019" y="2102"/>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04" name="Line 24"/>
              <p:cNvSpPr>
                <a:spLocks noChangeShapeType="1"/>
              </p:cNvSpPr>
              <p:nvPr/>
            </p:nvSpPr>
            <p:spPr bwMode="auto">
              <a:xfrm>
                <a:off x="2019" y="2095"/>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05" name="Line 25"/>
              <p:cNvSpPr>
                <a:spLocks noChangeShapeType="1"/>
              </p:cNvSpPr>
              <p:nvPr/>
            </p:nvSpPr>
            <p:spPr bwMode="auto">
              <a:xfrm>
                <a:off x="2332" y="2095"/>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06" name="Rectangle 26"/>
              <p:cNvSpPr>
                <a:spLocks noChangeArrowheads="1"/>
              </p:cNvSpPr>
              <p:nvPr/>
            </p:nvSpPr>
            <p:spPr bwMode="auto">
              <a:xfrm>
                <a:off x="2019" y="2095"/>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307" name="Oval 27"/>
              <p:cNvSpPr>
                <a:spLocks noChangeArrowheads="1"/>
              </p:cNvSpPr>
              <p:nvPr/>
            </p:nvSpPr>
            <p:spPr bwMode="auto">
              <a:xfrm>
                <a:off x="2016" y="2036"/>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grpSp>
            <p:nvGrpSpPr>
              <p:cNvPr id="4" name="Group 28"/>
              <p:cNvGrpSpPr>
                <a:grpSpLocks/>
              </p:cNvGrpSpPr>
              <p:nvPr/>
            </p:nvGrpSpPr>
            <p:grpSpPr bwMode="auto">
              <a:xfrm>
                <a:off x="2029" y="1980"/>
                <a:ext cx="292" cy="239"/>
                <a:chOff x="2909" y="2429"/>
                <a:chExt cx="297" cy="239"/>
              </a:xfrm>
            </p:grpSpPr>
            <p:sp>
              <p:nvSpPr>
                <p:cNvPr id="737309" name="Rectangle 29"/>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7310" name="Text Box 30"/>
                <p:cNvSpPr txBox="1">
                  <a:spLocks noChangeArrowheads="1"/>
                </p:cNvSpPr>
                <p:nvPr/>
              </p:nvSpPr>
              <p:spPr bwMode="auto">
                <a:xfrm>
                  <a:off x="2909" y="2429"/>
                  <a:ext cx="297"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3c</a:t>
                  </a:r>
                  <a:endParaRPr lang="en-US" sz="2700" dirty="0">
                    <a:latin typeface="+mn-lt"/>
                  </a:endParaRPr>
                </a:p>
              </p:txBody>
            </p:sp>
          </p:grpSp>
        </p:grpSp>
        <p:grpSp>
          <p:nvGrpSpPr>
            <p:cNvPr id="5" name="Group 31"/>
            <p:cNvGrpSpPr>
              <a:grpSpLocks/>
            </p:cNvGrpSpPr>
            <p:nvPr/>
          </p:nvGrpSpPr>
          <p:grpSpPr bwMode="auto">
            <a:xfrm>
              <a:off x="2713673" y="5336327"/>
              <a:ext cx="551815" cy="430001"/>
              <a:chOff x="1434" y="3108"/>
              <a:chExt cx="316" cy="239"/>
            </a:xfrm>
          </p:grpSpPr>
          <p:grpSp>
            <p:nvGrpSpPr>
              <p:cNvPr id="6" name="Group 32"/>
              <p:cNvGrpSpPr>
                <a:grpSpLocks/>
              </p:cNvGrpSpPr>
              <p:nvPr/>
            </p:nvGrpSpPr>
            <p:grpSpPr bwMode="auto">
              <a:xfrm>
                <a:off x="1434" y="3163"/>
                <a:ext cx="316" cy="147"/>
                <a:chOff x="1434" y="3163"/>
                <a:chExt cx="316" cy="147"/>
              </a:xfrm>
            </p:grpSpPr>
            <p:sp>
              <p:nvSpPr>
                <p:cNvPr id="737313" name="Oval 33"/>
                <p:cNvSpPr>
                  <a:spLocks noChangeArrowheads="1"/>
                </p:cNvSpPr>
                <p:nvPr/>
              </p:nvSpPr>
              <p:spPr bwMode="auto">
                <a:xfrm>
                  <a:off x="1437" y="3229"/>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14" name="Line 34"/>
                <p:cNvSpPr>
                  <a:spLocks noChangeShapeType="1"/>
                </p:cNvSpPr>
                <p:nvPr/>
              </p:nvSpPr>
              <p:spPr bwMode="auto">
                <a:xfrm>
                  <a:off x="1437" y="3222"/>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15" name="Line 35"/>
                <p:cNvSpPr>
                  <a:spLocks noChangeShapeType="1"/>
                </p:cNvSpPr>
                <p:nvPr/>
              </p:nvSpPr>
              <p:spPr bwMode="auto">
                <a:xfrm>
                  <a:off x="1750" y="3222"/>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16" name="Rectangle 36"/>
                <p:cNvSpPr>
                  <a:spLocks noChangeArrowheads="1"/>
                </p:cNvSpPr>
                <p:nvPr/>
              </p:nvSpPr>
              <p:spPr bwMode="auto">
                <a:xfrm>
                  <a:off x="1437" y="3222"/>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317" name="Oval 37"/>
                <p:cNvSpPr>
                  <a:spLocks noChangeArrowheads="1"/>
                </p:cNvSpPr>
                <p:nvPr/>
              </p:nvSpPr>
              <p:spPr bwMode="auto">
                <a:xfrm>
                  <a:off x="1434" y="3163"/>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18" name="Rectangle 38"/>
                <p:cNvSpPr>
                  <a:spLocks noChangeArrowheads="1"/>
                </p:cNvSpPr>
                <p:nvPr/>
              </p:nvSpPr>
              <p:spPr bwMode="auto">
                <a:xfrm>
                  <a:off x="1521" y="3176"/>
                  <a:ext cx="142" cy="110"/>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grpSp>
          <p:sp>
            <p:nvSpPr>
              <p:cNvPr id="737319" name="Text Box 39"/>
              <p:cNvSpPr txBox="1">
                <a:spLocks noChangeArrowheads="1"/>
              </p:cNvSpPr>
              <p:nvPr/>
            </p:nvSpPr>
            <p:spPr bwMode="auto">
              <a:xfrm>
                <a:off x="1442" y="3108"/>
                <a:ext cx="305"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3a</a:t>
                </a:r>
                <a:endParaRPr lang="en-US" sz="2700" dirty="0">
                  <a:latin typeface="+mn-lt"/>
                </a:endParaRPr>
              </a:p>
            </p:txBody>
          </p:sp>
        </p:grpSp>
        <p:grpSp>
          <p:nvGrpSpPr>
            <p:cNvPr id="7" name="Group 40"/>
            <p:cNvGrpSpPr>
              <a:grpSpLocks/>
            </p:cNvGrpSpPr>
            <p:nvPr/>
          </p:nvGrpSpPr>
          <p:grpSpPr bwMode="auto">
            <a:xfrm>
              <a:off x="2745105" y="5924657"/>
              <a:ext cx="2926715" cy="1272010"/>
              <a:chOff x="1572" y="3293"/>
              <a:chExt cx="1676" cy="707"/>
            </a:xfrm>
          </p:grpSpPr>
          <p:sp>
            <p:nvSpPr>
              <p:cNvPr id="737321" name="Freeform 41"/>
              <p:cNvSpPr>
                <a:spLocks/>
              </p:cNvSpPr>
              <p:nvPr/>
            </p:nvSpPr>
            <p:spPr bwMode="auto">
              <a:xfrm>
                <a:off x="1572" y="3293"/>
                <a:ext cx="1676" cy="707"/>
              </a:xfrm>
              <a:custGeom>
                <a:avLst/>
                <a:gdLst/>
                <a:ahLst/>
                <a:cxnLst>
                  <a:cxn ang="0">
                    <a:pos x="155" y="224"/>
                  </a:cxn>
                  <a:cxn ang="0">
                    <a:pos x="407" y="74"/>
                  </a:cxn>
                  <a:cxn ang="0">
                    <a:pos x="785" y="20"/>
                  </a:cxn>
                  <a:cxn ang="0">
                    <a:pos x="1157" y="194"/>
                  </a:cxn>
                  <a:cxn ang="0">
                    <a:pos x="1564" y="428"/>
                  </a:cxn>
                  <a:cxn ang="0">
                    <a:pos x="1272" y="644"/>
                  </a:cxn>
                  <a:cxn ang="0">
                    <a:pos x="690" y="656"/>
                  </a:cxn>
                  <a:cxn ang="0">
                    <a:pos x="89" y="596"/>
                  </a:cxn>
                  <a:cxn ang="0">
                    <a:pos x="155" y="224"/>
                  </a:cxn>
                </a:cxnLst>
                <a:rect l="0" t="0" r="r" b="b"/>
                <a:pathLst>
                  <a:path w="1583" h="682">
                    <a:moveTo>
                      <a:pt x="155" y="224"/>
                    </a:moveTo>
                    <a:cubicBezTo>
                      <a:pt x="208" y="137"/>
                      <a:pt x="302" y="108"/>
                      <a:pt x="407" y="74"/>
                    </a:cubicBezTo>
                    <a:cubicBezTo>
                      <a:pt x="512" y="40"/>
                      <a:pt x="660" y="0"/>
                      <a:pt x="785" y="20"/>
                    </a:cubicBezTo>
                    <a:cubicBezTo>
                      <a:pt x="910" y="40"/>
                      <a:pt x="1027" y="126"/>
                      <a:pt x="1157" y="194"/>
                    </a:cubicBezTo>
                    <a:cubicBezTo>
                      <a:pt x="1287" y="262"/>
                      <a:pt x="1545" y="353"/>
                      <a:pt x="1564" y="428"/>
                    </a:cubicBezTo>
                    <a:cubicBezTo>
                      <a:pt x="1583" y="503"/>
                      <a:pt x="1417" y="606"/>
                      <a:pt x="1272" y="644"/>
                    </a:cubicBezTo>
                    <a:cubicBezTo>
                      <a:pt x="1127" y="682"/>
                      <a:pt x="887" y="664"/>
                      <a:pt x="690" y="656"/>
                    </a:cubicBezTo>
                    <a:cubicBezTo>
                      <a:pt x="493" y="648"/>
                      <a:pt x="178" y="668"/>
                      <a:pt x="89" y="596"/>
                    </a:cubicBezTo>
                    <a:cubicBezTo>
                      <a:pt x="0" y="524"/>
                      <a:pt x="102" y="311"/>
                      <a:pt x="155" y="224"/>
                    </a:cubicBezTo>
                    <a:close/>
                  </a:path>
                </a:pathLst>
              </a:custGeom>
              <a:solidFill>
                <a:srgbClr val="66CCFF"/>
              </a:solidFill>
              <a:ln w="9525">
                <a:noFill/>
                <a:round/>
                <a:headEnd/>
                <a:tailEnd/>
              </a:ln>
              <a:effectLst/>
            </p:spPr>
            <p:txBody>
              <a:bodyPr wrap="none" anchor="ctr">
                <a:prstTxWarp prst="textNoShape">
                  <a:avLst/>
                </a:prstTxWarp>
              </a:bodyPr>
              <a:lstStyle/>
              <a:p>
                <a:endParaRPr lang="en-US">
                  <a:latin typeface="+mn-lt"/>
                </a:endParaRPr>
              </a:p>
            </p:txBody>
          </p:sp>
          <p:sp>
            <p:nvSpPr>
              <p:cNvPr id="737322" name="Text Box 42"/>
              <p:cNvSpPr txBox="1">
                <a:spLocks noChangeArrowheads="1"/>
              </p:cNvSpPr>
              <p:nvPr/>
            </p:nvSpPr>
            <p:spPr bwMode="auto">
              <a:xfrm>
                <a:off x="1706" y="3728"/>
                <a:ext cx="429" cy="239"/>
              </a:xfrm>
              <a:prstGeom prst="rect">
                <a:avLst/>
              </a:prstGeom>
              <a:noFill/>
              <a:ln w="9525">
                <a:noFill/>
                <a:miter lim="800000"/>
                <a:headEnd/>
                <a:tailEnd/>
              </a:ln>
              <a:effectLst/>
            </p:spPr>
            <p:txBody>
              <a:bodyPr wrap="none">
                <a:prstTxWarp prst="textNoShape">
                  <a:avLst/>
                </a:prstTxWarp>
                <a:spAutoFit/>
              </a:bodyPr>
              <a:lstStyle/>
              <a:p>
                <a:r>
                  <a:rPr lang="en-US" sz="2200" dirty="0">
                    <a:latin typeface="+mn-lt"/>
                  </a:rPr>
                  <a:t>AS1</a:t>
                </a:r>
                <a:endParaRPr lang="en-US" dirty="0">
                  <a:latin typeface="+mn-lt"/>
                </a:endParaRPr>
              </a:p>
            </p:txBody>
          </p:sp>
          <p:sp>
            <p:nvSpPr>
              <p:cNvPr id="737323" name="Line 43"/>
              <p:cNvSpPr>
                <a:spLocks noChangeShapeType="1"/>
              </p:cNvSpPr>
              <p:nvPr/>
            </p:nvSpPr>
            <p:spPr bwMode="auto">
              <a:xfrm flipH="1">
                <a:off x="2134" y="3469"/>
                <a:ext cx="93" cy="102"/>
              </a:xfrm>
              <a:prstGeom prst="line">
                <a:avLst/>
              </a:prstGeom>
              <a:noFill/>
              <a:ln w="12700">
                <a:solidFill>
                  <a:schemeClr val="tx1"/>
                </a:solidFill>
                <a:round/>
                <a:headEnd/>
                <a:tailEnd/>
              </a:ln>
              <a:effectLst/>
            </p:spPr>
            <p:txBody>
              <a:bodyPr>
                <a:prstTxWarp prst="textNoShape">
                  <a:avLst/>
                </a:prstTxWarp>
              </a:bodyPr>
              <a:lstStyle/>
              <a:p>
                <a:endParaRPr lang="en-US">
                  <a:latin typeface="+mn-lt"/>
                </a:endParaRPr>
              </a:p>
            </p:txBody>
          </p:sp>
          <p:sp>
            <p:nvSpPr>
              <p:cNvPr id="737324" name="Line 44"/>
              <p:cNvSpPr>
                <a:spLocks noChangeShapeType="1"/>
              </p:cNvSpPr>
              <p:nvPr/>
            </p:nvSpPr>
            <p:spPr bwMode="auto">
              <a:xfrm>
                <a:off x="2388" y="3491"/>
                <a:ext cx="3" cy="285"/>
              </a:xfrm>
              <a:prstGeom prst="line">
                <a:avLst/>
              </a:prstGeom>
              <a:noFill/>
              <a:ln w="12700">
                <a:solidFill>
                  <a:schemeClr val="tx1"/>
                </a:solidFill>
                <a:round/>
                <a:headEnd/>
                <a:tailEnd/>
              </a:ln>
              <a:effectLst/>
            </p:spPr>
            <p:txBody>
              <a:bodyPr>
                <a:prstTxWarp prst="textNoShape">
                  <a:avLst/>
                </a:prstTxWarp>
              </a:bodyPr>
              <a:lstStyle/>
              <a:p>
                <a:endParaRPr lang="en-US">
                  <a:latin typeface="+mn-lt"/>
                </a:endParaRPr>
              </a:p>
            </p:txBody>
          </p:sp>
          <p:sp>
            <p:nvSpPr>
              <p:cNvPr id="737325" name="Line 45"/>
              <p:cNvSpPr>
                <a:spLocks noChangeShapeType="1"/>
              </p:cNvSpPr>
              <p:nvPr/>
            </p:nvSpPr>
            <p:spPr bwMode="auto">
              <a:xfrm>
                <a:off x="2490" y="3461"/>
                <a:ext cx="313" cy="211"/>
              </a:xfrm>
              <a:prstGeom prst="line">
                <a:avLst/>
              </a:prstGeom>
              <a:noFill/>
              <a:ln w="12700">
                <a:solidFill>
                  <a:schemeClr val="tx1"/>
                </a:solidFill>
                <a:round/>
                <a:headEnd/>
                <a:tailEnd/>
              </a:ln>
              <a:effectLst/>
            </p:spPr>
            <p:txBody>
              <a:bodyPr>
                <a:prstTxWarp prst="textNoShape">
                  <a:avLst/>
                </a:prstTxWarp>
              </a:bodyPr>
              <a:lstStyle/>
              <a:p>
                <a:endParaRPr lang="en-US">
                  <a:latin typeface="+mn-lt"/>
                </a:endParaRPr>
              </a:p>
            </p:txBody>
          </p:sp>
          <p:sp>
            <p:nvSpPr>
              <p:cNvPr id="737326" name="Line 46"/>
              <p:cNvSpPr>
                <a:spLocks noChangeShapeType="1"/>
              </p:cNvSpPr>
              <p:nvPr/>
            </p:nvSpPr>
            <p:spPr bwMode="auto">
              <a:xfrm flipH="1">
                <a:off x="2566" y="3749"/>
                <a:ext cx="237" cy="76"/>
              </a:xfrm>
              <a:prstGeom prst="line">
                <a:avLst/>
              </a:prstGeom>
              <a:noFill/>
              <a:ln w="12700">
                <a:solidFill>
                  <a:schemeClr val="tx1"/>
                </a:solidFill>
                <a:round/>
                <a:headEnd/>
                <a:tailEnd/>
              </a:ln>
              <a:effectLst/>
            </p:spPr>
            <p:txBody>
              <a:bodyPr>
                <a:prstTxWarp prst="textNoShape">
                  <a:avLst/>
                </a:prstTxWarp>
              </a:bodyPr>
              <a:lstStyle/>
              <a:p>
                <a:endParaRPr lang="en-US">
                  <a:latin typeface="+mn-lt"/>
                </a:endParaRPr>
              </a:p>
            </p:txBody>
          </p:sp>
          <p:sp>
            <p:nvSpPr>
              <p:cNvPr id="737327" name="Line 47"/>
              <p:cNvSpPr>
                <a:spLocks noChangeShapeType="1"/>
              </p:cNvSpPr>
              <p:nvPr/>
            </p:nvSpPr>
            <p:spPr bwMode="auto">
              <a:xfrm flipH="1" flipV="1">
                <a:off x="2202" y="3638"/>
                <a:ext cx="568" cy="51"/>
              </a:xfrm>
              <a:prstGeom prst="line">
                <a:avLst/>
              </a:prstGeom>
              <a:noFill/>
              <a:ln w="12700">
                <a:solidFill>
                  <a:schemeClr val="tx1"/>
                </a:solidFill>
                <a:round/>
                <a:headEnd/>
                <a:tailEnd/>
              </a:ln>
              <a:effectLst/>
            </p:spPr>
            <p:txBody>
              <a:bodyPr>
                <a:prstTxWarp prst="textNoShape">
                  <a:avLst/>
                </a:prstTxWarp>
              </a:bodyPr>
              <a:lstStyle/>
              <a:p>
                <a:endParaRPr lang="en-US">
                  <a:latin typeface="+mn-lt"/>
                </a:endParaRPr>
              </a:p>
            </p:txBody>
          </p:sp>
          <p:sp>
            <p:nvSpPr>
              <p:cNvPr id="737328" name="Line 48"/>
              <p:cNvSpPr>
                <a:spLocks noChangeShapeType="1"/>
              </p:cNvSpPr>
              <p:nvPr/>
            </p:nvSpPr>
            <p:spPr bwMode="auto">
              <a:xfrm>
                <a:off x="2143" y="3689"/>
                <a:ext cx="127" cy="85"/>
              </a:xfrm>
              <a:prstGeom prst="line">
                <a:avLst/>
              </a:prstGeom>
              <a:noFill/>
              <a:ln w="12700">
                <a:solidFill>
                  <a:schemeClr val="tx1"/>
                </a:solidFill>
                <a:round/>
                <a:headEnd/>
                <a:tailEnd/>
              </a:ln>
              <a:effectLst/>
            </p:spPr>
            <p:txBody>
              <a:bodyPr>
                <a:prstTxWarp prst="textNoShape">
                  <a:avLst/>
                </a:prstTxWarp>
              </a:bodyPr>
              <a:lstStyle/>
              <a:p>
                <a:endParaRPr lang="en-US">
                  <a:latin typeface="+mn-lt"/>
                </a:endParaRPr>
              </a:p>
            </p:txBody>
          </p:sp>
          <p:grpSp>
            <p:nvGrpSpPr>
              <p:cNvPr id="8" name="Group 49"/>
              <p:cNvGrpSpPr>
                <a:grpSpLocks/>
              </p:cNvGrpSpPr>
              <p:nvPr/>
            </p:nvGrpSpPr>
            <p:grpSpPr bwMode="auto">
              <a:xfrm>
                <a:off x="2202" y="3297"/>
                <a:ext cx="316" cy="239"/>
                <a:chOff x="2055" y="3451"/>
                <a:chExt cx="316" cy="239"/>
              </a:xfrm>
            </p:grpSpPr>
            <p:sp>
              <p:nvSpPr>
                <p:cNvPr id="737330" name="Oval 50"/>
                <p:cNvSpPr>
                  <a:spLocks noChangeArrowheads="1"/>
                </p:cNvSpPr>
                <p:nvPr/>
              </p:nvSpPr>
              <p:spPr bwMode="auto">
                <a:xfrm>
                  <a:off x="2058" y="3571"/>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31" name="Line 51"/>
                <p:cNvSpPr>
                  <a:spLocks noChangeShapeType="1"/>
                </p:cNvSpPr>
                <p:nvPr/>
              </p:nvSpPr>
              <p:spPr bwMode="auto">
                <a:xfrm>
                  <a:off x="2058" y="3564"/>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32" name="Line 52"/>
                <p:cNvSpPr>
                  <a:spLocks noChangeShapeType="1"/>
                </p:cNvSpPr>
                <p:nvPr/>
              </p:nvSpPr>
              <p:spPr bwMode="auto">
                <a:xfrm>
                  <a:off x="2371" y="3564"/>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33" name="Rectangle 53"/>
                <p:cNvSpPr>
                  <a:spLocks noChangeArrowheads="1"/>
                </p:cNvSpPr>
                <p:nvPr/>
              </p:nvSpPr>
              <p:spPr bwMode="auto">
                <a:xfrm>
                  <a:off x="2058" y="3564"/>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334" name="Oval 54"/>
                <p:cNvSpPr>
                  <a:spLocks noChangeArrowheads="1"/>
                </p:cNvSpPr>
                <p:nvPr/>
              </p:nvSpPr>
              <p:spPr bwMode="auto">
                <a:xfrm>
                  <a:off x="2055" y="3505"/>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grpSp>
              <p:nvGrpSpPr>
                <p:cNvPr id="9" name="Group 55"/>
                <p:cNvGrpSpPr>
                  <a:grpSpLocks/>
                </p:cNvGrpSpPr>
                <p:nvPr/>
              </p:nvGrpSpPr>
              <p:grpSpPr bwMode="auto">
                <a:xfrm>
                  <a:off x="2064" y="3451"/>
                  <a:ext cx="293" cy="239"/>
                  <a:chOff x="2907" y="2429"/>
                  <a:chExt cx="301" cy="239"/>
                </a:xfrm>
              </p:grpSpPr>
              <p:sp>
                <p:nvSpPr>
                  <p:cNvPr id="737336" name="Rectangle 56"/>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7337" name="Text Box 57"/>
                  <p:cNvSpPr txBox="1">
                    <a:spLocks noChangeArrowheads="1"/>
                  </p:cNvSpPr>
                  <p:nvPr/>
                </p:nvSpPr>
                <p:spPr bwMode="auto">
                  <a:xfrm>
                    <a:off x="2907" y="2429"/>
                    <a:ext cx="301"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1c</a:t>
                    </a:r>
                  </a:p>
                </p:txBody>
              </p:sp>
            </p:grpSp>
          </p:grpSp>
          <p:grpSp>
            <p:nvGrpSpPr>
              <p:cNvPr id="10" name="Group 58"/>
              <p:cNvGrpSpPr>
                <a:grpSpLocks/>
              </p:cNvGrpSpPr>
              <p:nvPr/>
            </p:nvGrpSpPr>
            <p:grpSpPr bwMode="auto">
              <a:xfrm>
                <a:off x="1896" y="3511"/>
                <a:ext cx="316" cy="239"/>
                <a:chOff x="1749" y="3665"/>
                <a:chExt cx="316" cy="239"/>
              </a:xfrm>
            </p:grpSpPr>
            <p:sp>
              <p:nvSpPr>
                <p:cNvPr id="737339" name="Oval 59"/>
                <p:cNvSpPr>
                  <a:spLocks noChangeArrowheads="1"/>
                </p:cNvSpPr>
                <p:nvPr/>
              </p:nvSpPr>
              <p:spPr bwMode="auto">
                <a:xfrm>
                  <a:off x="1752" y="3781"/>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40" name="Line 60"/>
                <p:cNvSpPr>
                  <a:spLocks noChangeShapeType="1"/>
                </p:cNvSpPr>
                <p:nvPr/>
              </p:nvSpPr>
              <p:spPr bwMode="auto">
                <a:xfrm>
                  <a:off x="1752" y="3774"/>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41" name="Line 61"/>
                <p:cNvSpPr>
                  <a:spLocks noChangeShapeType="1"/>
                </p:cNvSpPr>
                <p:nvPr/>
              </p:nvSpPr>
              <p:spPr bwMode="auto">
                <a:xfrm>
                  <a:off x="2065" y="3774"/>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42" name="Rectangle 62"/>
                <p:cNvSpPr>
                  <a:spLocks noChangeArrowheads="1"/>
                </p:cNvSpPr>
                <p:nvPr/>
              </p:nvSpPr>
              <p:spPr bwMode="auto">
                <a:xfrm>
                  <a:off x="1752" y="3774"/>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343" name="Oval 63"/>
                <p:cNvSpPr>
                  <a:spLocks noChangeArrowheads="1"/>
                </p:cNvSpPr>
                <p:nvPr/>
              </p:nvSpPr>
              <p:spPr bwMode="auto">
                <a:xfrm>
                  <a:off x="1749" y="3719"/>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44" name="Rectangle 64"/>
                <p:cNvSpPr>
                  <a:spLocks noChangeArrowheads="1"/>
                </p:cNvSpPr>
                <p:nvPr/>
              </p:nvSpPr>
              <p:spPr bwMode="auto">
                <a:xfrm>
                  <a:off x="1834" y="3746"/>
                  <a:ext cx="142" cy="96"/>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7345" name="Text Box 65"/>
                <p:cNvSpPr txBox="1">
                  <a:spLocks noChangeArrowheads="1"/>
                </p:cNvSpPr>
                <p:nvPr/>
              </p:nvSpPr>
              <p:spPr bwMode="auto">
                <a:xfrm>
                  <a:off x="1759" y="3665"/>
                  <a:ext cx="305"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1a</a:t>
                  </a:r>
                  <a:endParaRPr lang="en-US" sz="2700" dirty="0">
                    <a:latin typeface="+mn-lt"/>
                  </a:endParaRPr>
                </a:p>
              </p:txBody>
            </p:sp>
          </p:grpSp>
          <p:grpSp>
            <p:nvGrpSpPr>
              <p:cNvPr id="11" name="Group 66"/>
              <p:cNvGrpSpPr>
                <a:grpSpLocks/>
              </p:cNvGrpSpPr>
              <p:nvPr/>
            </p:nvGrpSpPr>
            <p:grpSpPr bwMode="auto">
              <a:xfrm>
                <a:off x="2238" y="3693"/>
                <a:ext cx="318" cy="239"/>
                <a:chOff x="2091" y="3847"/>
                <a:chExt cx="318" cy="239"/>
              </a:xfrm>
            </p:grpSpPr>
            <p:sp>
              <p:nvSpPr>
                <p:cNvPr id="737347" name="Oval 67"/>
                <p:cNvSpPr>
                  <a:spLocks noChangeArrowheads="1"/>
                </p:cNvSpPr>
                <p:nvPr/>
              </p:nvSpPr>
              <p:spPr bwMode="auto">
                <a:xfrm>
                  <a:off x="2094" y="3967"/>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48" name="Line 68"/>
                <p:cNvSpPr>
                  <a:spLocks noChangeShapeType="1"/>
                </p:cNvSpPr>
                <p:nvPr/>
              </p:nvSpPr>
              <p:spPr bwMode="auto">
                <a:xfrm>
                  <a:off x="2094" y="3960"/>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49" name="Line 69"/>
                <p:cNvSpPr>
                  <a:spLocks noChangeShapeType="1"/>
                </p:cNvSpPr>
                <p:nvPr/>
              </p:nvSpPr>
              <p:spPr bwMode="auto">
                <a:xfrm>
                  <a:off x="2407" y="3960"/>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50" name="Rectangle 70"/>
                <p:cNvSpPr>
                  <a:spLocks noChangeArrowheads="1"/>
                </p:cNvSpPr>
                <p:nvPr/>
              </p:nvSpPr>
              <p:spPr bwMode="auto">
                <a:xfrm>
                  <a:off x="2094" y="3960"/>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351" name="Oval 71"/>
                <p:cNvSpPr>
                  <a:spLocks noChangeArrowheads="1"/>
                </p:cNvSpPr>
                <p:nvPr/>
              </p:nvSpPr>
              <p:spPr bwMode="auto">
                <a:xfrm>
                  <a:off x="2091" y="3901"/>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grpSp>
              <p:nvGrpSpPr>
                <p:cNvPr id="12" name="Group 72"/>
                <p:cNvGrpSpPr>
                  <a:grpSpLocks/>
                </p:cNvGrpSpPr>
                <p:nvPr/>
              </p:nvGrpSpPr>
              <p:grpSpPr bwMode="auto">
                <a:xfrm>
                  <a:off x="2100" y="3847"/>
                  <a:ext cx="309" cy="239"/>
                  <a:chOff x="2902" y="2429"/>
                  <a:chExt cx="311" cy="239"/>
                </a:xfrm>
              </p:grpSpPr>
              <p:sp>
                <p:nvSpPr>
                  <p:cNvPr id="737353" name="Rectangle 73"/>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7354" name="Text Box 74"/>
                  <p:cNvSpPr txBox="1">
                    <a:spLocks noChangeArrowheads="1"/>
                  </p:cNvSpPr>
                  <p:nvPr/>
                </p:nvSpPr>
                <p:spPr bwMode="auto">
                  <a:xfrm>
                    <a:off x="2902" y="2429"/>
                    <a:ext cx="311"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1d</a:t>
                    </a:r>
                  </a:p>
                </p:txBody>
              </p:sp>
            </p:grpSp>
          </p:grpSp>
          <p:grpSp>
            <p:nvGrpSpPr>
              <p:cNvPr id="13" name="Group 75"/>
              <p:cNvGrpSpPr>
                <a:grpSpLocks/>
              </p:cNvGrpSpPr>
              <p:nvPr/>
            </p:nvGrpSpPr>
            <p:grpSpPr bwMode="auto">
              <a:xfrm>
                <a:off x="2778" y="3577"/>
                <a:ext cx="316" cy="239"/>
                <a:chOff x="2016" y="1980"/>
                <a:chExt cx="316" cy="239"/>
              </a:xfrm>
            </p:grpSpPr>
            <p:sp>
              <p:nvSpPr>
                <p:cNvPr id="737356" name="Oval 76"/>
                <p:cNvSpPr>
                  <a:spLocks noChangeArrowheads="1"/>
                </p:cNvSpPr>
                <p:nvPr/>
              </p:nvSpPr>
              <p:spPr bwMode="auto">
                <a:xfrm>
                  <a:off x="2019" y="2102"/>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57" name="Line 77"/>
                <p:cNvSpPr>
                  <a:spLocks noChangeShapeType="1"/>
                </p:cNvSpPr>
                <p:nvPr/>
              </p:nvSpPr>
              <p:spPr bwMode="auto">
                <a:xfrm>
                  <a:off x="2019" y="2095"/>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58" name="Line 78"/>
                <p:cNvSpPr>
                  <a:spLocks noChangeShapeType="1"/>
                </p:cNvSpPr>
                <p:nvPr/>
              </p:nvSpPr>
              <p:spPr bwMode="auto">
                <a:xfrm>
                  <a:off x="2332" y="2095"/>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59" name="Rectangle 79"/>
                <p:cNvSpPr>
                  <a:spLocks noChangeArrowheads="1"/>
                </p:cNvSpPr>
                <p:nvPr/>
              </p:nvSpPr>
              <p:spPr bwMode="auto">
                <a:xfrm>
                  <a:off x="2019" y="2095"/>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360" name="Oval 80"/>
                <p:cNvSpPr>
                  <a:spLocks noChangeArrowheads="1"/>
                </p:cNvSpPr>
                <p:nvPr/>
              </p:nvSpPr>
              <p:spPr bwMode="auto">
                <a:xfrm>
                  <a:off x="2016" y="2036"/>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grpSp>
              <p:nvGrpSpPr>
                <p:cNvPr id="14" name="Group 81"/>
                <p:cNvGrpSpPr>
                  <a:grpSpLocks/>
                </p:cNvGrpSpPr>
                <p:nvPr/>
              </p:nvGrpSpPr>
              <p:grpSpPr bwMode="auto">
                <a:xfrm>
                  <a:off x="2017" y="1980"/>
                  <a:ext cx="309" cy="239"/>
                  <a:chOff x="2901" y="2429"/>
                  <a:chExt cx="315" cy="239"/>
                </a:xfrm>
              </p:grpSpPr>
              <p:sp>
                <p:nvSpPr>
                  <p:cNvPr id="737362" name="Rectangle 82"/>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7363" name="Text Box 83"/>
                  <p:cNvSpPr txBox="1">
                    <a:spLocks noChangeArrowheads="1"/>
                  </p:cNvSpPr>
                  <p:nvPr/>
                </p:nvSpPr>
                <p:spPr bwMode="auto">
                  <a:xfrm>
                    <a:off x="2901" y="2429"/>
                    <a:ext cx="315"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1b</a:t>
                    </a:r>
                    <a:endParaRPr lang="en-US" sz="2700" dirty="0">
                      <a:latin typeface="+mn-lt"/>
                    </a:endParaRPr>
                  </a:p>
                </p:txBody>
              </p:sp>
            </p:grpSp>
          </p:grpSp>
        </p:grpSp>
        <p:grpSp>
          <p:nvGrpSpPr>
            <p:cNvPr id="15" name="Group 84"/>
            <p:cNvGrpSpPr>
              <a:grpSpLocks/>
            </p:cNvGrpSpPr>
            <p:nvPr/>
          </p:nvGrpSpPr>
          <p:grpSpPr bwMode="auto">
            <a:xfrm>
              <a:off x="5956459" y="6041600"/>
              <a:ext cx="551815" cy="430001"/>
              <a:chOff x="3537" y="3477"/>
              <a:chExt cx="316" cy="239"/>
            </a:xfrm>
          </p:grpSpPr>
          <p:sp>
            <p:nvSpPr>
              <p:cNvPr id="737365" name="Oval 85"/>
              <p:cNvSpPr>
                <a:spLocks noChangeArrowheads="1"/>
              </p:cNvSpPr>
              <p:nvPr/>
            </p:nvSpPr>
            <p:spPr bwMode="auto">
              <a:xfrm>
                <a:off x="3540" y="3598"/>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66" name="Line 86"/>
              <p:cNvSpPr>
                <a:spLocks noChangeShapeType="1"/>
              </p:cNvSpPr>
              <p:nvPr/>
            </p:nvSpPr>
            <p:spPr bwMode="auto">
              <a:xfrm>
                <a:off x="3540" y="3591"/>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67" name="Line 87"/>
              <p:cNvSpPr>
                <a:spLocks noChangeShapeType="1"/>
              </p:cNvSpPr>
              <p:nvPr/>
            </p:nvSpPr>
            <p:spPr bwMode="auto">
              <a:xfrm>
                <a:off x="3853" y="3591"/>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68" name="Rectangle 88"/>
              <p:cNvSpPr>
                <a:spLocks noChangeArrowheads="1"/>
              </p:cNvSpPr>
              <p:nvPr/>
            </p:nvSpPr>
            <p:spPr bwMode="auto">
              <a:xfrm>
                <a:off x="3540" y="3591"/>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369" name="Oval 89"/>
              <p:cNvSpPr>
                <a:spLocks noChangeArrowheads="1"/>
              </p:cNvSpPr>
              <p:nvPr/>
            </p:nvSpPr>
            <p:spPr bwMode="auto">
              <a:xfrm>
                <a:off x="3537" y="3532"/>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70" name="Rectangle 90"/>
              <p:cNvSpPr>
                <a:spLocks noChangeArrowheads="1"/>
              </p:cNvSpPr>
              <p:nvPr/>
            </p:nvSpPr>
            <p:spPr bwMode="auto">
              <a:xfrm>
                <a:off x="3624" y="3545"/>
                <a:ext cx="141" cy="120"/>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7371" name="Text Box 91"/>
              <p:cNvSpPr txBox="1">
                <a:spLocks noChangeArrowheads="1"/>
              </p:cNvSpPr>
              <p:nvPr/>
            </p:nvSpPr>
            <p:spPr bwMode="auto">
              <a:xfrm>
                <a:off x="3545" y="3477"/>
                <a:ext cx="305"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2a</a:t>
                </a:r>
                <a:endParaRPr lang="en-US" sz="2700" dirty="0">
                  <a:latin typeface="+mn-lt"/>
                </a:endParaRPr>
              </a:p>
            </p:txBody>
          </p:sp>
        </p:grpSp>
        <p:sp>
          <p:nvSpPr>
            <p:cNvPr id="737372" name="Line 92"/>
            <p:cNvSpPr>
              <a:spLocks noChangeShapeType="1"/>
            </p:cNvSpPr>
            <p:nvPr/>
          </p:nvSpPr>
          <p:spPr bwMode="auto">
            <a:xfrm>
              <a:off x="7299325" y="5940848"/>
              <a:ext cx="942975" cy="0"/>
            </a:xfrm>
            <a:prstGeom prst="line">
              <a:avLst/>
            </a:prstGeom>
            <a:noFill/>
            <a:ln w="9525">
              <a:solidFill>
                <a:schemeClr val="tx1"/>
              </a:solidFill>
              <a:round/>
              <a:headEnd/>
              <a:tailEnd/>
            </a:ln>
            <a:effectLst/>
          </p:spPr>
          <p:txBody>
            <a:bodyPr wrap="none" lIns="101882" tIns="50941" rIns="101882" bIns="50941">
              <a:prstTxWarp prst="textNoShape">
                <a:avLst/>
              </a:prstTxWarp>
            </a:bodyPr>
            <a:lstStyle/>
            <a:p>
              <a:endParaRPr lang="en-US">
                <a:latin typeface="+mn-lt"/>
              </a:endParaRPr>
            </a:p>
          </p:txBody>
        </p:sp>
        <p:sp>
          <p:nvSpPr>
            <p:cNvPr id="737373" name="Line 93"/>
            <p:cNvSpPr>
              <a:spLocks noChangeShapeType="1"/>
            </p:cNvSpPr>
            <p:nvPr/>
          </p:nvSpPr>
          <p:spPr bwMode="auto">
            <a:xfrm>
              <a:off x="7578726" y="6468005"/>
              <a:ext cx="808514" cy="0"/>
            </a:xfrm>
            <a:prstGeom prst="line">
              <a:avLst/>
            </a:prstGeom>
            <a:noFill/>
            <a:ln w="9525">
              <a:solidFill>
                <a:schemeClr val="tx1"/>
              </a:solidFill>
              <a:round/>
              <a:headEnd/>
              <a:tailEnd/>
            </a:ln>
            <a:effectLst/>
          </p:spPr>
          <p:txBody>
            <a:bodyPr wrap="none" lIns="101882" tIns="50941" rIns="101882" bIns="50941">
              <a:prstTxWarp prst="textNoShape">
                <a:avLst/>
              </a:prstTxWarp>
            </a:bodyPr>
            <a:lstStyle/>
            <a:p>
              <a:endParaRPr lang="en-US">
                <a:latin typeface="+mn-lt"/>
              </a:endParaRPr>
            </a:p>
          </p:txBody>
        </p:sp>
        <p:sp>
          <p:nvSpPr>
            <p:cNvPr id="737374" name="Line 94"/>
            <p:cNvSpPr>
              <a:spLocks noChangeShapeType="1"/>
            </p:cNvSpPr>
            <p:nvPr/>
          </p:nvSpPr>
          <p:spPr bwMode="auto">
            <a:xfrm>
              <a:off x="6513513" y="6293485"/>
              <a:ext cx="537845" cy="172720"/>
            </a:xfrm>
            <a:prstGeom prst="line">
              <a:avLst/>
            </a:prstGeom>
            <a:noFill/>
            <a:ln w="12700">
              <a:solidFill>
                <a:schemeClr val="tx1"/>
              </a:solidFill>
              <a:round/>
              <a:headEnd/>
              <a:tailEnd/>
            </a:ln>
            <a:effectLst/>
          </p:spPr>
          <p:txBody>
            <a:bodyPr wrap="none" lIns="101882" tIns="50941" rIns="101882" bIns="50941" anchor="ctr">
              <a:prstTxWarp prst="textNoShape">
                <a:avLst/>
              </a:prstTxWarp>
            </a:bodyPr>
            <a:lstStyle/>
            <a:p>
              <a:endParaRPr lang="en-US">
                <a:latin typeface="+mn-lt"/>
              </a:endParaRPr>
            </a:p>
          </p:txBody>
        </p:sp>
        <p:sp>
          <p:nvSpPr>
            <p:cNvPr id="737375" name="Line 95"/>
            <p:cNvSpPr>
              <a:spLocks noChangeShapeType="1"/>
            </p:cNvSpPr>
            <p:nvPr/>
          </p:nvSpPr>
          <p:spPr bwMode="auto">
            <a:xfrm>
              <a:off x="7184073" y="6064991"/>
              <a:ext cx="75089" cy="259080"/>
            </a:xfrm>
            <a:prstGeom prst="line">
              <a:avLst/>
            </a:prstGeom>
            <a:noFill/>
            <a:ln w="12700">
              <a:solidFill>
                <a:schemeClr val="tx1"/>
              </a:solidFill>
              <a:round/>
              <a:headEnd/>
              <a:tailEnd/>
            </a:ln>
            <a:effectLst/>
          </p:spPr>
          <p:txBody>
            <a:bodyPr lIns="101882" tIns="50941" rIns="101882" bIns="50941">
              <a:prstTxWarp prst="textNoShape">
                <a:avLst/>
              </a:prstTxWarp>
            </a:bodyPr>
            <a:lstStyle/>
            <a:p>
              <a:endParaRPr lang="en-US">
                <a:latin typeface="+mn-lt"/>
              </a:endParaRPr>
            </a:p>
          </p:txBody>
        </p:sp>
        <p:grpSp>
          <p:nvGrpSpPr>
            <p:cNvPr id="16" name="Group 96"/>
            <p:cNvGrpSpPr>
              <a:grpSpLocks/>
            </p:cNvGrpSpPr>
            <p:nvPr/>
          </p:nvGrpSpPr>
          <p:grpSpPr bwMode="auto">
            <a:xfrm>
              <a:off x="6756242" y="5726747"/>
              <a:ext cx="551815" cy="430001"/>
              <a:chOff x="4320" y="1940"/>
              <a:chExt cx="316" cy="239"/>
            </a:xfrm>
          </p:grpSpPr>
          <p:sp>
            <p:nvSpPr>
              <p:cNvPr id="737377" name="Oval 97"/>
              <p:cNvSpPr>
                <a:spLocks noChangeArrowheads="1"/>
              </p:cNvSpPr>
              <p:nvPr/>
            </p:nvSpPr>
            <p:spPr bwMode="auto">
              <a:xfrm>
                <a:off x="4323" y="2054"/>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78" name="Line 98"/>
              <p:cNvSpPr>
                <a:spLocks noChangeShapeType="1"/>
              </p:cNvSpPr>
              <p:nvPr/>
            </p:nvSpPr>
            <p:spPr bwMode="auto">
              <a:xfrm>
                <a:off x="4323" y="2047"/>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79" name="Line 99"/>
              <p:cNvSpPr>
                <a:spLocks noChangeShapeType="1"/>
              </p:cNvSpPr>
              <p:nvPr/>
            </p:nvSpPr>
            <p:spPr bwMode="auto">
              <a:xfrm>
                <a:off x="4636" y="2047"/>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80" name="Rectangle 100"/>
              <p:cNvSpPr>
                <a:spLocks noChangeArrowheads="1"/>
              </p:cNvSpPr>
              <p:nvPr/>
            </p:nvSpPr>
            <p:spPr bwMode="auto">
              <a:xfrm>
                <a:off x="4323" y="2047"/>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381" name="Oval 101"/>
              <p:cNvSpPr>
                <a:spLocks noChangeArrowheads="1"/>
              </p:cNvSpPr>
              <p:nvPr/>
            </p:nvSpPr>
            <p:spPr bwMode="auto">
              <a:xfrm>
                <a:off x="4320" y="1988"/>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82" name="Rectangle 102"/>
              <p:cNvSpPr>
                <a:spLocks noChangeArrowheads="1"/>
              </p:cNvSpPr>
              <p:nvPr/>
            </p:nvSpPr>
            <p:spPr bwMode="auto">
              <a:xfrm>
                <a:off x="4407" y="2001"/>
                <a:ext cx="141" cy="118"/>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7383" name="Text Box 103"/>
              <p:cNvSpPr txBox="1">
                <a:spLocks noChangeArrowheads="1"/>
              </p:cNvSpPr>
              <p:nvPr/>
            </p:nvSpPr>
            <p:spPr bwMode="auto">
              <a:xfrm>
                <a:off x="4335" y="1940"/>
                <a:ext cx="293"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2c</a:t>
                </a:r>
                <a:endParaRPr lang="en-US" sz="2700" dirty="0">
                  <a:latin typeface="+mn-lt"/>
                </a:endParaRPr>
              </a:p>
            </p:txBody>
          </p:sp>
        </p:grpSp>
        <p:grpSp>
          <p:nvGrpSpPr>
            <p:cNvPr id="17" name="Group 104"/>
            <p:cNvGrpSpPr>
              <a:grpSpLocks/>
            </p:cNvGrpSpPr>
            <p:nvPr/>
          </p:nvGrpSpPr>
          <p:grpSpPr bwMode="auto">
            <a:xfrm>
              <a:off x="7046119" y="6243108"/>
              <a:ext cx="551815" cy="430001"/>
              <a:chOff x="4596" y="2162"/>
              <a:chExt cx="316" cy="239"/>
            </a:xfrm>
          </p:grpSpPr>
          <p:sp>
            <p:nvSpPr>
              <p:cNvPr id="737385" name="Oval 105"/>
              <p:cNvSpPr>
                <a:spLocks noChangeArrowheads="1"/>
              </p:cNvSpPr>
              <p:nvPr/>
            </p:nvSpPr>
            <p:spPr bwMode="auto">
              <a:xfrm>
                <a:off x="4599" y="2276"/>
                <a:ext cx="313" cy="81"/>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86" name="Line 106"/>
              <p:cNvSpPr>
                <a:spLocks noChangeShapeType="1"/>
              </p:cNvSpPr>
              <p:nvPr/>
            </p:nvSpPr>
            <p:spPr bwMode="auto">
              <a:xfrm>
                <a:off x="4599" y="2269"/>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87" name="Line 107"/>
              <p:cNvSpPr>
                <a:spLocks noChangeShapeType="1"/>
              </p:cNvSpPr>
              <p:nvPr/>
            </p:nvSpPr>
            <p:spPr bwMode="auto">
              <a:xfrm>
                <a:off x="4912" y="2269"/>
                <a:ext cx="0" cy="5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88" name="Rectangle 108"/>
              <p:cNvSpPr>
                <a:spLocks noChangeArrowheads="1"/>
              </p:cNvSpPr>
              <p:nvPr/>
            </p:nvSpPr>
            <p:spPr bwMode="auto">
              <a:xfrm>
                <a:off x="4599" y="2269"/>
                <a:ext cx="310" cy="49"/>
              </a:xfrm>
              <a:prstGeom prst="rect">
                <a:avLst/>
              </a:prstGeom>
              <a:solidFill>
                <a:schemeClr val="hlink"/>
              </a:solidFill>
              <a:ln w="12700">
                <a:noFill/>
                <a:miter lim="800000"/>
                <a:headEnd/>
                <a:tailEnd/>
              </a:ln>
              <a:effectLst/>
            </p:spPr>
            <p:txBody>
              <a:bodyPr wrap="none" anchor="ctr">
                <a:prstTxWarp prst="textNoShape">
                  <a:avLst/>
                </a:prstTxWarp>
              </a:bodyPr>
              <a:lstStyle/>
              <a:p>
                <a:pPr algn="ctr"/>
                <a:endParaRPr lang="en-US" sz="2700" dirty="0">
                  <a:latin typeface="+mn-lt"/>
                </a:endParaRPr>
              </a:p>
            </p:txBody>
          </p:sp>
          <p:sp>
            <p:nvSpPr>
              <p:cNvPr id="737389" name="Oval 109"/>
              <p:cNvSpPr>
                <a:spLocks noChangeArrowheads="1"/>
              </p:cNvSpPr>
              <p:nvPr/>
            </p:nvSpPr>
            <p:spPr bwMode="auto">
              <a:xfrm>
                <a:off x="4596" y="2210"/>
                <a:ext cx="313" cy="95"/>
              </a:xfrm>
              <a:prstGeom prst="ellipse">
                <a:avLst/>
              </a:prstGeom>
              <a:solidFill>
                <a:schemeClr val="hlink"/>
              </a:solid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737390" name="Rectangle 110"/>
              <p:cNvSpPr>
                <a:spLocks noChangeArrowheads="1"/>
              </p:cNvSpPr>
              <p:nvPr/>
            </p:nvSpPr>
            <p:spPr bwMode="auto">
              <a:xfrm>
                <a:off x="4683" y="2223"/>
                <a:ext cx="142" cy="110"/>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latin typeface="+mn-lt"/>
                </a:endParaRPr>
              </a:p>
            </p:txBody>
          </p:sp>
          <p:sp>
            <p:nvSpPr>
              <p:cNvPr id="737391" name="Text Box 111"/>
              <p:cNvSpPr txBox="1">
                <a:spLocks noChangeArrowheads="1"/>
              </p:cNvSpPr>
              <p:nvPr/>
            </p:nvSpPr>
            <p:spPr bwMode="auto">
              <a:xfrm>
                <a:off x="4603" y="2162"/>
                <a:ext cx="309" cy="239"/>
              </a:xfrm>
              <a:prstGeom prst="rect">
                <a:avLst/>
              </a:prstGeom>
              <a:noFill/>
              <a:ln w="9525">
                <a:noFill/>
                <a:miter lim="800000"/>
                <a:headEnd/>
                <a:tailEnd/>
              </a:ln>
              <a:effectLst/>
            </p:spPr>
            <p:txBody>
              <a:bodyPr wrap="none">
                <a:prstTxWarp prst="textNoShape">
                  <a:avLst/>
                </a:prstTxWarp>
                <a:spAutoFit/>
              </a:bodyPr>
              <a:lstStyle/>
              <a:p>
                <a:pPr algn="ctr"/>
                <a:r>
                  <a:rPr lang="en-US" sz="2200" dirty="0">
                    <a:latin typeface="+mn-lt"/>
                  </a:rPr>
                  <a:t>2b</a:t>
                </a:r>
                <a:endParaRPr lang="en-US" sz="2700" dirty="0">
                  <a:latin typeface="+mn-lt"/>
                </a:endParaRPr>
              </a:p>
            </p:txBody>
          </p:sp>
        </p:grpSp>
        <p:sp>
          <p:nvSpPr>
            <p:cNvPr id="737392" name="Text Box 112"/>
            <p:cNvSpPr txBox="1">
              <a:spLocks noChangeArrowheads="1"/>
            </p:cNvSpPr>
            <p:nvPr/>
          </p:nvSpPr>
          <p:spPr bwMode="auto">
            <a:xfrm>
              <a:off x="8344963" y="5850891"/>
              <a:ext cx="1264675" cy="656875"/>
            </a:xfrm>
            <a:prstGeom prst="rect">
              <a:avLst/>
            </a:prstGeom>
            <a:noFill/>
            <a:ln w="9525">
              <a:noFill/>
              <a:miter lim="800000"/>
              <a:headEnd/>
              <a:tailEnd/>
            </a:ln>
            <a:effectLst/>
          </p:spPr>
          <p:txBody>
            <a:bodyPr wrap="none" lIns="101882" tIns="50941" rIns="101882" bIns="50941">
              <a:prstTxWarp prst="textNoShape">
                <a:avLst/>
              </a:prstTxWarp>
              <a:spAutoFit/>
            </a:bodyPr>
            <a:lstStyle/>
            <a:p>
              <a:pPr algn="ctr"/>
              <a:r>
                <a:rPr lang="en-US" dirty="0">
                  <a:latin typeface="+mn-lt"/>
                </a:rPr>
                <a:t>other</a:t>
              </a:r>
            </a:p>
            <a:p>
              <a:pPr algn="ctr"/>
              <a:r>
                <a:rPr lang="en-US" dirty="0">
                  <a:latin typeface="+mn-lt"/>
                </a:rPr>
                <a:t>networks</a:t>
              </a:r>
            </a:p>
          </p:txBody>
        </p:sp>
        <p:sp>
          <p:nvSpPr>
            <p:cNvPr id="737393" name="Freeform 113"/>
            <p:cNvSpPr>
              <a:spLocks/>
            </p:cNvSpPr>
            <p:nvPr/>
          </p:nvSpPr>
          <p:spPr bwMode="auto">
            <a:xfrm flipH="1">
              <a:off x="321310" y="5408295"/>
              <a:ext cx="1288733" cy="1993477"/>
            </a:xfrm>
            <a:custGeom>
              <a:avLst/>
              <a:gdLst/>
              <a:ahLst/>
              <a:cxnLst>
                <a:cxn ang="0">
                  <a:pos x="32" y="394"/>
                </a:cxn>
                <a:cxn ang="0">
                  <a:pos x="213" y="172"/>
                </a:cxn>
                <a:cxn ang="0">
                  <a:pos x="663" y="56"/>
                </a:cxn>
                <a:cxn ang="0">
                  <a:pos x="661" y="509"/>
                </a:cxn>
                <a:cxn ang="0">
                  <a:pos x="677" y="1032"/>
                </a:cxn>
                <a:cxn ang="0">
                  <a:pos x="338" y="962"/>
                </a:cxn>
                <a:cxn ang="0">
                  <a:pos x="51" y="809"/>
                </a:cxn>
                <a:cxn ang="0">
                  <a:pos x="32" y="394"/>
                </a:cxn>
              </a:cxnLst>
              <a:rect l="0" t="0" r="r" b="b"/>
              <a:pathLst>
                <a:path w="738" h="1108">
                  <a:moveTo>
                    <a:pt x="32" y="394"/>
                  </a:moveTo>
                  <a:cubicBezTo>
                    <a:pt x="66" y="301"/>
                    <a:pt x="108" y="228"/>
                    <a:pt x="213" y="172"/>
                  </a:cubicBezTo>
                  <a:cubicBezTo>
                    <a:pt x="318" y="116"/>
                    <a:pt x="588" y="0"/>
                    <a:pt x="663" y="56"/>
                  </a:cubicBezTo>
                  <a:cubicBezTo>
                    <a:pt x="738" y="112"/>
                    <a:pt x="659" y="346"/>
                    <a:pt x="661" y="509"/>
                  </a:cubicBezTo>
                  <a:cubicBezTo>
                    <a:pt x="663" y="672"/>
                    <a:pt x="731" y="956"/>
                    <a:pt x="677" y="1032"/>
                  </a:cubicBezTo>
                  <a:cubicBezTo>
                    <a:pt x="623" y="1108"/>
                    <a:pt x="442" y="999"/>
                    <a:pt x="338" y="962"/>
                  </a:cubicBezTo>
                  <a:cubicBezTo>
                    <a:pt x="234" y="925"/>
                    <a:pt x="102" y="904"/>
                    <a:pt x="51" y="809"/>
                  </a:cubicBezTo>
                  <a:cubicBezTo>
                    <a:pt x="0" y="715"/>
                    <a:pt x="36" y="481"/>
                    <a:pt x="32" y="394"/>
                  </a:cubicBezTo>
                  <a:close/>
                </a:path>
              </a:pathLst>
            </a:custGeom>
            <a:gradFill rotWithShape="1">
              <a:gsLst>
                <a:gs pos="0">
                  <a:srgbClr val="66CCFF"/>
                </a:gs>
                <a:gs pos="100000">
                  <a:srgbClr val="FFFFFF"/>
                </a:gs>
              </a:gsLst>
              <a:lin ang="0" scaled="1"/>
            </a:gradFill>
            <a:ln w="9525">
              <a:noFill/>
              <a:round/>
              <a:headEnd/>
              <a:tailEnd/>
            </a:ln>
            <a:effectLst/>
          </p:spPr>
          <p:txBody>
            <a:bodyPr wrap="none" lIns="101882" tIns="50941" rIns="101882" bIns="50941" anchor="ctr">
              <a:prstTxWarp prst="textNoShape">
                <a:avLst/>
              </a:prstTxWarp>
            </a:bodyPr>
            <a:lstStyle/>
            <a:p>
              <a:endParaRPr lang="en-US">
                <a:latin typeface="+mn-lt"/>
              </a:endParaRPr>
            </a:p>
          </p:txBody>
        </p:sp>
        <p:sp>
          <p:nvSpPr>
            <p:cNvPr id="737394" name="Text Box 114"/>
            <p:cNvSpPr txBox="1">
              <a:spLocks noChangeArrowheads="1"/>
            </p:cNvSpPr>
            <p:nvPr/>
          </p:nvSpPr>
          <p:spPr bwMode="auto">
            <a:xfrm>
              <a:off x="261288" y="6300682"/>
              <a:ext cx="1264675" cy="656875"/>
            </a:xfrm>
            <a:prstGeom prst="rect">
              <a:avLst/>
            </a:prstGeom>
            <a:noFill/>
            <a:ln w="9525">
              <a:noFill/>
              <a:miter lim="800000"/>
              <a:headEnd/>
              <a:tailEnd/>
            </a:ln>
            <a:effectLst/>
          </p:spPr>
          <p:txBody>
            <a:bodyPr wrap="none" lIns="101882" tIns="50941" rIns="101882" bIns="50941">
              <a:prstTxWarp prst="textNoShape">
                <a:avLst/>
              </a:prstTxWarp>
              <a:spAutoFit/>
            </a:bodyPr>
            <a:lstStyle/>
            <a:p>
              <a:pPr algn="ctr"/>
              <a:r>
                <a:rPr lang="en-US" dirty="0">
                  <a:latin typeface="+mn-lt"/>
                </a:rPr>
                <a:t>other</a:t>
              </a:r>
            </a:p>
            <a:p>
              <a:pPr algn="ctr"/>
              <a:r>
                <a:rPr lang="en-US" dirty="0">
                  <a:latin typeface="+mn-lt"/>
                </a:rPr>
                <a:t>networks</a:t>
              </a:r>
            </a:p>
          </p:txBody>
        </p:sp>
        <p:sp>
          <p:nvSpPr>
            <p:cNvPr id="737395" name="Line 115"/>
            <p:cNvSpPr>
              <a:spLocks noChangeShapeType="1"/>
            </p:cNvSpPr>
            <p:nvPr/>
          </p:nvSpPr>
          <p:spPr bwMode="auto">
            <a:xfrm flipH="1">
              <a:off x="1264286" y="5800513"/>
              <a:ext cx="515144" cy="304060"/>
            </a:xfrm>
            <a:prstGeom prst="line">
              <a:avLst/>
            </a:prstGeom>
            <a:noFill/>
            <a:ln w="12700">
              <a:solidFill>
                <a:schemeClr val="tx1"/>
              </a:solidFill>
              <a:round/>
              <a:headEnd/>
              <a:tailEnd/>
            </a:ln>
            <a:effectLst/>
          </p:spPr>
          <p:txBody>
            <a:bodyPr wrap="none" lIns="101882" tIns="50941" rIns="101882" bIns="50941">
              <a:prstTxWarp prst="textNoShape">
                <a:avLst/>
              </a:prstTxWarp>
            </a:bodyPr>
            <a:lstStyle/>
            <a:p>
              <a:endParaRPr lang="en-US">
                <a:latin typeface="+mn-lt"/>
              </a:endParaRPr>
            </a:p>
          </p:txBody>
        </p:sp>
        <p:sp>
          <p:nvSpPr>
            <p:cNvPr id="737396" name="Freeform 116"/>
            <p:cNvSpPr>
              <a:spLocks/>
            </p:cNvSpPr>
            <p:nvPr/>
          </p:nvSpPr>
          <p:spPr bwMode="auto">
            <a:xfrm>
              <a:off x="5404645" y="6354657"/>
              <a:ext cx="576263" cy="296863"/>
            </a:xfrm>
            <a:custGeom>
              <a:avLst/>
              <a:gdLst/>
              <a:ahLst/>
              <a:cxnLst>
                <a:cxn ang="0">
                  <a:pos x="0" y="420"/>
                </a:cxn>
                <a:cxn ang="0">
                  <a:pos x="654" y="0"/>
                </a:cxn>
              </a:cxnLst>
              <a:rect l="0" t="0" r="r" b="b"/>
              <a:pathLst>
                <a:path w="654" h="420">
                  <a:moveTo>
                    <a:pt x="0" y="420"/>
                  </a:moveTo>
                  <a:lnTo>
                    <a:pt x="654" y="0"/>
                  </a:lnTo>
                </a:path>
              </a:pathLst>
            </a:custGeom>
            <a:noFill/>
            <a:ln w="19050" cap="flat" cmpd="sng">
              <a:solidFill>
                <a:schemeClr val="tx1"/>
              </a:solidFill>
              <a:prstDash val="solid"/>
              <a:round/>
              <a:headEnd type="none" w="med" len="med"/>
              <a:tailEnd type="none" w="med" len="med"/>
            </a:ln>
            <a:effectLst/>
          </p:spPr>
          <p:txBody>
            <a:bodyPr wrap="none" lIns="101882" tIns="50941" rIns="101882" bIns="50941" anchor="ctr">
              <a:prstTxWarp prst="textNoShape">
                <a:avLst/>
              </a:prstTxWarp>
            </a:bodyPr>
            <a:lstStyle/>
            <a:p>
              <a:endParaRPr lang="en-US">
                <a:latin typeface="+mn-lt"/>
              </a:endParaRPr>
            </a:p>
          </p:txBody>
        </p:sp>
        <p:sp>
          <p:nvSpPr>
            <p:cNvPr id="737397" name="Freeform 117"/>
            <p:cNvSpPr>
              <a:spLocks/>
            </p:cNvSpPr>
            <p:nvPr/>
          </p:nvSpPr>
          <p:spPr bwMode="auto">
            <a:xfrm>
              <a:off x="3080385" y="5683569"/>
              <a:ext cx="775335" cy="464185"/>
            </a:xfrm>
            <a:custGeom>
              <a:avLst/>
              <a:gdLst/>
              <a:ahLst/>
              <a:cxnLst>
                <a:cxn ang="0">
                  <a:pos x="0" y="0"/>
                </a:cxn>
                <a:cxn ang="0">
                  <a:pos x="444" y="258"/>
                </a:cxn>
              </a:cxnLst>
              <a:rect l="0" t="0" r="r" b="b"/>
              <a:pathLst>
                <a:path w="444" h="258">
                  <a:moveTo>
                    <a:pt x="0" y="0"/>
                  </a:moveTo>
                  <a:lnTo>
                    <a:pt x="444" y="258"/>
                  </a:lnTo>
                </a:path>
              </a:pathLst>
            </a:custGeom>
            <a:noFill/>
            <a:ln w="19050" cap="flat" cmpd="sng">
              <a:solidFill>
                <a:schemeClr val="tx1"/>
              </a:solidFill>
              <a:prstDash val="solid"/>
              <a:round/>
              <a:headEnd type="none" w="med" len="med"/>
              <a:tailEnd type="none" w="med" len="med"/>
            </a:ln>
            <a:effectLst/>
          </p:spPr>
          <p:txBody>
            <a:bodyPr wrap="none" lIns="101882" tIns="50941" rIns="101882" bIns="50941" anchor="ctr">
              <a:prstTxWarp prst="textNoShape">
                <a:avLst/>
              </a:prstTxWarp>
            </a:bodyPr>
            <a:lstStyle/>
            <a:p>
              <a:endParaRPr lang="en-US">
                <a:latin typeface="+mn-lt"/>
              </a:endParaRPr>
            </a:p>
          </p:txBody>
        </p:sp>
      </p:grpSp>
      <p:sp>
        <p:nvSpPr>
          <p:cNvPr id="18" name="Slide Number Placeholder 17"/>
          <p:cNvSpPr>
            <a:spLocks noGrp="1"/>
          </p:cNvSpPr>
          <p:nvPr>
            <p:ph type="sldNum" sz="quarter" idx="4294967295"/>
          </p:nvPr>
        </p:nvSpPr>
        <p:spPr>
          <a:xfrm>
            <a:off x="9693382" y="7477836"/>
            <a:ext cx="309981" cy="215444"/>
          </a:xfrm>
          <a:prstGeom prst="rect">
            <a:avLst/>
          </a:prstGeom>
        </p:spPr>
        <p:txBody>
          <a:bodyPr/>
          <a:lstStyle/>
          <a:p>
            <a:fld id="{4880F61E-DB41-2A41-89EA-809E0E21D9D5}" type="slidenum">
              <a:rPr lang="en-US" sz="1400" smtClean="0">
                <a:latin typeface="+mn-lt"/>
              </a:rPr>
              <a:pPr/>
              <a:t>4</a:t>
            </a:fld>
            <a:endParaRPr lang="en-US" sz="1400">
              <a:latin typeface="+mn-lt"/>
            </a:endParaRPr>
          </a:p>
        </p:txBody>
      </p:sp>
    </p:spTree>
    <p:extLst>
      <p:ext uri="{BB962C8B-B14F-4D97-AF65-F5344CB8AC3E}">
        <p14:creationId xmlns:p14="http://schemas.microsoft.com/office/powerpoint/2010/main" val="3399903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2" name="Rectangle 2"/>
          <p:cNvSpPr>
            <a:spLocks noGrp="1" noChangeArrowheads="1"/>
          </p:cNvSpPr>
          <p:nvPr>
            <p:ph type="title"/>
          </p:nvPr>
        </p:nvSpPr>
        <p:spPr/>
        <p:txBody>
          <a:bodyPr/>
          <a:lstStyle/>
          <a:p>
            <a:pPr eaLnBrk="1" hangingPunct="1"/>
            <a:r>
              <a:rPr lang="en-US" dirty="0"/>
              <a:t>Internet</a:t>
            </a:r>
            <a:r>
              <a:rPr lang="en-US" dirty="0" smtClean="0"/>
              <a:t> Inter-Domain Routing</a:t>
            </a:r>
            <a:r>
              <a:rPr lang="en-US" dirty="0"/>
              <a:t>: BGP</a:t>
            </a:r>
            <a:endParaRPr lang="en-US" sz="3100" dirty="0"/>
          </a:p>
        </p:txBody>
      </p:sp>
      <p:sp>
        <p:nvSpPr>
          <p:cNvPr id="150533" name="Rectangle 3"/>
          <p:cNvSpPr>
            <a:spLocks noGrp="1" noChangeArrowheads="1"/>
          </p:cNvSpPr>
          <p:nvPr>
            <p:ph type="body" idx="1"/>
          </p:nvPr>
        </p:nvSpPr>
        <p:spPr>
          <a:xfrm>
            <a:off x="1" y="1568286"/>
            <a:ext cx="9823398" cy="6204114"/>
          </a:xfrm>
        </p:spPr>
        <p:txBody>
          <a:bodyPr/>
          <a:lstStyle/>
          <a:p>
            <a:pPr marL="424510" indent="-424510" eaLnBrk="1" hangingPunct="1"/>
            <a:r>
              <a:rPr lang="en-US" sz="2700" dirty="0">
                <a:solidFill>
                  <a:srgbClr val="000000"/>
                </a:solidFill>
              </a:rPr>
              <a:t>BGP (Border Gateway Protocol): </a:t>
            </a:r>
            <a:r>
              <a:rPr lang="en-US" sz="2700" i="1" dirty="0">
                <a:solidFill>
                  <a:srgbClr val="000000"/>
                </a:solidFill>
              </a:rPr>
              <a:t>the</a:t>
            </a:r>
            <a:r>
              <a:rPr lang="en-US" sz="2700" dirty="0">
                <a:solidFill>
                  <a:srgbClr val="000000"/>
                </a:solidFill>
              </a:rPr>
              <a:t> de facto</a:t>
            </a:r>
            <a:r>
              <a:rPr lang="en-US" sz="2700" dirty="0" smtClean="0">
                <a:solidFill>
                  <a:srgbClr val="000000"/>
                </a:solidFill>
              </a:rPr>
              <a:t> </a:t>
            </a:r>
            <a:br>
              <a:rPr lang="en-US" sz="2700" dirty="0" smtClean="0">
                <a:solidFill>
                  <a:srgbClr val="000000"/>
                </a:solidFill>
              </a:rPr>
            </a:br>
            <a:r>
              <a:rPr lang="en-US" sz="2700" dirty="0" smtClean="0">
                <a:solidFill>
                  <a:srgbClr val="000000"/>
                </a:solidFill>
              </a:rPr>
              <a:t>inter-domain </a:t>
            </a:r>
            <a:r>
              <a:rPr lang="en-US" sz="2700" dirty="0">
                <a:solidFill>
                  <a:srgbClr val="000000"/>
                </a:solidFill>
              </a:rPr>
              <a:t>routing protocol</a:t>
            </a:r>
          </a:p>
          <a:p>
            <a:pPr marL="891471" lvl="1" indent="-382059" eaLnBrk="1" hangingPunct="1"/>
            <a:r>
              <a:rPr lang="en-US" dirty="0">
                <a:solidFill>
                  <a:srgbClr val="000000"/>
                </a:solidFill>
              </a:rPr>
              <a:t>“glue that holds the Internet together”</a:t>
            </a:r>
          </a:p>
          <a:p>
            <a:pPr marL="424510" indent="-424510" eaLnBrk="1" hangingPunct="1"/>
            <a:r>
              <a:rPr lang="en-US" sz="2700" dirty="0">
                <a:solidFill>
                  <a:srgbClr val="000000"/>
                </a:solidFill>
              </a:rPr>
              <a:t>BGP provides each AS a means to:</a:t>
            </a:r>
            <a:endParaRPr lang="en-US" sz="2700" dirty="0" smtClean="0">
              <a:solidFill>
                <a:srgbClr val="000000"/>
              </a:solidFill>
            </a:endParaRPr>
          </a:p>
          <a:p>
            <a:pPr marL="896112" lvl="1" indent="-384048" eaLnBrk="1" hangingPunct="1"/>
            <a:r>
              <a:rPr lang="en-US" dirty="0" smtClean="0">
                <a:solidFill>
                  <a:srgbClr val="000000"/>
                </a:solidFill>
              </a:rPr>
              <a:t>advertise internal subnets to the rest of Internet</a:t>
            </a:r>
            <a:endParaRPr lang="en-US" i="1" dirty="0" smtClean="0">
              <a:solidFill>
                <a:srgbClr val="000000"/>
              </a:solidFill>
            </a:endParaRPr>
          </a:p>
          <a:p>
            <a:pPr marL="891471" lvl="1" indent="-382059" eaLnBrk="1" hangingPunct="1"/>
            <a:r>
              <a:rPr lang="en-US" dirty="0" smtClean="0">
                <a:solidFill>
                  <a:srgbClr val="000000"/>
                </a:solidFill>
              </a:rPr>
              <a:t>obtain </a:t>
            </a:r>
            <a:r>
              <a:rPr lang="en-US" dirty="0">
                <a:solidFill>
                  <a:srgbClr val="000000"/>
                </a:solidFill>
              </a:rPr>
              <a:t>subnet reachability information from neighboring </a:t>
            </a:r>
            <a:r>
              <a:rPr lang="en-US" dirty="0" smtClean="0">
                <a:solidFill>
                  <a:srgbClr val="000000"/>
                </a:solidFill>
              </a:rPr>
              <a:t>ASes – </a:t>
            </a:r>
            <a:r>
              <a:rPr lang="en-US" b="1" u="sng" dirty="0" err="1" smtClean="0">
                <a:solidFill>
                  <a:srgbClr val="000000"/>
                </a:solidFill>
              </a:rPr>
              <a:t>eBGP</a:t>
            </a:r>
            <a:endParaRPr lang="en-US" b="1" u="sng" dirty="0" smtClean="0">
              <a:solidFill>
                <a:srgbClr val="000000"/>
              </a:solidFill>
            </a:endParaRPr>
          </a:p>
          <a:p>
            <a:pPr marL="891471" lvl="1" indent="-382059" eaLnBrk="1" hangingPunct="1"/>
            <a:r>
              <a:rPr lang="en-US" dirty="0" smtClean="0">
                <a:solidFill>
                  <a:srgbClr val="000000"/>
                </a:solidFill>
              </a:rPr>
              <a:t>propagate </a:t>
            </a:r>
            <a:r>
              <a:rPr lang="en-US" dirty="0">
                <a:solidFill>
                  <a:srgbClr val="000000"/>
                </a:solidFill>
              </a:rPr>
              <a:t>reachability information to all AS-internal </a:t>
            </a:r>
            <a:r>
              <a:rPr lang="en-US" dirty="0" smtClean="0">
                <a:solidFill>
                  <a:srgbClr val="000000"/>
                </a:solidFill>
              </a:rPr>
              <a:t>routers </a:t>
            </a:r>
          </a:p>
          <a:p>
            <a:pPr marL="1272471" lvl="2" indent="-382059" eaLnBrk="1" hangingPunct="1"/>
            <a:r>
              <a:rPr lang="en-US" b="1" u="sng" dirty="0" err="1" smtClean="0">
                <a:solidFill>
                  <a:srgbClr val="000000"/>
                </a:solidFill>
              </a:rPr>
              <a:t>iBGP</a:t>
            </a:r>
            <a:endParaRPr lang="en-US" b="1" u="sng" dirty="0" smtClean="0">
              <a:solidFill>
                <a:srgbClr val="000000"/>
              </a:solidFill>
            </a:endParaRPr>
          </a:p>
          <a:p>
            <a:pPr marL="1272471" lvl="2" indent="-382059" eaLnBrk="1" hangingPunct="1"/>
            <a:r>
              <a:rPr lang="en-US" dirty="0" smtClean="0">
                <a:solidFill>
                  <a:srgbClr val="000000"/>
                </a:solidFill>
              </a:rPr>
              <a:t>? </a:t>
            </a:r>
            <a:r>
              <a:rPr lang="en-US" dirty="0" err="1" smtClean="0">
                <a:solidFill>
                  <a:srgbClr val="000000"/>
                </a:solidFill>
              </a:rPr>
              <a:t>iBGP</a:t>
            </a:r>
            <a:r>
              <a:rPr lang="en-US" dirty="0" smtClean="0">
                <a:solidFill>
                  <a:srgbClr val="000000"/>
                </a:solidFill>
              </a:rPr>
              <a:t> vs. IGP ?</a:t>
            </a:r>
          </a:p>
          <a:p>
            <a:pPr marL="1589971" lvl="3" indent="-382059" eaLnBrk="1" hangingPunct="1"/>
            <a:r>
              <a:rPr lang="en-US" dirty="0" err="1" smtClean="0">
                <a:solidFill>
                  <a:srgbClr val="000000"/>
                </a:solidFill>
              </a:rPr>
              <a:t>iBGP</a:t>
            </a:r>
            <a:r>
              <a:rPr lang="en-US" dirty="0" smtClean="0">
                <a:solidFill>
                  <a:srgbClr val="000000"/>
                </a:solidFill>
              </a:rPr>
              <a:t> is between routers within an AS</a:t>
            </a:r>
          </a:p>
          <a:p>
            <a:pPr marL="1589971" lvl="3" indent="-382059" eaLnBrk="1" hangingPunct="1"/>
            <a:r>
              <a:rPr lang="en-US" dirty="0" smtClean="0">
                <a:solidFill>
                  <a:srgbClr val="000000"/>
                </a:solidFill>
              </a:rPr>
              <a:t>IGP is between routers within an AS</a:t>
            </a:r>
          </a:p>
          <a:p>
            <a:pPr marL="1589971" lvl="3" indent="-382059" eaLnBrk="1" hangingPunct="1"/>
            <a:r>
              <a:rPr lang="en-US" dirty="0" smtClean="0">
                <a:solidFill>
                  <a:srgbClr val="000000"/>
                </a:solidFill>
              </a:rPr>
              <a:t>Why both?</a:t>
            </a:r>
          </a:p>
          <a:p>
            <a:pPr marL="891471" lvl="1" indent="-382059" eaLnBrk="1" hangingPunct="1"/>
            <a:r>
              <a:rPr lang="en-US" dirty="0" smtClean="0">
                <a:solidFill>
                  <a:srgbClr val="000000"/>
                </a:solidFill>
              </a:rPr>
              <a:t>determine “good” routes to other networks based on reachability information and policy.</a:t>
            </a:r>
          </a:p>
        </p:txBody>
      </p:sp>
      <p:sp>
        <p:nvSpPr>
          <p:cNvPr id="2" name="Slide Number Placeholder 1"/>
          <p:cNvSpPr>
            <a:spLocks noGrp="1"/>
          </p:cNvSpPr>
          <p:nvPr>
            <p:ph type="sldNum" sz="quarter" idx="10"/>
          </p:nvPr>
        </p:nvSpPr>
        <p:spPr/>
        <p:txBody>
          <a:bodyPr/>
          <a:lstStyle/>
          <a:p>
            <a:fld id="{E67FBD6A-8545-3B44-8786-C48B4E259526}"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Number Placeholder 3"/>
          <p:cNvSpPr>
            <a:spLocks noGrp="1"/>
          </p:cNvSpPr>
          <p:nvPr>
            <p:ph type="sldNum" sz="quarter" idx="10"/>
          </p:nvPr>
        </p:nvSpPr>
        <p:spPr>
          <a:noFill/>
        </p:spPr>
        <p:txBody>
          <a:bodyPr/>
          <a:lstStyle/>
          <a:p>
            <a:pPr defTabSz="1019175"/>
            <a:fld id="{7FDCCBEB-AD75-41D1-9088-39A8156AF685}" type="slidenum">
              <a:rPr lang="en-US" smtClean="0"/>
              <a:pPr defTabSz="1019175"/>
              <a:t>6</a:t>
            </a:fld>
            <a:endParaRPr lang="en-US" smtClean="0"/>
          </a:p>
        </p:txBody>
      </p:sp>
      <p:sp>
        <p:nvSpPr>
          <p:cNvPr id="142339" name="Rectangle 2"/>
          <p:cNvSpPr>
            <a:spLocks noGrp="1" noChangeArrowheads="1"/>
          </p:cNvSpPr>
          <p:nvPr>
            <p:ph type="title"/>
          </p:nvPr>
        </p:nvSpPr>
        <p:spPr>
          <a:xfrm>
            <a:off x="0" y="564529"/>
            <a:ext cx="10058399" cy="1123043"/>
          </a:xfrm>
        </p:spPr>
        <p:txBody>
          <a:bodyPr/>
          <a:lstStyle/>
          <a:p>
            <a:r>
              <a:rPr lang="en-US" dirty="0" smtClean="0"/>
              <a:t>BGP Overview</a:t>
            </a:r>
          </a:p>
        </p:txBody>
      </p:sp>
      <p:sp>
        <p:nvSpPr>
          <p:cNvPr id="142340" name="Rectangle 3"/>
          <p:cNvSpPr>
            <a:spLocks noGrp="1" noChangeArrowheads="1"/>
          </p:cNvSpPr>
          <p:nvPr>
            <p:ph type="body" idx="1"/>
          </p:nvPr>
        </p:nvSpPr>
        <p:spPr>
          <a:xfrm>
            <a:off x="0" y="1600584"/>
            <a:ext cx="9812649" cy="5863007"/>
          </a:xfrm>
        </p:spPr>
        <p:txBody>
          <a:bodyPr>
            <a:normAutofit/>
          </a:bodyPr>
          <a:lstStyle/>
          <a:p>
            <a:pPr>
              <a:lnSpc>
                <a:spcPct val="120000"/>
              </a:lnSpc>
            </a:pPr>
            <a:r>
              <a:rPr lang="en-US" sz="2400" dirty="0" smtClean="0"/>
              <a:t>BGP operation and terminology</a:t>
            </a:r>
          </a:p>
          <a:p>
            <a:pPr lvl="1">
              <a:lnSpc>
                <a:spcPct val="120000"/>
              </a:lnSpc>
            </a:pPr>
            <a:r>
              <a:rPr lang="en-US" sz="2400" dirty="0" smtClean="0"/>
              <a:t>Identifies domains by unique Autonomous System (AS) numbers</a:t>
            </a:r>
          </a:p>
          <a:p>
            <a:pPr lvl="1">
              <a:lnSpc>
                <a:spcPct val="120000"/>
              </a:lnSpc>
            </a:pPr>
            <a:r>
              <a:rPr lang="en-US" sz="2400" dirty="0" smtClean="0"/>
              <a:t>Allows AS connectivity  of arbitrary topology</a:t>
            </a:r>
          </a:p>
          <a:p>
            <a:pPr lvl="1">
              <a:lnSpc>
                <a:spcPct val="120000"/>
              </a:lnSpc>
            </a:pPr>
            <a:r>
              <a:rPr lang="en-US" sz="2400" dirty="0" smtClean="0"/>
              <a:t>BGP speakers exchange </a:t>
            </a:r>
            <a:r>
              <a:rPr lang="en-US" sz="2400" i="1" dirty="0" smtClean="0"/>
              <a:t>routes</a:t>
            </a:r>
            <a:r>
              <a:rPr lang="en-US" sz="2400" dirty="0" smtClean="0"/>
              <a:t> and their </a:t>
            </a:r>
            <a:r>
              <a:rPr lang="en-US" sz="2400" i="1" dirty="0" smtClean="0"/>
              <a:t>attributes</a:t>
            </a:r>
          </a:p>
          <a:p>
            <a:pPr lvl="1">
              <a:lnSpc>
                <a:spcPct val="120000"/>
              </a:lnSpc>
            </a:pPr>
            <a:endParaRPr lang="en-US" sz="2400" dirty="0" smtClean="0"/>
          </a:p>
          <a:p>
            <a:pPr>
              <a:lnSpc>
                <a:spcPct val="120000"/>
              </a:lnSpc>
            </a:pPr>
            <a:r>
              <a:rPr lang="en-US" sz="2400" dirty="0" smtClean="0"/>
              <a:t>BGP as a protocol is relatively simple (104 pages for the latest draft </a:t>
            </a:r>
            <a:r>
              <a:rPr lang="en-US" sz="2400" dirty="0" err="1" smtClean="0"/>
              <a:t>vs</a:t>
            </a:r>
            <a:r>
              <a:rPr lang="en-US" sz="2400" dirty="0" smtClean="0"/>
              <a:t> 244 for OSPF), </a:t>
            </a:r>
            <a:r>
              <a:rPr lang="en-US" sz="2400" b="1" i="1" dirty="0" smtClean="0"/>
              <a:t>but</a:t>
            </a:r>
            <a:r>
              <a:rPr lang="en-US" sz="2400" dirty="0" smtClean="0"/>
              <a:t> its configuration can be complex and errors can have far-reaching implications</a:t>
            </a:r>
          </a:p>
          <a:p>
            <a:pPr lvl="1">
              <a:lnSpc>
                <a:spcPct val="120000"/>
              </a:lnSpc>
            </a:pPr>
            <a:r>
              <a:rPr lang="en-US" sz="2400" dirty="0" smtClean="0"/>
              <a:t>Freedom to customize your decisions means more opportunities to make bad decisions…</a:t>
            </a:r>
          </a:p>
        </p:txBody>
      </p:sp>
    </p:spTree>
    <p:extLst>
      <p:ext uri="{BB962C8B-B14F-4D97-AF65-F5344CB8AC3E}">
        <p14:creationId xmlns:p14="http://schemas.microsoft.com/office/powerpoint/2010/main" val="3808893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Number Placeholder 3"/>
          <p:cNvSpPr>
            <a:spLocks noGrp="1"/>
          </p:cNvSpPr>
          <p:nvPr>
            <p:ph type="sldNum" sz="quarter" idx="10"/>
          </p:nvPr>
        </p:nvSpPr>
        <p:spPr>
          <a:noFill/>
        </p:spPr>
        <p:txBody>
          <a:bodyPr/>
          <a:lstStyle/>
          <a:p>
            <a:pPr defTabSz="1019175"/>
            <a:fld id="{7FDCCBEB-AD75-41D1-9088-39A8156AF685}" type="slidenum">
              <a:rPr lang="en-US" smtClean="0"/>
              <a:pPr defTabSz="1019175"/>
              <a:t>7</a:t>
            </a:fld>
            <a:endParaRPr lang="en-US" smtClean="0"/>
          </a:p>
        </p:txBody>
      </p:sp>
      <p:sp>
        <p:nvSpPr>
          <p:cNvPr id="142339" name="Rectangle 2"/>
          <p:cNvSpPr>
            <a:spLocks noGrp="1" noChangeArrowheads="1"/>
          </p:cNvSpPr>
          <p:nvPr>
            <p:ph type="title"/>
          </p:nvPr>
        </p:nvSpPr>
        <p:spPr>
          <a:xfrm>
            <a:off x="0" y="487134"/>
            <a:ext cx="9471025" cy="972650"/>
          </a:xfrm>
        </p:spPr>
        <p:txBody>
          <a:bodyPr/>
          <a:lstStyle/>
          <a:p>
            <a:r>
              <a:rPr lang="en-US" dirty="0" smtClean="0"/>
              <a:t>BGP Overview (continued)</a:t>
            </a:r>
          </a:p>
        </p:txBody>
      </p:sp>
      <p:sp>
        <p:nvSpPr>
          <p:cNvPr id="142340" name="Rectangle 3"/>
          <p:cNvSpPr>
            <a:spLocks noGrp="1" noChangeArrowheads="1"/>
          </p:cNvSpPr>
          <p:nvPr>
            <p:ph type="body" idx="1"/>
          </p:nvPr>
        </p:nvSpPr>
        <p:spPr>
          <a:xfrm>
            <a:off x="0" y="1496198"/>
            <a:ext cx="10058400" cy="6141369"/>
          </a:xfrm>
        </p:spPr>
        <p:txBody>
          <a:bodyPr>
            <a:noAutofit/>
          </a:bodyPr>
          <a:lstStyle/>
          <a:p>
            <a:pPr>
              <a:lnSpc>
                <a:spcPct val="120000"/>
              </a:lnSpc>
            </a:pPr>
            <a:r>
              <a:rPr lang="en-US" sz="2400" dirty="0" smtClean="0"/>
              <a:t>Major BGP features</a:t>
            </a:r>
          </a:p>
          <a:p>
            <a:pPr lvl="1">
              <a:lnSpc>
                <a:spcPct val="120000"/>
              </a:lnSpc>
            </a:pPr>
            <a:r>
              <a:rPr lang="en-US" sz="2400" dirty="0" smtClean="0"/>
              <a:t>Selection of “best” path based on routes attributes and driven primarily by local criteria (I set my own preferences)</a:t>
            </a:r>
          </a:p>
          <a:p>
            <a:pPr lvl="2">
              <a:lnSpc>
                <a:spcPct val="120000"/>
              </a:lnSpc>
            </a:pPr>
            <a:r>
              <a:rPr lang="en-US" sz="2400" dirty="0" smtClean="0"/>
              <a:t>Each AS is free to use different selection criteria with a few exceptions for “global” precedence rules</a:t>
            </a:r>
          </a:p>
          <a:p>
            <a:pPr lvl="1">
              <a:lnSpc>
                <a:spcPct val="120000"/>
              </a:lnSpc>
            </a:pPr>
            <a:r>
              <a:rPr lang="en-US" sz="2400" dirty="0" smtClean="0"/>
              <a:t>Distinguishes exchange of information between internal and external border routers (BGP peers)</a:t>
            </a:r>
          </a:p>
          <a:p>
            <a:pPr lvl="2">
              <a:lnSpc>
                <a:spcPct val="120000"/>
              </a:lnSpc>
            </a:pPr>
            <a:r>
              <a:rPr lang="en-US" sz="2400" dirty="0" smtClean="0"/>
              <a:t>Internal peers:  within the same domain</a:t>
            </a:r>
          </a:p>
          <a:p>
            <a:pPr lvl="2">
              <a:lnSpc>
                <a:spcPct val="120000"/>
              </a:lnSpc>
            </a:pPr>
            <a:r>
              <a:rPr lang="en-US" sz="2400" dirty="0" smtClean="0"/>
              <a:t>External peers: in adjacent domains</a:t>
            </a:r>
          </a:p>
          <a:p>
            <a:pPr lvl="1">
              <a:lnSpc>
                <a:spcPct val="120000"/>
              </a:lnSpc>
            </a:pPr>
            <a:r>
              <a:rPr lang="en-US" sz="2400" dirty="0" smtClean="0"/>
              <a:t>Loop avoidance (path vectors)</a:t>
            </a:r>
          </a:p>
          <a:p>
            <a:pPr lvl="1">
              <a:lnSpc>
                <a:spcPct val="120000"/>
              </a:lnSpc>
            </a:pPr>
            <a:r>
              <a:rPr lang="en-US" sz="2400" dirty="0" smtClean="0"/>
              <a:t>Scalability through route aggregation</a:t>
            </a:r>
          </a:p>
        </p:txBody>
      </p:sp>
    </p:spTree>
    <p:extLst>
      <p:ext uri="{BB962C8B-B14F-4D97-AF65-F5344CB8AC3E}">
        <p14:creationId xmlns:p14="http://schemas.microsoft.com/office/powerpoint/2010/main" val="1846296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Number Placeholder 3"/>
          <p:cNvSpPr>
            <a:spLocks noGrp="1"/>
          </p:cNvSpPr>
          <p:nvPr>
            <p:ph type="sldNum" sz="quarter" idx="10"/>
          </p:nvPr>
        </p:nvSpPr>
        <p:spPr>
          <a:noFill/>
        </p:spPr>
        <p:txBody>
          <a:bodyPr/>
          <a:lstStyle/>
          <a:p>
            <a:pPr defTabSz="1019175"/>
            <a:fld id="{105AE9FE-DAD9-42A5-95FD-52AC6C624141}" type="slidenum">
              <a:rPr lang="en-US" smtClean="0"/>
              <a:pPr defTabSz="1019175"/>
              <a:t>8</a:t>
            </a:fld>
            <a:endParaRPr lang="en-US" smtClean="0"/>
          </a:p>
        </p:txBody>
      </p:sp>
      <p:sp>
        <p:nvSpPr>
          <p:cNvPr id="143363" name="Rectangle 2"/>
          <p:cNvSpPr>
            <a:spLocks noGrp="1" noChangeArrowheads="1"/>
          </p:cNvSpPr>
          <p:nvPr>
            <p:ph type="title"/>
          </p:nvPr>
        </p:nvSpPr>
        <p:spPr>
          <a:xfrm>
            <a:off x="922338" y="205480"/>
            <a:ext cx="8548687" cy="1295400"/>
          </a:xfrm>
        </p:spPr>
        <p:txBody>
          <a:bodyPr/>
          <a:lstStyle/>
          <a:p>
            <a:r>
              <a:rPr lang="en-US" dirty="0" smtClean="0"/>
              <a:t>BGP Operation Summary</a:t>
            </a:r>
          </a:p>
        </p:txBody>
      </p:sp>
      <p:sp>
        <p:nvSpPr>
          <p:cNvPr id="143364" name="Rectangle 3"/>
          <p:cNvSpPr>
            <a:spLocks noGrp="1" noChangeArrowheads="1"/>
          </p:cNvSpPr>
          <p:nvPr>
            <p:ph type="body" idx="1"/>
          </p:nvPr>
        </p:nvSpPr>
        <p:spPr>
          <a:xfrm>
            <a:off x="0" y="1122363"/>
            <a:ext cx="10058399" cy="6387736"/>
          </a:xfrm>
        </p:spPr>
        <p:txBody>
          <a:bodyPr>
            <a:normAutofit fontScale="85000" lnSpcReduction="10000"/>
          </a:bodyPr>
          <a:lstStyle/>
          <a:p>
            <a:pPr marL="509588" indent="-509588">
              <a:lnSpc>
                <a:spcPct val="110000"/>
              </a:lnSpc>
              <a:buFontTx/>
              <a:buNone/>
            </a:pPr>
            <a:r>
              <a:rPr lang="en-US" dirty="0" smtClean="0"/>
              <a:t>Three major phases</a:t>
            </a:r>
          </a:p>
          <a:p>
            <a:pPr marL="509588" indent="-509588">
              <a:lnSpc>
                <a:spcPct val="110000"/>
              </a:lnSpc>
              <a:buFont typeface="Monotype Sorts" pitchFamily="2" charset="2"/>
              <a:buAutoNum type="arabicPeriod"/>
            </a:pPr>
            <a:r>
              <a:rPr lang="en-US" dirty="0" smtClean="0"/>
              <a:t>Neighbor acquisition and </a:t>
            </a:r>
            <a:r>
              <a:rPr lang="en-US" dirty="0" err="1" smtClean="0"/>
              <a:t>liveness</a:t>
            </a:r>
            <a:r>
              <a:rPr lang="en-US" dirty="0" smtClean="0"/>
              <a:t> monitoring</a:t>
            </a:r>
          </a:p>
          <a:p>
            <a:pPr marL="933450" lvl="1" indent="-423863">
              <a:lnSpc>
                <a:spcPct val="110000"/>
              </a:lnSpc>
            </a:pPr>
            <a:r>
              <a:rPr lang="en-US" dirty="0" smtClean="0"/>
              <a:t>List of BGP neighbors must be </a:t>
            </a:r>
            <a:r>
              <a:rPr lang="en-US" b="1" dirty="0" smtClean="0"/>
              <a:t>configured</a:t>
            </a:r>
            <a:r>
              <a:rPr lang="en-US" dirty="0" smtClean="0"/>
              <a:t> in each router</a:t>
            </a:r>
          </a:p>
          <a:p>
            <a:pPr marL="933450" lvl="1" indent="-423863">
              <a:lnSpc>
                <a:spcPct val="110000"/>
              </a:lnSpc>
            </a:pPr>
            <a:r>
              <a:rPr lang="en-US" dirty="0" smtClean="0"/>
              <a:t>BGP connection initiated with OPEN message and maintained by KEEPALIVE messages (sent over TCP – port 179)</a:t>
            </a:r>
          </a:p>
          <a:p>
            <a:pPr marL="1314450" lvl="2" indent="-423863">
              <a:lnSpc>
                <a:spcPct val="110000"/>
              </a:lnSpc>
            </a:pPr>
            <a:r>
              <a:rPr lang="en-US" dirty="0" smtClean="0"/>
              <a:t>Each side must </a:t>
            </a:r>
            <a:r>
              <a:rPr lang="en-US" smtClean="0"/>
              <a:t>send an OPEN message</a:t>
            </a:r>
            <a:endParaRPr lang="en-US" dirty="0" smtClean="0"/>
          </a:p>
          <a:p>
            <a:pPr marL="1314450" lvl="2" indent="-423863">
              <a:lnSpc>
                <a:spcPct val="110000"/>
              </a:lnSpc>
            </a:pPr>
            <a:r>
              <a:rPr lang="en-US" dirty="0" smtClean="0"/>
              <a:t>Neighbor declared unreachable if no KEEPALIVE received within Holding Time</a:t>
            </a:r>
          </a:p>
          <a:p>
            <a:pPr marL="2398712" lvl="4" indent="-423863">
              <a:lnSpc>
                <a:spcPct val="110000"/>
              </a:lnSpc>
            </a:pPr>
            <a:endParaRPr lang="en-US" sz="1200" dirty="0" smtClean="0"/>
          </a:p>
          <a:p>
            <a:pPr marL="509588" indent="-509588">
              <a:lnSpc>
                <a:spcPct val="110000"/>
              </a:lnSpc>
              <a:buFont typeface="Monotype Sorts" pitchFamily="2" charset="2"/>
              <a:buAutoNum type="arabicPeriod"/>
            </a:pPr>
            <a:r>
              <a:rPr lang="en-US" dirty="0" smtClean="0"/>
              <a:t>Routing information exchanged through UPDATE messages</a:t>
            </a:r>
          </a:p>
          <a:p>
            <a:pPr marL="933450" lvl="1" indent="-423863">
              <a:lnSpc>
                <a:spcPct val="110000"/>
              </a:lnSpc>
            </a:pPr>
            <a:r>
              <a:rPr lang="en-US" dirty="0" smtClean="0"/>
              <a:t>Initial exchange followed by incremental updates for changes &amp; withdrawals of routes</a:t>
            </a:r>
          </a:p>
          <a:p>
            <a:pPr marL="1443038" lvl="2" indent="-423863">
              <a:lnSpc>
                <a:spcPct val="110000"/>
              </a:lnSpc>
            </a:pPr>
            <a:r>
              <a:rPr lang="en-US" dirty="0" smtClean="0"/>
              <a:t>Reliability through</a:t>
            </a:r>
            <a:r>
              <a:rPr lang="en-US" dirty="0" smtClean="0">
                <a:sym typeface="Symbol" pitchFamily="18" charset="2"/>
              </a:rPr>
              <a:t> TCP</a:t>
            </a:r>
          </a:p>
          <a:p>
            <a:pPr marL="996951" lvl="1" indent="-423863">
              <a:lnSpc>
                <a:spcPct val="110000"/>
              </a:lnSpc>
            </a:pPr>
            <a:r>
              <a:rPr lang="en-US" dirty="0" smtClean="0">
                <a:sym typeface="Symbol" pitchFamily="18" charset="2"/>
              </a:rPr>
              <a:t>Not all neighbors receive the same information (export policies)</a:t>
            </a:r>
          </a:p>
          <a:p>
            <a:pPr marL="1443038" lvl="2" indent="-423863">
              <a:lnSpc>
                <a:spcPct val="110000"/>
              </a:lnSpc>
            </a:pPr>
            <a:r>
              <a:rPr lang="en-US" dirty="0" smtClean="0">
                <a:sym typeface="Symbol" pitchFamily="18" charset="2"/>
              </a:rPr>
              <a:t>Policies need to be configured for each neighbor</a:t>
            </a:r>
          </a:p>
          <a:p>
            <a:pPr marL="2462213" lvl="4" indent="-423863">
              <a:lnSpc>
                <a:spcPct val="110000"/>
              </a:lnSpc>
            </a:pPr>
            <a:endParaRPr lang="en-US" sz="1200" dirty="0" smtClean="0">
              <a:sym typeface="Symbol" pitchFamily="18" charset="2"/>
            </a:endParaRPr>
          </a:p>
          <a:p>
            <a:pPr marL="509588" indent="-509588">
              <a:lnSpc>
                <a:spcPct val="110000"/>
              </a:lnSpc>
              <a:buFont typeface="Monotype Sorts" pitchFamily="2" charset="2"/>
              <a:buAutoNum type="arabicPeriod"/>
            </a:pPr>
            <a:r>
              <a:rPr lang="en-US" dirty="0" smtClean="0"/>
              <a:t>Path selection uses policies (local rules) and route information received in UPDATE messages from all peers to select the “best” path for a route and construct the BGP routing table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Slide Number Placeholder 3"/>
          <p:cNvSpPr>
            <a:spLocks noGrp="1"/>
          </p:cNvSpPr>
          <p:nvPr>
            <p:ph type="sldNum" sz="quarter" idx="10"/>
          </p:nvPr>
        </p:nvSpPr>
        <p:spPr>
          <a:noFill/>
        </p:spPr>
        <p:txBody>
          <a:bodyPr/>
          <a:lstStyle/>
          <a:p>
            <a:pPr defTabSz="1019175"/>
            <a:fld id="{7FE5AF2C-62C8-4A91-9A58-E61DB2935384}" type="slidenum">
              <a:rPr lang="en-US" smtClean="0"/>
              <a:pPr defTabSz="1019175"/>
              <a:t>9</a:t>
            </a:fld>
            <a:endParaRPr lang="en-US" smtClean="0"/>
          </a:p>
        </p:txBody>
      </p:sp>
      <p:sp>
        <p:nvSpPr>
          <p:cNvPr id="145411" name="Rectangle 2"/>
          <p:cNvSpPr>
            <a:spLocks noGrp="1" noChangeArrowheads="1"/>
          </p:cNvSpPr>
          <p:nvPr>
            <p:ph type="title"/>
          </p:nvPr>
        </p:nvSpPr>
        <p:spPr/>
        <p:txBody>
          <a:bodyPr/>
          <a:lstStyle/>
          <a:p>
            <a:r>
              <a:rPr lang="en-US" dirty="0" smtClean="0"/>
              <a:t>A Typical BGP Configuration</a:t>
            </a:r>
          </a:p>
        </p:txBody>
      </p:sp>
      <p:sp>
        <p:nvSpPr>
          <p:cNvPr id="145412" name="Rectangle 3"/>
          <p:cNvSpPr>
            <a:spLocks noGrp="1" noChangeArrowheads="1"/>
          </p:cNvSpPr>
          <p:nvPr>
            <p:ph type="body" idx="1"/>
          </p:nvPr>
        </p:nvSpPr>
        <p:spPr>
          <a:xfrm>
            <a:off x="342476" y="1819373"/>
            <a:ext cx="9155113" cy="2867025"/>
          </a:xfrm>
        </p:spPr>
        <p:txBody>
          <a:bodyPr>
            <a:normAutofit fontScale="77500" lnSpcReduction="20000"/>
          </a:bodyPr>
          <a:lstStyle/>
          <a:p>
            <a:pPr>
              <a:lnSpc>
                <a:spcPct val="120000"/>
              </a:lnSpc>
            </a:pPr>
            <a:r>
              <a:rPr lang="en-US" dirty="0" smtClean="0"/>
              <a:t>Two types of connections between BGP routers (peers) based on whether they are in the same or different </a:t>
            </a:r>
            <a:r>
              <a:rPr lang="en-US" dirty="0" err="1" smtClean="0"/>
              <a:t>ASes</a:t>
            </a:r>
            <a:endParaRPr lang="en-US" dirty="0" smtClean="0"/>
          </a:p>
          <a:p>
            <a:pPr lvl="1">
              <a:lnSpc>
                <a:spcPct val="120000"/>
              </a:lnSpc>
            </a:pPr>
            <a:r>
              <a:rPr lang="en-US" dirty="0" smtClean="0"/>
              <a:t>Routers in different </a:t>
            </a:r>
            <a:r>
              <a:rPr lang="en-US" dirty="0" err="1" smtClean="0"/>
              <a:t>ASes</a:t>
            </a:r>
            <a:r>
              <a:rPr lang="en-US" dirty="0" smtClean="0"/>
              <a:t> establish an external BGP (</a:t>
            </a:r>
            <a:r>
              <a:rPr lang="en-US" b="1" dirty="0" err="1" smtClean="0">
                <a:solidFill>
                  <a:srgbClr val="FF0000"/>
                </a:solidFill>
              </a:rPr>
              <a:t>eBGP</a:t>
            </a:r>
            <a:r>
              <a:rPr lang="en-US" dirty="0" smtClean="0"/>
              <a:t>)</a:t>
            </a:r>
            <a:r>
              <a:rPr lang="en-US" b="1" dirty="0" smtClean="0">
                <a:solidFill>
                  <a:srgbClr val="FF0000"/>
                </a:solidFill>
              </a:rPr>
              <a:t> </a:t>
            </a:r>
            <a:r>
              <a:rPr lang="en-US" dirty="0" smtClean="0"/>
              <a:t>connection</a:t>
            </a:r>
            <a:endParaRPr lang="en-US" b="1" dirty="0" smtClean="0">
              <a:solidFill>
                <a:srgbClr val="FF0000"/>
              </a:solidFill>
            </a:endParaRPr>
          </a:p>
          <a:p>
            <a:pPr lvl="2">
              <a:lnSpc>
                <a:spcPct val="120000"/>
              </a:lnSpc>
            </a:pPr>
            <a:r>
              <a:rPr lang="en-US" dirty="0" smtClean="0"/>
              <a:t>Send </a:t>
            </a:r>
            <a:r>
              <a:rPr lang="en-US" b="1" i="1" dirty="0" smtClean="0"/>
              <a:t>subset</a:t>
            </a:r>
            <a:r>
              <a:rPr lang="en-US" dirty="0" smtClean="0"/>
              <a:t> (based on policies) of own routing table to </a:t>
            </a:r>
            <a:r>
              <a:rPr lang="en-US" dirty="0" err="1" smtClean="0"/>
              <a:t>eBGP</a:t>
            </a:r>
            <a:r>
              <a:rPr lang="en-US" dirty="0" smtClean="0"/>
              <a:t> peers</a:t>
            </a:r>
          </a:p>
          <a:p>
            <a:pPr lvl="1">
              <a:lnSpc>
                <a:spcPct val="120000"/>
              </a:lnSpc>
            </a:pPr>
            <a:r>
              <a:rPr lang="en-US" dirty="0" smtClean="0"/>
              <a:t>Routers in the same AS establish an internal BGP (</a:t>
            </a:r>
            <a:r>
              <a:rPr lang="en-US" b="1" dirty="0" err="1" smtClean="0">
                <a:solidFill>
                  <a:srgbClr val="16FF33"/>
                </a:solidFill>
              </a:rPr>
              <a:t>iBGP</a:t>
            </a:r>
            <a:r>
              <a:rPr lang="en-US" dirty="0" smtClean="0"/>
              <a:t>)</a:t>
            </a:r>
            <a:r>
              <a:rPr lang="en-US" b="1" dirty="0" smtClean="0">
                <a:solidFill>
                  <a:srgbClr val="FF0000"/>
                </a:solidFill>
              </a:rPr>
              <a:t> </a:t>
            </a:r>
            <a:r>
              <a:rPr lang="en-US" dirty="0" smtClean="0"/>
              <a:t>connection</a:t>
            </a:r>
            <a:endParaRPr lang="en-US" b="1" dirty="0" smtClean="0">
              <a:solidFill>
                <a:srgbClr val="16FF33"/>
              </a:solidFill>
            </a:endParaRPr>
          </a:p>
          <a:p>
            <a:pPr lvl="2">
              <a:lnSpc>
                <a:spcPct val="120000"/>
              </a:lnSpc>
            </a:pPr>
            <a:r>
              <a:rPr lang="en-US" dirty="0" err="1" smtClean="0"/>
              <a:t>iBGP</a:t>
            </a:r>
            <a:r>
              <a:rPr lang="en-US" dirty="0" smtClean="0"/>
              <a:t> peers </a:t>
            </a:r>
            <a:r>
              <a:rPr lang="en-US" i="1" dirty="0" smtClean="0"/>
              <a:t>typically</a:t>
            </a:r>
            <a:r>
              <a:rPr lang="en-US" dirty="0" smtClean="0"/>
              <a:t> connected by full mesh (more on this later)</a:t>
            </a:r>
          </a:p>
          <a:p>
            <a:pPr lvl="2">
              <a:lnSpc>
                <a:spcPct val="120000"/>
              </a:lnSpc>
            </a:pPr>
            <a:r>
              <a:rPr lang="en-US" dirty="0" smtClean="0"/>
              <a:t>Send only </a:t>
            </a:r>
            <a:r>
              <a:rPr lang="en-US" b="1" i="1" dirty="0" smtClean="0"/>
              <a:t>own</a:t>
            </a:r>
            <a:r>
              <a:rPr lang="en-US" dirty="0" smtClean="0"/>
              <a:t> (local or from </a:t>
            </a:r>
            <a:r>
              <a:rPr lang="en-US" dirty="0" err="1" smtClean="0"/>
              <a:t>eBGP</a:t>
            </a:r>
            <a:r>
              <a:rPr lang="en-US" dirty="0" smtClean="0"/>
              <a:t>) information, not that of </a:t>
            </a:r>
            <a:r>
              <a:rPr lang="en-US" dirty="0" err="1" smtClean="0"/>
              <a:t>iBGP</a:t>
            </a:r>
            <a:r>
              <a:rPr lang="en-US" dirty="0" smtClean="0"/>
              <a:t> peers</a:t>
            </a:r>
          </a:p>
        </p:txBody>
      </p:sp>
      <p:grpSp>
        <p:nvGrpSpPr>
          <p:cNvPr id="106" name="Group 105"/>
          <p:cNvGrpSpPr/>
          <p:nvPr/>
        </p:nvGrpSpPr>
        <p:grpSpPr>
          <a:xfrm>
            <a:off x="250825" y="3960812"/>
            <a:ext cx="9388475" cy="3700463"/>
            <a:chOff x="250825" y="3832225"/>
            <a:chExt cx="9388475" cy="3700463"/>
          </a:xfrm>
        </p:grpSpPr>
        <p:sp>
          <p:nvSpPr>
            <p:cNvPr id="358404" name="Cloud"/>
            <p:cNvSpPr>
              <a:spLocks noChangeAspect="1" noEditPoints="1" noChangeArrowheads="1"/>
            </p:cNvSpPr>
            <p:nvPr/>
          </p:nvSpPr>
          <p:spPr bwMode="auto">
            <a:xfrm rot="-20320">
              <a:off x="3268663" y="4632325"/>
              <a:ext cx="3321050" cy="23622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EAEAEA"/>
            </a:solidFill>
            <a:ln w="9525">
              <a:solidFill>
                <a:srgbClr val="000000"/>
              </a:solidFill>
              <a:miter lim="800000"/>
              <a:headEnd/>
              <a:tailEnd/>
            </a:ln>
            <a:effectLst>
              <a:outerShdw dist="107763" dir="2700000" algn="ctr" rotWithShape="0">
                <a:srgbClr val="808080"/>
              </a:outerShdw>
            </a:effectLst>
          </p:spPr>
          <p:txBody>
            <a:bodyPr lIns="101859" tIns="50929" rIns="101859" bIns="50929"/>
            <a:lstStyle/>
            <a:p>
              <a:pPr algn="ctr" defTabSz="1019175">
                <a:spcBef>
                  <a:spcPct val="0"/>
                </a:spcBef>
                <a:buClrTx/>
                <a:buSzTx/>
                <a:buFontTx/>
                <a:buNone/>
                <a:defRPr/>
              </a:pPr>
              <a:endParaRPr lang="en-US" sz="1600">
                <a:latin typeface="Comic Sans MS" pitchFamily="66" charset="0"/>
              </a:endParaRPr>
            </a:p>
          </p:txBody>
        </p:sp>
        <p:grpSp>
          <p:nvGrpSpPr>
            <p:cNvPr id="145414" name="Group 5"/>
            <p:cNvGrpSpPr>
              <a:grpSpLocks/>
            </p:cNvGrpSpPr>
            <p:nvPr/>
          </p:nvGrpSpPr>
          <p:grpSpPr bwMode="auto">
            <a:xfrm>
              <a:off x="5835650" y="6154738"/>
              <a:ext cx="754063" cy="411162"/>
              <a:chOff x="4224" y="1068"/>
              <a:chExt cx="432" cy="228"/>
            </a:xfrm>
          </p:grpSpPr>
          <p:grpSp>
            <p:nvGrpSpPr>
              <p:cNvPr id="145507" name="Group 6"/>
              <p:cNvGrpSpPr>
                <a:grpSpLocks/>
              </p:cNvGrpSpPr>
              <p:nvPr/>
            </p:nvGrpSpPr>
            <p:grpSpPr bwMode="auto">
              <a:xfrm>
                <a:off x="4224" y="1068"/>
                <a:ext cx="432" cy="228"/>
                <a:chOff x="4224" y="1068"/>
                <a:chExt cx="432" cy="228"/>
              </a:xfrm>
            </p:grpSpPr>
            <p:sp>
              <p:nvSpPr>
                <p:cNvPr id="358407" name="AutoShape 7"/>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45513" name="Oval 8"/>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45508" name="AutoShape 9"/>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509" name="AutoShape 10"/>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510" name="AutoShape 11"/>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45511" name="AutoShape 12"/>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145415" name="Group 13"/>
            <p:cNvGrpSpPr>
              <a:grpSpLocks/>
            </p:cNvGrpSpPr>
            <p:nvPr/>
          </p:nvGrpSpPr>
          <p:grpSpPr bwMode="auto">
            <a:xfrm>
              <a:off x="3352800" y="6219825"/>
              <a:ext cx="754063" cy="409575"/>
              <a:chOff x="4224" y="1068"/>
              <a:chExt cx="432" cy="228"/>
            </a:xfrm>
          </p:grpSpPr>
          <p:grpSp>
            <p:nvGrpSpPr>
              <p:cNvPr id="145500" name="Group 14"/>
              <p:cNvGrpSpPr>
                <a:grpSpLocks/>
              </p:cNvGrpSpPr>
              <p:nvPr/>
            </p:nvGrpSpPr>
            <p:grpSpPr bwMode="auto">
              <a:xfrm>
                <a:off x="4224" y="1068"/>
                <a:ext cx="432" cy="228"/>
                <a:chOff x="4224" y="1068"/>
                <a:chExt cx="432" cy="228"/>
              </a:xfrm>
            </p:grpSpPr>
            <p:sp>
              <p:nvSpPr>
                <p:cNvPr id="358415" name="AutoShape 15"/>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45506" name="Oval 16"/>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45501" name="AutoShape 17"/>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502" name="AutoShape 18"/>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503" name="AutoShape 19"/>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45504" name="AutoShape 20"/>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145416" name="Group 21"/>
            <p:cNvGrpSpPr>
              <a:grpSpLocks/>
            </p:cNvGrpSpPr>
            <p:nvPr/>
          </p:nvGrpSpPr>
          <p:grpSpPr bwMode="auto">
            <a:xfrm>
              <a:off x="3268663" y="4924425"/>
              <a:ext cx="754062" cy="409575"/>
              <a:chOff x="4224" y="1068"/>
              <a:chExt cx="432" cy="228"/>
            </a:xfrm>
          </p:grpSpPr>
          <p:grpSp>
            <p:nvGrpSpPr>
              <p:cNvPr id="145493" name="Group 22"/>
              <p:cNvGrpSpPr>
                <a:grpSpLocks/>
              </p:cNvGrpSpPr>
              <p:nvPr/>
            </p:nvGrpSpPr>
            <p:grpSpPr bwMode="auto">
              <a:xfrm>
                <a:off x="4224" y="1068"/>
                <a:ext cx="432" cy="228"/>
                <a:chOff x="4224" y="1068"/>
                <a:chExt cx="432" cy="228"/>
              </a:xfrm>
            </p:grpSpPr>
            <p:sp>
              <p:nvSpPr>
                <p:cNvPr id="358423" name="AutoShape 23"/>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45499" name="Oval 24"/>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45494" name="AutoShape 25"/>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95" name="AutoShape 26"/>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96" name="AutoShape 27"/>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45497" name="AutoShape 28"/>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145417" name="Group 29"/>
            <p:cNvGrpSpPr>
              <a:grpSpLocks/>
            </p:cNvGrpSpPr>
            <p:nvPr/>
          </p:nvGrpSpPr>
          <p:grpSpPr bwMode="auto">
            <a:xfrm>
              <a:off x="5835650" y="4751388"/>
              <a:ext cx="754063" cy="411162"/>
              <a:chOff x="4224" y="1068"/>
              <a:chExt cx="432" cy="228"/>
            </a:xfrm>
          </p:grpSpPr>
          <p:grpSp>
            <p:nvGrpSpPr>
              <p:cNvPr id="145486" name="Group 30"/>
              <p:cNvGrpSpPr>
                <a:grpSpLocks/>
              </p:cNvGrpSpPr>
              <p:nvPr/>
            </p:nvGrpSpPr>
            <p:grpSpPr bwMode="auto">
              <a:xfrm>
                <a:off x="4224" y="1068"/>
                <a:ext cx="432" cy="228"/>
                <a:chOff x="4224" y="1068"/>
                <a:chExt cx="432" cy="228"/>
              </a:xfrm>
            </p:grpSpPr>
            <p:sp>
              <p:nvSpPr>
                <p:cNvPr id="358431" name="AutoShape 31"/>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45492" name="Oval 32"/>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45487" name="AutoShape 33"/>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88" name="AutoShape 34"/>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89" name="AutoShape 35"/>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45490" name="AutoShape 36"/>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sp>
          <p:nvSpPr>
            <p:cNvPr id="358437" name="Cloud"/>
            <p:cNvSpPr>
              <a:spLocks noChangeAspect="1" noEditPoints="1" noChangeArrowheads="1"/>
            </p:cNvSpPr>
            <p:nvPr/>
          </p:nvSpPr>
          <p:spPr bwMode="auto">
            <a:xfrm rot="-5420320">
              <a:off x="6781800" y="4397375"/>
              <a:ext cx="3422650" cy="229235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EAEAEA"/>
            </a:solidFill>
            <a:ln w="9525">
              <a:solidFill>
                <a:srgbClr val="000000"/>
              </a:solidFill>
              <a:miter lim="800000"/>
              <a:headEnd/>
              <a:tailEnd/>
            </a:ln>
            <a:effectLst>
              <a:outerShdw dist="107763" dir="2700000" algn="ctr" rotWithShape="0">
                <a:srgbClr val="808080"/>
              </a:outerShdw>
            </a:effectLst>
          </p:spPr>
          <p:txBody>
            <a:bodyPr vert="eaVert" lIns="101859" tIns="50929" rIns="101859" bIns="50929"/>
            <a:lstStyle/>
            <a:p>
              <a:pPr algn="ctr" defTabSz="1019175">
                <a:spcBef>
                  <a:spcPct val="0"/>
                </a:spcBef>
                <a:buClrTx/>
                <a:buSzTx/>
                <a:buFontTx/>
                <a:buNone/>
                <a:defRPr/>
              </a:pPr>
              <a:endParaRPr lang="en-US" sz="1600">
                <a:latin typeface="Comic Sans MS" pitchFamily="66" charset="0"/>
              </a:endParaRPr>
            </a:p>
          </p:txBody>
        </p:sp>
        <p:grpSp>
          <p:nvGrpSpPr>
            <p:cNvPr id="145419" name="Group 38"/>
            <p:cNvGrpSpPr>
              <a:grpSpLocks/>
            </p:cNvGrpSpPr>
            <p:nvPr/>
          </p:nvGrpSpPr>
          <p:grpSpPr bwMode="auto">
            <a:xfrm>
              <a:off x="250825" y="3944938"/>
              <a:ext cx="2441575" cy="3282950"/>
              <a:chOff x="144" y="2193"/>
              <a:chExt cx="1398" cy="1824"/>
            </a:xfrm>
          </p:grpSpPr>
          <p:sp>
            <p:nvSpPr>
              <p:cNvPr id="358439" name="Cloud"/>
              <p:cNvSpPr>
                <a:spLocks noChangeAspect="1" noEditPoints="1" noChangeArrowheads="1"/>
              </p:cNvSpPr>
              <p:nvPr/>
            </p:nvSpPr>
            <p:spPr bwMode="auto">
              <a:xfrm rot="5379680">
                <a:off x="-139" y="2476"/>
                <a:ext cx="1824" cy="1259"/>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EAEAEA"/>
              </a:solidFill>
              <a:ln w="9525">
                <a:solidFill>
                  <a:srgbClr val="000000"/>
                </a:solidFill>
                <a:miter lim="800000"/>
                <a:headEnd/>
                <a:tailEnd/>
              </a:ln>
              <a:effectLst>
                <a:outerShdw dist="107763" dir="2700000" algn="ctr" rotWithShape="0">
                  <a:srgbClr val="808080"/>
                </a:outerShdw>
              </a:effectLst>
            </p:spPr>
            <p:txBody>
              <a:bodyPr rot="10800000" vert="eaVert" lIns="101859" tIns="50929" rIns="101859" bIns="50929"/>
              <a:lstStyle/>
              <a:p>
                <a:pPr algn="ctr" defTabSz="1019175">
                  <a:spcBef>
                    <a:spcPct val="0"/>
                  </a:spcBef>
                  <a:buClrTx/>
                  <a:buSzTx/>
                  <a:buFontTx/>
                  <a:buNone/>
                  <a:defRPr/>
                </a:pPr>
                <a:endParaRPr lang="en-US" sz="1600">
                  <a:latin typeface="Comic Sans MS" pitchFamily="66" charset="0"/>
                </a:endParaRPr>
              </a:p>
            </p:txBody>
          </p:sp>
          <p:grpSp>
            <p:nvGrpSpPr>
              <p:cNvPr id="145470" name="Group 40"/>
              <p:cNvGrpSpPr>
                <a:grpSpLocks/>
              </p:cNvGrpSpPr>
              <p:nvPr/>
            </p:nvGrpSpPr>
            <p:grpSpPr bwMode="auto">
              <a:xfrm>
                <a:off x="1110" y="3387"/>
                <a:ext cx="432" cy="228"/>
                <a:chOff x="4224" y="1068"/>
                <a:chExt cx="432" cy="228"/>
              </a:xfrm>
            </p:grpSpPr>
            <p:grpSp>
              <p:nvGrpSpPr>
                <p:cNvPr id="145479" name="Group 41"/>
                <p:cNvGrpSpPr>
                  <a:grpSpLocks/>
                </p:cNvGrpSpPr>
                <p:nvPr/>
              </p:nvGrpSpPr>
              <p:grpSpPr bwMode="auto">
                <a:xfrm>
                  <a:off x="4224" y="1068"/>
                  <a:ext cx="432" cy="228"/>
                  <a:chOff x="4224" y="1068"/>
                  <a:chExt cx="432" cy="228"/>
                </a:xfrm>
              </p:grpSpPr>
              <p:sp>
                <p:nvSpPr>
                  <p:cNvPr id="358442" name="AutoShape 42"/>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45485" name="Oval 43"/>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45480" name="AutoShape 44"/>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81" name="AutoShape 45"/>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82" name="AutoShape 46"/>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45483" name="AutoShape 47"/>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145471" name="Group 48"/>
              <p:cNvGrpSpPr>
                <a:grpSpLocks/>
              </p:cNvGrpSpPr>
              <p:nvPr/>
            </p:nvGrpSpPr>
            <p:grpSpPr bwMode="auto">
              <a:xfrm>
                <a:off x="1062" y="2667"/>
                <a:ext cx="432" cy="228"/>
                <a:chOff x="4224" y="1068"/>
                <a:chExt cx="432" cy="228"/>
              </a:xfrm>
            </p:grpSpPr>
            <p:grpSp>
              <p:nvGrpSpPr>
                <p:cNvPr id="145472" name="Group 49"/>
                <p:cNvGrpSpPr>
                  <a:grpSpLocks/>
                </p:cNvGrpSpPr>
                <p:nvPr/>
              </p:nvGrpSpPr>
              <p:grpSpPr bwMode="auto">
                <a:xfrm>
                  <a:off x="4224" y="1068"/>
                  <a:ext cx="432" cy="228"/>
                  <a:chOff x="4224" y="1068"/>
                  <a:chExt cx="432" cy="228"/>
                </a:xfrm>
              </p:grpSpPr>
              <p:sp>
                <p:nvSpPr>
                  <p:cNvPr id="358450" name="AutoShape 50"/>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45478" name="Oval 51"/>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45473" name="AutoShape 52"/>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74" name="AutoShape 53"/>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75" name="AutoShape 54"/>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45476" name="AutoShape 55"/>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grpSp>
          <p:nvGrpSpPr>
            <p:cNvPr id="145420" name="Group 56"/>
            <p:cNvGrpSpPr>
              <a:grpSpLocks/>
            </p:cNvGrpSpPr>
            <p:nvPr/>
          </p:nvGrpSpPr>
          <p:grpSpPr bwMode="auto">
            <a:xfrm>
              <a:off x="7221538" y="6196013"/>
              <a:ext cx="754062" cy="411162"/>
              <a:chOff x="4224" y="1068"/>
              <a:chExt cx="432" cy="228"/>
            </a:xfrm>
          </p:grpSpPr>
          <p:grpSp>
            <p:nvGrpSpPr>
              <p:cNvPr id="145462" name="Group 57"/>
              <p:cNvGrpSpPr>
                <a:grpSpLocks/>
              </p:cNvGrpSpPr>
              <p:nvPr/>
            </p:nvGrpSpPr>
            <p:grpSpPr bwMode="auto">
              <a:xfrm>
                <a:off x="4224" y="1068"/>
                <a:ext cx="432" cy="228"/>
                <a:chOff x="4224" y="1068"/>
                <a:chExt cx="432" cy="228"/>
              </a:xfrm>
            </p:grpSpPr>
            <p:sp>
              <p:nvSpPr>
                <p:cNvPr id="358458" name="AutoShape 58"/>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45468" name="Oval 59"/>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45463" name="AutoShape 60"/>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64" name="AutoShape 61"/>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65" name="AutoShape 62"/>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45466" name="AutoShape 63"/>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grpSp>
          <p:nvGrpSpPr>
            <p:cNvPr id="145421" name="Group 64"/>
            <p:cNvGrpSpPr>
              <a:grpSpLocks/>
            </p:cNvGrpSpPr>
            <p:nvPr/>
          </p:nvGrpSpPr>
          <p:grpSpPr bwMode="auto">
            <a:xfrm>
              <a:off x="7053263" y="4706938"/>
              <a:ext cx="754062" cy="409575"/>
              <a:chOff x="4224" y="1068"/>
              <a:chExt cx="432" cy="228"/>
            </a:xfrm>
          </p:grpSpPr>
          <p:grpSp>
            <p:nvGrpSpPr>
              <p:cNvPr id="145455" name="Group 65"/>
              <p:cNvGrpSpPr>
                <a:grpSpLocks/>
              </p:cNvGrpSpPr>
              <p:nvPr/>
            </p:nvGrpSpPr>
            <p:grpSpPr bwMode="auto">
              <a:xfrm>
                <a:off x="4224" y="1068"/>
                <a:ext cx="432" cy="228"/>
                <a:chOff x="4224" y="1068"/>
                <a:chExt cx="432" cy="228"/>
              </a:xfrm>
            </p:grpSpPr>
            <p:sp>
              <p:nvSpPr>
                <p:cNvPr id="358466" name="AutoShape 66"/>
                <p:cNvSpPr>
                  <a:spLocks noChangeArrowheads="1"/>
                </p:cNvSpPr>
                <p:nvPr/>
              </p:nvSpPr>
              <p:spPr bwMode="auto">
                <a:xfrm>
                  <a:off x="4224" y="1068"/>
                  <a:ext cx="432" cy="228"/>
                </a:xfrm>
                <a:prstGeom prst="can">
                  <a:avLst>
                    <a:gd name="adj" fmla="val 50000"/>
                  </a:avLst>
                </a:prstGeom>
                <a:gradFill rotWithShape="0">
                  <a:gsLst>
                    <a:gs pos="0">
                      <a:schemeClr val="accent1">
                        <a:gamma/>
                        <a:shade val="46275"/>
                        <a:invGamma/>
                      </a:schemeClr>
                    </a:gs>
                    <a:gs pos="50000">
                      <a:schemeClr val="accent1">
                        <a:alpha val="30000"/>
                      </a:schemeClr>
                    </a:gs>
                    <a:gs pos="100000">
                      <a:schemeClr val="accent1">
                        <a:gamma/>
                        <a:shade val="46275"/>
                        <a:invGamma/>
                      </a:schemeClr>
                    </a:gs>
                  </a:gsLst>
                  <a:lin ang="0" scaled="1"/>
                </a:gradFill>
                <a:ln w="9525">
                  <a:solidFill>
                    <a:schemeClr val="tx1"/>
                  </a:solidFill>
                  <a:round/>
                  <a:headEnd/>
                  <a:tailEnd/>
                </a:ln>
                <a:effectLst/>
              </p:spPr>
              <p:txBody>
                <a:bodyPr wrap="none" anchor="ctr"/>
                <a:lstStyle/>
                <a:p>
                  <a:pPr>
                    <a:buFont typeface="Arial" pitchFamily="34" charset="0"/>
                    <a:buNone/>
                    <a:defRPr/>
                  </a:pPr>
                  <a:endParaRPr lang="en-US">
                    <a:latin typeface="Arial" pitchFamily="34" charset="0"/>
                  </a:endParaRPr>
                </a:p>
              </p:txBody>
            </p:sp>
            <p:sp>
              <p:nvSpPr>
                <p:cNvPr id="145461" name="Oval 67"/>
                <p:cNvSpPr>
                  <a:spLocks noChangeArrowheads="1"/>
                </p:cNvSpPr>
                <p:nvPr/>
              </p:nvSpPr>
              <p:spPr bwMode="auto">
                <a:xfrm>
                  <a:off x="4224" y="1068"/>
                  <a:ext cx="432" cy="114"/>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145456" name="AutoShape 68"/>
              <p:cNvSpPr>
                <a:spLocks noChangeArrowheads="1"/>
              </p:cNvSpPr>
              <p:nvPr/>
            </p:nvSpPr>
            <p:spPr bwMode="auto">
              <a:xfrm rot="672657" flipH="1">
                <a:off x="4476" y="111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57" name="AutoShape 69"/>
              <p:cNvSpPr>
                <a:spLocks noChangeArrowheads="1"/>
              </p:cNvSpPr>
              <p:nvPr/>
            </p:nvSpPr>
            <p:spPr bwMode="auto">
              <a:xfrm rot="660099">
                <a:off x="4254" y="1086"/>
                <a:ext cx="144" cy="48"/>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en-US"/>
              </a:p>
            </p:txBody>
          </p:sp>
          <p:sp>
            <p:nvSpPr>
              <p:cNvPr id="145458" name="AutoShape 70"/>
              <p:cNvSpPr>
                <a:spLocks noChangeArrowheads="1"/>
              </p:cNvSpPr>
              <p:nvPr/>
            </p:nvSpPr>
            <p:spPr bwMode="auto">
              <a:xfrm rot="-2069624">
                <a:off x="4440" y="1074"/>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sp>
            <p:nvSpPr>
              <p:cNvPr id="145459" name="AutoShape 71"/>
              <p:cNvSpPr>
                <a:spLocks noChangeArrowheads="1"/>
              </p:cNvSpPr>
              <p:nvPr/>
            </p:nvSpPr>
            <p:spPr bwMode="auto">
              <a:xfrm rot="8329323">
                <a:off x="4365" y="1128"/>
                <a:ext cx="69" cy="48"/>
              </a:xfrm>
              <a:prstGeom prst="rightArrow">
                <a:avLst>
                  <a:gd name="adj1" fmla="val 50000"/>
                  <a:gd name="adj2" fmla="val 35938"/>
                </a:avLst>
              </a:prstGeom>
              <a:solidFill>
                <a:schemeClr val="accent1"/>
              </a:solidFill>
              <a:ln w="9525">
                <a:solidFill>
                  <a:schemeClr val="tx1"/>
                </a:solidFill>
                <a:miter lim="800000"/>
                <a:headEnd/>
                <a:tailEnd/>
              </a:ln>
            </p:spPr>
            <p:txBody>
              <a:bodyPr wrap="none" anchor="ctr"/>
              <a:lstStyle/>
              <a:p>
                <a:endParaRPr lang="en-US"/>
              </a:p>
            </p:txBody>
          </p:sp>
        </p:grpSp>
        <p:cxnSp>
          <p:nvCxnSpPr>
            <p:cNvPr id="145422" name="AutoShape 72"/>
            <p:cNvCxnSpPr>
              <a:cxnSpLocks noChangeShapeType="1"/>
              <a:stCxn id="358450" idx="4"/>
              <a:endCxn id="358423" idx="2"/>
            </p:cNvCxnSpPr>
            <p:nvPr/>
          </p:nvCxnSpPr>
          <p:spPr bwMode="auto">
            <a:xfrm>
              <a:off x="2608263" y="5003800"/>
              <a:ext cx="660400" cy="125413"/>
            </a:xfrm>
            <a:prstGeom prst="straightConnector1">
              <a:avLst/>
            </a:prstGeom>
            <a:noFill/>
            <a:ln w="28575">
              <a:solidFill>
                <a:srgbClr val="FF0000"/>
              </a:solidFill>
              <a:round/>
              <a:headEnd type="triangle" w="med" len="med"/>
              <a:tailEnd type="triangle" w="med" len="med"/>
            </a:ln>
          </p:spPr>
        </p:cxnSp>
        <p:cxnSp>
          <p:nvCxnSpPr>
            <p:cNvPr id="145423" name="AutoShape 73"/>
            <p:cNvCxnSpPr>
              <a:cxnSpLocks noChangeShapeType="1"/>
              <a:stCxn id="358442" idx="4"/>
              <a:endCxn id="358415" idx="2"/>
            </p:cNvCxnSpPr>
            <p:nvPr/>
          </p:nvCxnSpPr>
          <p:spPr bwMode="auto">
            <a:xfrm>
              <a:off x="2692400" y="6299200"/>
              <a:ext cx="660400" cy="125413"/>
            </a:xfrm>
            <a:prstGeom prst="straightConnector1">
              <a:avLst/>
            </a:prstGeom>
            <a:noFill/>
            <a:ln w="28575">
              <a:solidFill>
                <a:srgbClr val="FF0000"/>
              </a:solidFill>
              <a:round/>
              <a:headEnd type="triangle" w="med" len="med"/>
              <a:tailEnd type="triangle" w="med" len="med"/>
            </a:ln>
          </p:spPr>
        </p:cxnSp>
        <p:cxnSp>
          <p:nvCxnSpPr>
            <p:cNvPr id="145424" name="AutoShape 74"/>
            <p:cNvCxnSpPr>
              <a:cxnSpLocks noChangeShapeType="1"/>
              <a:stCxn id="358423" idx="4"/>
              <a:endCxn id="358431" idx="2"/>
            </p:cNvCxnSpPr>
            <p:nvPr/>
          </p:nvCxnSpPr>
          <p:spPr bwMode="auto">
            <a:xfrm flipV="1">
              <a:off x="4022725" y="4957763"/>
              <a:ext cx="1812925" cy="171450"/>
            </a:xfrm>
            <a:prstGeom prst="straightConnector1">
              <a:avLst/>
            </a:prstGeom>
            <a:noFill/>
            <a:ln w="28575">
              <a:solidFill>
                <a:srgbClr val="16FF00"/>
              </a:solidFill>
              <a:round/>
              <a:headEnd type="triangle" w="med" len="med"/>
              <a:tailEnd type="triangle" w="med" len="med"/>
            </a:ln>
          </p:spPr>
        </p:cxnSp>
        <p:cxnSp>
          <p:nvCxnSpPr>
            <p:cNvPr id="145425" name="AutoShape 75"/>
            <p:cNvCxnSpPr>
              <a:cxnSpLocks noChangeShapeType="1"/>
              <a:stCxn id="358423" idx="4"/>
              <a:endCxn id="358407" idx="2"/>
            </p:cNvCxnSpPr>
            <p:nvPr/>
          </p:nvCxnSpPr>
          <p:spPr bwMode="auto">
            <a:xfrm>
              <a:off x="4022725" y="5129213"/>
              <a:ext cx="1812925" cy="1231900"/>
            </a:xfrm>
            <a:prstGeom prst="straightConnector1">
              <a:avLst/>
            </a:prstGeom>
            <a:noFill/>
            <a:ln w="28575">
              <a:solidFill>
                <a:srgbClr val="16FF00"/>
              </a:solidFill>
              <a:round/>
              <a:headEnd type="triangle" w="med" len="med"/>
              <a:tailEnd type="triangle" w="med" len="med"/>
            </a:ln>
          </p:spPr>
        </p:cxnSp>
        <p:cxnSp>
          <p:nvCxnSpPr>
            <p:cNvPr id="145426" name="AutoShape 76"/>
            <p:cNvCxnSpPr>
              <a:cxnSpLocks noChangeShapeType="1"/>
              <a:stCxn id="358415" idx="4"/>
              <a:endCxn id="358407" idx="2"/>
            </p:cNvCxnSpPr>
            <p:nvPr/>
          </p:nvCxnSpPr>
          <p:spPr bwMode="auto">
            <a:xfrm flipV="1">
              <a:off x="4106863" y="6361113"/>
              <a:ext cx="1728787" cy="63500"/>
            </a:xfrm>
            <a:prstGeom prst="straightConnector1">
              <a:avLst/>
            </a:prstGeom>
            <a:noFill/>
            <a:ln w="28575">
              <a:solidFill>
                <a:srgbClr val="16FF00"/>
              </a:solidFill>
              <a:round/>
              <a:headEnd type="triangle" w="med" len="med"/>
              <a:tailEnd type="triangle" w="med" len="med"/>
            </a:ln>
          </p:spPr>
        </p:cxnSp>
        <p:cxnSp>
          <p:nvCxnSpPr>
            <p:cNvPr id="145427" name="AutoShape 77"/>
            <p:cNvCxnSpPr>
              <a:cxnSpLocks noChangeShapeType="1"/>
              <a:stCxn id="358415" idx="4"/>
              <a:endCxn id="358431" idx="2"/>
            </p:cNvCxnSpPr>
            <p:nvPr/>
          </p:nvCxnSpPr>
          <p:spPr bwMode="auto">
            <a:xfrm flipV="1">
              <a:off x="4106863" y="4957763"/>
              <a:ext cx="1728787" cy="1466850"/>
            </a:xfrm>
            <a:prstGeom prst="straightConnector1">
              <a:avLst/>
            </a:prstGeom>
            <a:noFill/>
            <a:ln w="28575">
              <a:solidFill>
                <a:srgbClr val="16FF00"/>
              </a:solidFill>
              <a:round/>
              <a:headEnd type="triangle" w="med" len="med"/>
              <a:tailEnd type="triangle" w="med" len="med"/>
            </a:ln>
          </p:spPr>
        </p:cxnSp>
        <p:cxnSp>
          <p:nvCxnSpPr>
            <p:cNvPr id="145428" name="AutoShape 78"/>
            <p:cNvCxnSpPr>
              <a:cxnSpLocks noChangeShapeType="1"/>
              <a:stCxn id="358423" idx="3"/>
              <a:endCxn id="145503" idx="0"/>
            </p:cNvCxnSpPr>
            <p:nvPr/>
          </p:nvCxnSpPr>
          <p:spPr bwMode="auto">
            <a:xfrm>
              <a:off x="3646488" y="5334000"/>
              <a:ext cx="142875" cy="887413"/>
            </a:xfrm>
            <a:prstGeom prst="straightConnector1">
              <a:avLst/>
            </a:prstGeom>
            <a:noFill/>
            <a:ln w="28575">
              <a:solidFill>
                <a:srgbClr val="16FF00"/>
              </a:solidFill>
              <a:round/>
              <a:headEnd type="triangle" w="med" len="med"/>
              <a:tailEnd type="triangle" w="med" len="med"/>
            </a:ln>
          </p:spPr>
        </p:cxnSp>
        <p:cxnSp>
          <p:nvCxnSpPr>
            <p:cNvPr id="145429" name="AutoShape 79"/>
            <p:cNvCxnSpPr>
              <a:cxnSpLocks noChangeShapeType="1"/>
              <a:stCxn id="358431" idx="3"/>
              <a:endCxn id="145510" idx="0"/>
            </p:cNvCxnSpPr>
            <p:nvPr/>
          </p:nvCxnSpPr>
          <p:spPr bwMode="auto">
            <a:xfrm>
              <a:off x="6213475" y="5162550"/>
              <a:ext cx="58738" cy="993775"/>
            </a:xfrm>
            <a:prstGeom prst="straightConnector1">
              <a:avLst/>
            </a:prstGeom>
            <a:noFill/>
            <a:ln w="28575">
              <a:solidFill>
                <a:srgbClr val="16FF00"/>
              </a:solidFill>
              <a:round/>
              <a:headEnd type="triangle" w="med" len="med"/>
              <a:tailEnd type="triangle" w="med" len="med"/>
            </a:ln>
          </p:spPr>
        </p:cxnSp>
        <p:cxnSp>
          <p:nvCxnSpPr>
            <p:cNvPr id="145430" name="AutoShape 80"/>
            <p:cNvCxnSpPr>
              <a:cxnSpLocks noChangeShapeType="1"/>
              <a:stCxn id="358431" idx="4"/>
              <a:endCxn id="358466" idx="2"/>
            </p:cNvCxnSpPr>
            <p:nvPr/>
          </p:nvCxnSpPr>
          <p:spPr bwMode="auto">
            <a:xfrm flipV="1">
              <a:off x="6589713" y="4911725"/>
              <a:ext cx="463550" cy="46038"/>
            </a:xfrm>
            <a:prstGeom prst="straightConnector1">
              <a:avLst/>
            </a:prstGeom>
            <a:noFill/>
            <a:ln w="28575">
              <a:solidFill>
                <a:srgbClr val="FF0000"/>
              </a:solidFill>
              <a:round/>
              <a:headEnd type="triangle" w="med" len="med"/>
              <a:tailEnd type="triangle" w="med" len="med"/>
            </a:ln>
          </p:spPr>
        </p:cxnSp>
        <p:cxnSp>
          <p:nvCxnSpPr>
            <p:cNvPr id="145431" name="AutoShape 81"/>
            <p:cNvCxnSpPr>
              <a:cxnSpLocks noChangeShapeType="1"/>
              <a:stCxn id="358431" idx="4"/>
              <a:endCxn id="358458" idx="2"/>
            </p:cNvCxnSpPr>
            <p:nvPr/>
          </p:nvCxnSpPr>
          <p:spPr bwMode="auto">
            <a:xfrm>
              <a:off x="6589713" y="4957763"/>
              <a:ext cx="631825" cy="1444625"/>
            </a:xfrm>
            <a:prstGeom prst="straightConnector1">
              <a:avLst/>
            </a:prstGeom>
            <a:noFill/>
            <a:ln w="28575">
              <a:solidFill>
                <a:srgbClr val="FF0000"/>
              </a:solidFill>
              <a:round/>
              <a:headEnd type="triangle" w="med" len="med"/>
              <a:tailEnd type="triangle" w="med" len="med"/>
            </a:ln>
          </p:spPr>
        </p:cxnSp>
        <p:cxnSp>
          <p:nvCxnSpPr>
            <p:cNvPr id="145432" name="AutoShape 82"/>
            <p:cNvCxnSpPr>
              <a:cxnSpLocks noChangeShapeType="1"/>
              <a:stCxn id="358407" idx="4"/>
              <a:endCxn id="358458" idx="2"/>
            </p:cNvCxnSpPr>
            <p:nvPr/>
          </p:nvCxnSpPr>
          <p:spPr bwMode="auto">
            <a:xfrm>
              <a:off x="6589713" y="6361113"/>
              <a:ext cx="631825" cy="41275"/>
            </a:xfrm>
            <a:prstGeom prst="straightConnector1">
              <a:avLst/>
            </a:prstGeom>
            <a:noFill/>
            <a:ln w="28575">
              <a:solidFill>
                <a:srgbClr val="FF0000"/>
              </a:solidFill>
              <a:round/>
              <a:headEnd type="triangle" w="med" len="med"/>
              <a:tailEnd type="triangle" w="med" len="med"/>
            </a:ln>
          </p:spPr>
        </p:cxnSp>
        <p:sp>
          <p:nvSpPr>
            <p:cNvPr id="145433" name="Text Box 83"/>
            <p:cNvSpPr txBox="1">
              <a:spLocks noChangeArrowheads="1"/>
            </p:cNvSpPr>
            <p:nvPr/>
          </p:nvSpPr>
          <p:spPr bwMode="auto">
            <a:xfrm>
              <a:off x="4610100" y="4749800"/>
              <a:ext cx="669925"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err="1">
                  <a:latin typeface="Comic Sans MS" pitchFamily="66" charset="0"/>
                </a:rPr>
                <a:t>iBGP</a:t>
              </a:r>
              <a:endParaRPr lang="en-US" sz="1600" dirty="0">
                <a:latin typeface="Comic Sans MS" pitchFamily="66" charset="0"/>
              </a:endParaRPr>
            </a:p>
          </p:txBody>
        </p:sp>
        <p:sp>
          <p:nvSpPr>
            <p:cNvPr id="145434" name="Text Box 84"/>
            <p:cNvSpPr txBox="1">
              <a:spLocks noChangeArrowheads="1"/>
            </p:cNvSpPr>
            <p:nvPr/>
          </p:nvSpPr>
          <p:spPr bwMode="auto">
            <a:xfrm>
              <a:off x="4610100" y="6391275"/>
              <a:ext cx="669925"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err="1">
                  <a:latin typeface="Comic Sans MS" pitchFamily="66" charset="0"/>
                </a:rPr>
                <a:t>iBGP</a:t>
              </a:r>
              <a:endParaRPr lang="en-US" sz="1600" dirty="0">
                <a:latin typeface="Comic Sans MS" pitchFamily="66" charset="0"/>
              </a:endParaRPr>
            </a:p>
          </p:txBody>
        </p:sp>
        <p:sp>
          <p:nvSpPr>
            <p:cNvPr id="145435" name="Text Box 85"/>
            <p:cNvSpPr txBox="1">
              <a:spLocks noChangeArrowheads="1"/>
            </p:cNvSpPr>
            <p:nvPr/>
          </p:nvSpPr>
          <p:spPr bwMode="auto">
            <a:xfrm>
              <a:off x="3101975" y="5613400"/>
              <a:ext cx="669925"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err="1">
                  <a:latin typeface="Comic Sans MS" pitchFamily="66" charset="0"/>
                </a:rPr>
                <a:t>iBGP</a:t>
              </a:r>
              <a:endParaRPr lang="en-US" sz="1600" dirty="0">
                <a:latin typeface="Comic Sans MS" pitchFamily="66" charset="0"/>
              </a:endParaRPr>
            </a:p>
          </p:txBody>
        </p:sp>
        <p:sp>
          <p:nvSpPr>
            <p:cNvPr id="145436" name="Text Box 86"/>
            <p:cNvSpPr txBox="1">
              <a:spLocks noChangeArrowheads="1"/>
            </p:cNvSpPr>
            <p:nvPr/>
          </p:nvSpPr>
          <p:spPr bwMode="auto">
            <a:xfrm>
              <a:off x="4022725" y="5408613"/>
              <a:ext cx="671513" cy="366712"/>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err="1">
                  <a:latin typeface="Comic Sans MS" pitchFamily="66" charset="0"/>
                </a:rPr>
                <a:t>iBGP</a:t>
              </a:r>
              <a:endParaRPr lang="en-US" sz="1600" dirty="0">
                <a:latin typeface="Comic Sans MS" pitchFamily="66" charset="0"/>
              </a:endParaRPr>
            </a:p>
          </p:txBody>
        </p:sp>
        <p:sp>
          <p:nvSpPr>
            <p:cNvPr id="145437" name="Text Box 87"/>
            <p:cNvSpPr txBox="1">
              <a:spLocks noChangeArrowheads="1"/>
            </p:cNvSpPr>
            <p:nvPr/>
          </p:nvSpPr>
          <p:spPr bwMode="auto">
            <a:xfrm>
              <a:off x="5280025" y="5267325"/>
              <a:ext cx="671513" cy="368300"/>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err="1">
                  <a:latin typeface="Comic Sans MS" pitchFamily="66" charset="0"/>
                </a:rPr>
                <a:t>iBGP</a:t>
              </a:r>
              <a:endParaRPr lang="en-US" sz="1600" dirty="0">
                <a:latin typeface="Comic Sans MS" pitchFamily="66" charset="0"/>
              </a:endParaRPr>
            </a:p>
          </p:txBody>
        </p:sp>
        <p:sp>
          <p:nvSpPr>
            <p:cNvPr id="145438" name="Text Box 88"/>
            <p:cNvSpPr txBox="1">
              <a:spLocks noChangeArrowheads="1"/>
            </p:cNvSpPr>
            <p:nvPr/>
          </p:nvSpPr>
          <p:spPr bwMode="auto">
            <a:xfrm>
              <a:off x="6156325" y="5527675"/>
              <a:ext cx="669925" cy="366713"/>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dirty="0" err="1">
                  <a:latin typeface="Comic Sans MS" pitchFamily="66" charset="0"/>
                </a:rPr>
                <a:t>iBGP</a:t>
              </a:r>
              <a:endParaRPr lang="en-US" sz="1600" dirty="0">
                <a:latin typeface="Comic Sans MS" pitchFamily="66" charset="0"/>
              </a:endParaRPr>
            </a:p>
          </p:txBody>
        </p:sp>
        <p:sp>
          <p:nvSpPr>
            <p:cNvPr id="145439" name="Text Box 89"/>
            <p:cNvSpPr txBox="1">
              <a:spLocks noChangeArrowheads="1"/>
            </p:cNvSpPr>
            <p:nvPr/>
          </p:nvSpPr>
          <p:spPr bwMode="auto">
            <a:xfrm>
              <a:off x="2590800" y="4718050"/>
              <a:ext cx="762000"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eBGP</a:t>
              </a:r>
            </a:p>
          </p:txBody>
        </p:sp>
        <p:sp>
          <p:nvSpPr>
            <p:cNvPr id="145440" name="Text Box 90"/>
            <p:cNvSpPr txBox="1">
              <a:spLocks noChangeArrowheads="1"/>
            </p:cNvSpPr>
            <p:nvPr/>
          </p:nvSpPr>
          <p:spPr bwMode="auto">
            <a:xfrm>
              <a:off x="2514600" y="6303963"/>
              <a:ext cx="754063"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eBGP</a:t>
              </a:r>
            </a:p>
          </p:txBody>
        </p:sp>
        <p:sp>
          <p:nvSpPr>
            <p:cNvPr id="145441" name="Text Box 91"/>
            <p:cNvSpPr txBox="1">
              <a:spLocks noChangeArrowheads="1"/>
            </p:cNvSpPr>
            <p:nvPr/>
          </p:nvSpPr>
          <p:spPr bwMode="auto">
            <a:xfrm>
              <a:off x="6537325" y="6391275"/>
              <a:ext cx="854075"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eBGP</a:t>
              </a:r>
            </a:p>
          </p:txBody>
        </p:sp>
        <p:sp>
          <p:nvSpPr>
            <p:cNvPr id="145442" name="Text Box 92"/>
            <p:cNvSpPr txBox="1">
              <a:spLocks noChangeArrowheads="1"/>
            </p:cNvSpPr>
            <p:nvPr/>
          </p:nvSpPr>
          <p:spPr bwMode="auto">
            <a:xfrm>
              <a:off x="6826250" y="5440363"/>
              <a:ext cx="869950"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eBGP</a:t>
              </a:r>
            </a:p>
          </p:txBody>
        </p:sp>
        <p:sp>
          <p:nvSpPr>
            <p:cNvPr id="145443" name="Text Box 93"/>
            <p:cNvSpPr txBox="1">
              <a:spLocks noChangeArrowheads="1"/>
            </p:cNvSpPr>
            <p:nvPr/>
          </p:nvSpPr>
          <p:spPr bwMode="auto">
            <a:xfrm>
              <a:off x="6484938" y="4556125"/>
              <a:ext cx="830262"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eBGP</a:t>
              </a:r>
            </a:p>
          </p:txBody>
        </p:sp>
        <p:sp>
          <p:nvSpPr>
            <p:cNvPr id="145444" name="Text Box 94"/>
            <p:cNvSpPr txBox="1">
              <a:spLocks noChangeArrowheads="1"/>
            </p:cNvSpPr>
            <p:nvPr/>
          </p:nvSpPr>
          <p:spPr bwMode="auto">
            <a:xfrm>
              <a:off x="922338" y="5440363"/>
              <a:ext cx="838200" cy="4349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1</a:t>
              </a:r>
            </a:p>
          </p:txBody>
        </p:sp>
        <p:sp>
          <p:nvSpPr>
            <p:cNvPr id="145445" name="Text Box 95"/>
            <p:cNvSpPr txBox="1">
              <a:spLocks noChangeArrowheads="1"/>
            </p:cNvSpPr>
            <p:nvPr/>
          </p:nvSpPr>
          <p:spPr bwMode="auto">
            <a:xfrm>
              <a:off x="4694238" y="7097713"/>
              <a:ext cx="922337" cy="4349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2</a:t>
              </a:r>
            </a:p>
          </p:txBody>
        </p:sp>
        <p:sp>
          <p:nvSpPr>
            <p:cNvPr id="145446" name="Text Box 96"/>
            <p:cNvSpPr txBox="1">
              <a:spLocks noChangeArrowheads="1"/>
            </p:cNvSpPr>
            <p:nvPr/>
          </p:nvSpPr>
          <p:spPr bwMode="auto">
            <a:xfrm>
              <a:off x="8131175" y="5181600"/>
              <a:ext cx="920750" cy="4349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2000" b="1"/>
                <a:t>AS 3</a:t>
              </a:r>
            </a:p>
          </p:txBody>
        </p:sp>
        <p:sp>
          <p:nvSpPr>
            <p:cNvPr id="145447" name="Text Box 97"/>
            <p:cNvSpPr txBox="1">
              <a:spLocks noChangeArrowheads="1"/>
            </p:cNvSpPr>
            <p:nvPr/>
          </p:nvSpPr>
          <p:spPr bwMode="auto">
            <a:xfrm>
              <a:off x="1173163" y="4491038"/>
              <a:ext cx="1173162"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Rtr A1</a:t>
              </a:r>
            </a:p>
          </p:txBody>
        </p:sp>
        <p:sp>
          <p:nvSpPr>
            <p:cNvPr id="145448" name="Text Box 98"/>
            <p:cNvSpPr txBox="1">
              <a:spLocks noChangeArrowheads="1"/>
            </p:cNvSpPr>
            <p:nvPr/>
          </p:nvSpPr>
          <p:spPr bwMode="auto">
            <a:xfrm>
              <a:off x="1120775" y="6477000"/>
              <a:ext cx="1173163"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Rtr B1</a:t>
              </a:r>
            </a:p>
          </p:txBody>
        </p:sp>
        <p:sp>
          <p:nvSpPr>
            <p:cNvPr id="145449" name="Text Box 99"/>
            <p:cNvSpPr txBox="1">
              <a:spLocks noChangeArrowheads="1"/>
            </p:cNvSpPr>
            <p:nvPr/>
          </p:nvSpPr>
          <p:spPr bwMode="auto">
            <a:xfrm>
              <a:off x="3248025" y="4641850"/>
              <a:ext cx="1173163"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Rtr A2</a:t>
              </a:r>
            </a:p>
          </p:txBody>
        </p:sp>
        <p:sp>
          <p:nvSpPr>
            <p:cNvPr id="145450" name="Text Box 100"/>
            <p:cNvSpPr txBox="1">
              <a:spLocks noChangeArrowheads="1"/>
            </p:cNvSpPr>
            <p:nvPr/>
          </p:nvSpPr>
          <p:spPr bwMode="auto">
            <a:xfrm>
              <a:off x="3197225" y="6562725"/>
              <a:ext cx="1171575"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Rtr B2</a:t>
              </a:r>
            </a:p>
          </p:txBody>
        </p:sp>
        <p:sp>
          <p:nvSpPr>
            <p:cNvPr id="145451" name="Text Box 101"/>
            <p:cNvSpPr txBox="1">
              <a:spLocks noChangeArrowheads="1"/>
            </p:cNvSpPr>
            <p:nvPr/>
          </p:nvSpPr>
          <p:spPr bwMode="auto">
            <a:xfrm>
              <a:off x="7292975" y="4448175"/>
              <a:ext cx="1173163"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Rtr A3</a:t>
              </a:r>
            </a:p>
          </p:txBody>
        </p:sp>
        <p:sp>
          <p:nvSpPr>
            <p:cNvPr id="145452" name="Text Box 102"/>
            <p:cNvSpPr txBox="1">
              <a:spLocks noChangeArrowheads="1"/>
            </p:cNvSpPr>
            <p:nvPr/>
          </p:nvSpPr>
          <p:spPr bwMode="auto">
            <a:xfrm>
              <a:off x="7659688" y="6562725"/>
              <a:ext cx="1173162"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Rtr B3</a:t>
              </a:r>
            </a:p>
          </p:txBody>
        </p:sp>
        <p:sp>
          <p:nvSpPr>
            <p:cNvPr id="145453" name="Text Box 103"/>
            <p:cNvSpPr txBox="1">
              <a:spLocks noChangeArrowheads="1"/>
            </p:cNvSpPr>
            <p:nvPr/>
          </p:nvSpPr>
          <p:spPr bwMode="auto">
            <a:xfrm>
              <a:off x="5292725" y="4448175"/>
              <a:ext cx="1171575"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Rtr D2</a:t>
              </a:r>
            </a:p>
          </p:txBody>
        </p:sp>
        <p:sp>
          <p:nvSpPr>
            <p:cNvPr id="145454" name="Text Box 104"/>
            <p:cNvSpPr txBox="1">
              <a:spLocks noChangeArrowheads="1"/>
            </p:cNvSpPr>
            <p:nvPr/>
          </p:nvSpPr>
          <p:spPr bwMode="auto">
            <a:xfrm>
              <a:off x="5594350" y="6508750"/>
              <a:ext cx="1174750" cy="346075"/>
            </a:xfrm>
            <a:prstGeom prst="rect">
              <a:avLst/>
            </a:prstGeom>
            <a:noFill/>
            <a:ln w="9525">
              <a:noFill/>
              <a:miter lim="800000"/>
              <a:headEnd/>
              <a:tailEnd/>
            </a:ln>
          </p:spPr>
          <p:txBody>
            <a:bodyPr lIns="101859" tIns="50929" rIns="101859" bIns="50929">
              <a:spAutoFit/>
            </a:bodyPr>
            <a:lstStyle/>
            <a:p>
              <a:pPr defTabSz="1019175">
                <a:spcBef>
                  <a:spcPct val="50000"/>
                </a:spcBef>
                <a:buClrTx/>
                <a:buSzTx/>
                <a:buFontTx/>
                <a:buNone/>
              </a:pPr>
              <a:r>
                <a:rPr lang="en-US" sz="1600">
                  <a:latin typeface="Comic Sans MS" pitchFamily="66" charset="0"/>
                </a:rPr>
                <a:t>Rtr C2</a:t>
              </a: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80151100</TotalTime>
  <Pages>9</Pages>
  <Words>3877</Words>
  <Application>Microsoft Office PowerPoint</Application>
  <PresentationFormat>Custom</PresentationFormat>
  <Paragraphs>895</Paragraphs>
  <Slides>39</Slides>
  <Notes>39</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1_Blank Presentation</vt:lpstr>
      <vt:lpstr>Blank Presentation</vt:lpstr>
      <vt:lpstr>17. Inter-Domain Routing</vt:lpstr>
      <vt:lpstr>Hierarchical Routing</vt:lpstr>
      <vt:lpstr>Routing Protocols</vt:lpstr>
      <vt:lpstr>Inter-AS Tasks</vt:lpstr>
      <vt:lpstr>Internet Inter-Domain Routing: BGP</vt:lpstr>
      <vt:lpstr>BGP Overview</vt:lpstr>
      <vt:lpstr>BGP Overview (continued)</vt:lpstr>
      <vt:lpstr>BGP Operation Summary</vt:lpstr>
      <vt:lpstr>A Typical BGP Configuration</vt:lpstr>
      <vt:lpstr>BGP UPDATE Message</vt:lpstr>
      <vt:lpstr>Path Attributes</vt:lpstr>
      <vt:lpstr>Key Path Attributes</vt:lpstr>
      <vt:lpstr>Key Path Attributes (continued)</vt:lpstr>
      <vt:lpstr>BGP Processing Steps</vt:lpstr>
      <vt:lpstr>BGP Decision Process</vt:lpstr>
      <vt:lpstr>BGP Selection Tie Breaking Rules</vt:lpstr>
      <vt:lpstr>Using LOCAL_PREF to Pick an Exit Point</vt:lpstr>
      <vt:lpstr>Influencing Entry Points</vt:lpstr>
      <vt:lpstr>Ignoring MED Values</vt:lpstr>
      <vt:lpstr>Policy-Based Control of Route Advertisements</vt:lpstr>
      <vt:lpstr>Common BGP Policies</vt:lpstr>
      <vt:lpstr>Intra-Domain &amp; Inter-Domain Collaboration for End-to-End Forwarding</vt:lpstr>
      <vt:lpstr>From BGP+IGP to  Packet Forwarding Decisions</vt:lpstr>
      <vt:lpstr>BGP and IGP Collaboration</vt:lpstr>
      <vt:lpstr>Scenario 1 – Translation</vt:lpstr>
      <vt:lpstr>Scenario 2 – Common Language</vt:lpstr>
      <vt:lpstr>BGP Example</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Roch</dc:creator>
  <cp:lastModifiedBy>Roch</cp:lastModifiedBy>
  <cp:revision>963</cp:revision>
  <cp:lastPrinted>2015-10-28T16:06:49Z</cp:lastPrinted>
  <dcterms:created xsi:type="dcterms:W3CDTF">2012-08-26T16:16:34Z</dcterms:created>
  <dcterms:modified xsi:type="dcterms:W3CDTF">2017-12-17T17:52:12Z</dcterms:modified>
</cp:coreProperties>
</file>