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0" r:id="rId2"/>
    <p:sldMasterId id="2147483699" r:id="rId3"/>
  </p:sldMasterIdLst>
  <p:notesMasterIdLst>
    <p:notesMasterId r:id="rId36"/>
  </p:notesMasterIdLst>
  <p:handoutMasterIdLst>
    <p:handoutMasterId r:id="rId37"/>
  </p:handoutMasterIdLst>
  <p:sldIdLst>
    <p:sldId id="362" r:id="rId4"/>
    <p:sldId id="464" r:id="rId5"/>
    <p:sldId id="490" r:id="rId6"/>
    <p:sldId id="476" r:id="rId7"/>
    <p:sldId id="478" r:id="rId8"/>
    <p:sldId id="477" r:id="rId9"/>
    <p:sldId id="469" r:id="rId10"/>
    <p:sldId id="470" r:id="rId11"/>
    <p:sldId id="455" r:id="rId12"/>
    <p:sldId id="449" r:id="rId13"/>
    <p:sldId id="483" r:id="rId14"/>
    <p:sldId id="492" r:id="rId15"/>
    <p:sldId id="484" r:id="rId16"/>
    <p:sldId id="456" r:id="rId17"/>
    <p:sldId id="457" r:id="rId18"/>
    <p:sldId id="458" r:id="rId19"/>
    <p:sldId id="459" r:id="rId20"/>
    <p:sldId id="460" r:id="rId21"/>
    <p:sldId id="450" r:id="rId22"/>
    <p:sldId id="481" r:id="rId23"/>
    <p:sldId id="453" r:id="rId24"/>
    <p:sldId id="452" r:id="rId25"/>
    <p:sldId id="461" r:id="rId26"/>
    <p:sldId id="462" r:id="rId27"/>
    <p:sldId id="463" r:id="rId28"/>
    <p:sldId id="493" r:id="rId29"/>
    <p:sldId id="494" r:id="rId30"/>
    <p:sldId id="495" r:id="rId31"/>
    <p:sldId id="496" r:id="rId32"/>
    <p:sldId id="497" r:id="rId33"/>
    <p:sldId id="498" r:id="rId34"/>
    <p:sldId id="499" r:id="rId35"/>
  </p:sldIdLst>
  <p:sldSz cx="10058400" cy="7772400"/>
  <p:notesSz cx="7315200" cy="9601200"/>
  <p:defaultTextStyle>
    <a:defPPr>
      <a:defRPr lang="en-US"/>
    </a:defPPr>
    <a:lvl1pPr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1pPr>
    <a:lvl2pPr marL="4572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2pPr>
    <a:lvl3pPr marL="9144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3pPr>
    <a:lvl4pPr marL="13716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4pPr>
    <a:lvl5pPr marL="18288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5pPr>
    <a:lvl6pPr marL="2286000" algn="l" defTabSz="457200" rtl="0" eaLnBrk="1" latinLnBrk="0" hangingPunct="1">
      <a:defRPr kern="1200">
        <a:solidFill>
          <a:schemeClr val="tx2"/>
        </a:solidFill>
        <a:latin typeface="Book Antiqua" charset="0"/>
        <a:ea typeface="ＭＳ Ｐゴシック" charset="-128"/>
        <a:cs typeface="ＭＳ Ｐゴシック" charset="-128"/>
      </a:defRPr>
    </a:lvl6pPr>
    <a:lvl7pPr marL="2743200" algn="l" defTabSz="457200" rtl="0" eaLnBrk="1" latinLnBrk="0" hangingPunct="1">
      <a:defRPr kern="1200">
        <a:solidFill>
          <a:schemeClr val="tx2"/>
        </a:solidFill>
        <a:latin typeface="Book Antiqua" charset="0"/>
        <a:ea typeface="ＭＳ Ｐゴシック" charset="-128"/>
        <a:cs typeface="ＭＳ Ｐゴシック" charset="-128"/>
      </a:defRPr>
    </a:lvl7pPr>
    <a:lvl8pPr marL="3200400" algn="l" defTabSz="457200" rtl="0" eaLnBrk="1" latinLnBrk="0" hangingPunct="1">
      <a:defRPr kern="1200">
        <a:solidFill>
          <a:schemeClr val="tx2"/>
        </a:solidFill>
        <a:latin typeface="Book Antiqua" charset="0"/>
        <a:ea typeface="ＭＳ Ｐゴシック" charset="-128"/>
        <a:cs typeface="ＭＳ Ｐゴシック" charset="-128"/>
      </a:defRPr>
    </a:lvl8pPr>
    <a:lvl9pPr marL="3657600" algn="l" defTabSz="457200" rtl="0" eaLnBrk="1" latinLnBrk="0" hangingPunct="1">
      <a:defRPr kern="1200">
        <a:solidFill>
          <a:schemeClr val="tx2"/>
        </a:solidFill>
        <a:latin typeface="Book Antiqua"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AFEB2"/>
    <a:srgbClr val="70898E"/>
    <a:srgbClr val="8BA8AD"/>
    <a:srgbClr val="A7C8CD"/>
    <a:srgbClr val="50B1CB"/>
    <a:srgbClr val="C3B954"/>
    <a:srgbClr val="53B6C3"/>
    <a:srgbClr val="393939"/>
    <a:srgbClr val="1C1C1C"/>
    <a:srgbClr val="99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75" autoAdjust="0"/>
  </p:normalViewPr>
  <p:slideViewPr>
    <p:cSldViewPr snapToGrid="0">
      <p:cViewPr varScale="1">
        <p:scale>
          <a:sx n="89" d="100"/>
          <a:sy n="89" d="100"/>
        </p:scale>
        <p:origin x="-90" y="-444"/>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657" y="-1640"/>
            <a:ext cx="3168927" cy="480388"/>
          </a:xfrm>
          <a:prstGeom prst="rect">
            <a:avLst/>
          </a:prstGeom>
          <a:noFill/>
          <a:ln w="9525">
            <a:noFill/>
            <a:miter lim="800000"/>
            <a:headEnd/>
            <a:tailEnd/>
          </a:ln>
          <a:effectLst/>
        </p:spPr>
        <p:txBody>
          <a:bodyPr vert="horz" wrap="square" lIns="19771" tIns="0" rIns="19771" bIns="0" numCol="1" anchor="t" anchorCtr="0" compatLnSpc="1">
            <a:prstTxWarp prst="textNoShape">
              <a:avLst/>
            </a:prstTxWarp>
          </a:bodyPr>
          <a:lstStyle>
            <a:lvl1pPr algn="l" defTabSz="988028">
              <a:defRPr sz="1000" i="1"/>
            </a:lvl1pPr>
          </a:lstStyle>
          <a:p>
            <a:pPr>
              <a:defRPr/>
            </a:pPr>
            <a:endParaRPr lang="en-US"/>
          </a:p>
        </p:txBody>
      </p:sp>
      <p:sp>
        <p:nvSpPr>
          <p:cNvPr id="3075" name="Rectangle 3"/>
          <p:cNvSpPr>
            <a:spLocks noGrp="1" noChangeArrowheads="1"/>
          </p:cNvSpPr>
          <p:nvPr>
            <p:ph type="dt" sz="quarter" idx="1"/>
          </p:nvPr>
        </p:nvSpPr>
        <p:spPr bwMode="auto">
          <a:xfrm>
            <a:off x="4146275" y="-1640"/>
            <a:ext cx="3168926" cy="480388"/>
          </a:xfrm>
          <a:prstGeom prst="rect">
            <a:avLst/>
          </a:prstGeom>
          <a:noFill/>
          <a:ln w="9525">
            <a:noFill/>
            <a:miter lim="800000"/>
            <a:headEnd/>
            <a:tailEnd/>
          </a:ln>
          <a:effectLst/>
        </p:spPr>
        <p:txBody>
          <a:bodyPr vert="horz" wrap="square" lIns="19771" tIns="0" rIns="19771" bIns="0" numCol="1" anchor="t" anchorCtr="0" compatLnSpc="1">
            <a:prstTxWarp prst="textNoShape">
              <a:avLst/>
            </a:prstTxWarp>
          </a:bodyPr>
          <a:lstStyle>
            <a:lvl1pPr defTabSz="988028">
              <a:defRPr sz="1000" i="1"/>
            </a:lvl1pPr>
          </a:lstStyle>
          <a:p>
            <a:pPr>
              <a:defRPr/>
            </a:pPr>
            <a:endParaRPr lang="en-US"/>
          </a:p>
        </p:txBody>
      </p:sp>
      <p:sp>
        <p:nvSpPr>
          <p:cNvPr id="3076" name="Rectangle 4"/>
          <p:cNvSpPr>
            <a:spLocks noGrp="1" noChangeArrowheads="1"/>
          </p:cNvSpPr>
          <p:nvPr>
            <p:ph type="ftr" sz="quarter" idx="2"/>
          </p:nvPr>
        </p:nvSpPr>
        <p:spPr bwMode="auto">
          <a:xfrm>
            <a:off x="-1657" y="9122452"/>
            <a:ext cx="3168927" cy="480388"/>
          </a:xfrm>
          <a:prstGeom prst="rect">
            <a:avLst/>
          </a:prstGeom>
          <a:noFill/>
          <a:ln w="9525">
            <a:noFill/>
            <a:miter lim="800000"/>
            <a:headEnd/>
            <a:tailEnd/>
          </a:ln>
          <a:effectLst/>
        </p:spPr>
        <p:txBody>
          <a:bodyPr vert="horz" wrap="square" lIns="19771" tIns="0" rIns="19771" bIns="0" numCol="1" anchor="b" anchorCtr="0" compatLnSpc="1">
            <a:prstTxWarp prst="textNoShape">
              <a:avLst/>
            </a:prstTxWarp>
          </a:bodyPr>
          <a:lstStyle>
            <a:lvl1pPr algn="l" defTabSz="988028">
              <a:defRPr sz="1000" i="1"/>
            </a:lvl1pPr>
          </a:lstStyle>
          <a:p>
            <a:pPr>
              <a:defRPr/>
            </a:pPr>
            <a:endParaRPr lang="en-US"/>
          </a:p>
        </p:txBody>
      </p:sp>
      <p:sp>
        <p:nvSpPr>
          <p:cNvPr id="3077" name="Rectangle 5"/>
          <p:cNvSpPr>
            <a:spLocks noGrp="1" noChangeArrowheads="1"/>
          </p:cNvSpPr>
          <p:nvPr>
            <p:ph type="sldNum" sz="quarter" idx="3"/>
          </p:nvPr>
        </p:nvSpPr>
        <p:spPr bwMode="auto">
          <a:xfrm>
            <a:off x="4146275" y="9122452"/>
            <a:ext cx="3168926" cy="480388"/>
          </a:xfrm>
          <a:prstGeom prst="rect">
            <a:avLst/>
          </a:prstGeom>
          <a:noFill/>
          <a:ln w="9525">
            <a:noFill/>
            <a:miter lim="800000"/>
            <a:headEnd/>
            <a:tailEnd/>
          </a:ln>
          <a:effectLst/>
        </p:spPr>
        <p:txBody>
          <a:bodyPr vert="horz" wrap="square" lIns="19771" tIns="0" rIns="19771" bIns="0" numCol="1" anchor="b" anchorCtr="0" compatLnSpc="1">
            <a:prstTxWarp prst="textNoShape">
              <a:avLst/>
            </a:prstTxWarp>
          </a:bodyPr>
          <a:lstStyle>
            <a:lvl1pPr defTabSz="988028">
              <a:defRPr sz="1000" i="1"/>
            </a:lvl1pPr>
          </a:lstStyle>
          <a:p>
            <a:pPr>
              <a:defRPr/>
            </a:pPr>
            <a:fld id="{9FFC03EE-2879-4F41-A72A-15A9C64D4D23}" type="slidenum">
              <a:rPr lang="en-US"/>
              <a:pPr>
                <a:defRPr/>
              </a:pPr>
              <a:t>‹#›</a:t>
            </a:fld>
            <a:endParaRPr lang="en-US"/>
          </a:p>
        </p:txBody>
      </p:sp>
    </p:spTree>
    <p:extLst>
      <p:ext uri="{BB962C8B-B14F-4D97-AF65-F5344CB8AC3E}">
        <p14:creationId xmlns:p14="http://schemas.microsoft.com/office/powerpoint/2010/main" xmlns="" val="413921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657" y="-1640"/>
            <a:ext cx="3168927" cy="480388"/>
          </a:xfrm>
          <a:prstGeom prst="rect">
            <a:avLst/>
          </a:prstGeom>
          <a:noFill/>
          <a:ln w="9525">
            <a:noFill/>
            <a:miter lim="800000"/>
            <a:headEnd/>
            <a:tailEnd/>
          </a:ln>
          <a:effectLst/>
        </p:spPr>
        <p:txBody>
          <a:bodyPr vert="horz" wrap="square" lIns="19771" tIns="0" rIns="19771" bIns="0" numCol="1" anchor="t" anchorCtr="0" compatLnSpc="1">
            <a:prstTxWarp prst="textNoShape">
              <a:avLst/>
            </a:prstTxWarp>
          </a:bodyPr>
          <a:lstStyle>
            <a:lvl1pPr algn="l" defTabSz="988028">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46275" y="-1640"/>
            <a:ext cx="3168926" cy="480388"/>
          </a:xfrm>
          <a:prstGeom prst="rect">
            <a:avLst/>
          </a:prstGeom>
          <a:noFill/>
          <a:ln w="9525">
            <a:noFill/>
            <a:miter lim="800000"/>
            <a:headEnd/>
            <a:tailEnd/>
          </a:ln>
          <a:effectLst/>
        </p:spPr>
        <p:txBody>
          <a:bodyPr vert="horz" wrap="square" lIns="19771" tIns="0" rIns="19771" bIns="0" numCol="1" anchor="t" anchorCtr="0" compatLnSpc="1">
            <a:prstTxWarp prst="textNoShape">
              <a:avLst/>
            </a:prstTxWarp>
          </a:bodyPr>
          <a:lstStyle>
            <a:lvl1pPr defTabSz="988028">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1657" y="9122452"/>
            <a:ext cx="3168927" cy="480388"/>
          </a:xfrm>
          <a:prstGeom prst="rect">
            <a:avLst/>
          </a:prstGeom>
          <a:noFill/>
          <a:ln w="9525">
            <a:noFill/>
            <a:miter lim="800000"/>
            <a:headEnd/>
            <a:tailEnd/>
          </a:ln>
          <a:effectLst/>
        </p:spPr>
        <p:txBody>
          <a:bodyPr vert="horz" wrap="square" lIns="19771" tIns="0" rIns="19771" bIns="0" numCol="1" anchor="b" anchorCtr="0" compatLnSpc="1">
            <a:prstTxWarp prst="textNoShape">
              <a:avLst/>
            </a:prstTxWarp>
          </a:bodyPr>
          <a:lstStyle>
            <a:lvl1pPr algn="l" defTabSz="988028">
              <a:defRPr sz="10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4146275" y="9122452"/>
            <a:ext cx="3168926" cy="480388"/>
          </a:xfrm>
          <a:prstGeom prst="rect">
            <a:avLst/>
          </a:prstGeom>
          <a:noFill/>
          <a:ln w="9525">
            <a:noFill/>
            <a:miter lim="800000"/>
            <a:headEnd/>
            <a:tailEnd/>
          </a:ln>
          <a:effectLst/>
        </p:spPr>
        <p:txBody>
          <a:bodyPr vert="horz" wrap="square" lIns="19771" tIns="0" rIns="19771" bIns="0" numCol="1" anchor="b" anchorCtr="0" compatLnSpc="1">
            <a:prstTxWarp prst="textNoShape">
              <a:avLst/>
            </a:prstTxWarp>
          </a:bodyPr>
          <a:lstStyle>
            <a:lvl1pPr defTabSz="988028">
              <a:defRPr sz="1000" i="1">
                <a:solidFill>
                  <a:schemeClr val="tx1"/>
                </a:solidFill>
                <a:latin typeface="Times New Roman" charset="0"/>
              </a:defRPr>
            </a:lvl1pPr>
          </a:lstStyle>
          <a:p>
            <a:pPr>
              <a:defRPr/>
            </a:pPr>
            <a:fld id="{3FA952C1-0F39-B041-8D51-B7A31F96C81E}" type="slidenum">
              <a:rPr lang="en-US"/>
              <a:pPr>
                <a:defRPr/>
              </a:pPr>
              <a:t>‹#›</a:t>
            </a:fld>
            <a:endParaRPr lang="en-US"/>
          </a:p>
        </p:txBody>
      </p:sp>
      <p:sp>
        <p:nvSpPr>
          <p:cNvPr id="2054" name="Rectangle 6"/>
          <p:cNvSpPr>
            <a:spLocks noGrp="1" noChangeArrowheads="1"/>
          </p:cNvSpPr>
          <p:nvPr>
            <p:ph type="body" sz="quarter" idx="3"/>
          </p:nvPr>
        </p:nvSpPr>
        <p:spPr bwMode="auto">
          <a:xfrm>
            <a:off x="975693" y="4561226"/>
            <a:ext cx="5362160" cy="4318573"/>
          </a:xfrm>
          <a:prstGeom prst="rect">
            <a:avLst/>
          </a:prstGeom>
          <a:noFill/>
          <a:ln w="9525">
            <a:noFill/>
            <a:miter lim="800000"/>
            <a:headEnd/>
            <a:tailEnd/>
          </a:ln>
          <a:effectLst/>
        </p:spPr>
        <p:txBody>
          <a:bodyPr vert="horz" wrap="square" lIns="97202" tIns="49425" rIns="97202" bIns="4942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7" name="Rectangle 7"/>
          <p:cNvSpPr>
            <a:spLocks noGrp="1" noRot="1" noChangeAspect="1" noChangeArrowheads="1" noTextEdit="1"/>
          </p:cNvSpPr>
          <p:nvPr>
            <p:ph type="sldImg" idx="2"/>
          </p:nvPr>
        </p:nvSpPr>
        <p:spPr bwMode="auto">
          <a:xfrm>
            <a:off x="1325563" y="720725"/>
            <a:ext cx="4660900" cy="3602038"/>
          </a:xfrm>
          <a:prstGeom prst="rect">
            <a:avLst/>
          </a:prstGeom>
          <a:noFill/>
          <a:ln w="12700">
            <a:solidFill>
              <a:schemeClr val="tx1"/>
            </a:solidFill>
            <a:miter lim="800000"/>
            <a:headEnd/>
            <a:tailEnd/>
          </a:ln>
        </p:spPr>
      </p:sp>
    </p:spTree>
    <p:extLst>
      <p:ext uri="{BB962C8B-B14F-4D97-AF65-F5344CB8AC3E}">
        <p14:creationId xmlns:p14="http://schemas.microsoft.com/office/powerpoint/2010/main" xmlns="" val="2858695124"/>
      </p:ext>
    </p:extLst>
  </p:cSld>
  <p:clrMap bg1="lt1" tx1="dk1" bg2="lt2" tx2="dk2" accent1="accent1" accent2="accent2" accent3="accent3" accent4="accent4" accent5="accent5" accent6="accent6" hlink="hlink" folHlink="folHlink"/>
  <p:hf hdr="0" ftr="0" dt="0"/>
  <p:notesStyle>
    <a:lvl1pPr algn="l" defTabSz="952500"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66725"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33450"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98588"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65313"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endParaRPr lang="en-US"/>
          </a:p>
        </p:txBody>
      </p:sp>
      <p:sp>
        <p:nvSpPr>
          <p:cNvPr id="32772" name="Slide Number Placeholder 3"/>
          <p:cNvSpPr>
            <a:spLocks noGrp="1"/>
          </p:cNvSpPr>
          <p:nvPr>
            <p:ph type="sldNum" sz="quarter" idx="5"/>
          </p:nvPr>
        </p:nvSpPr>
        <p:spPr>
          <a:noFill/>
        </p:spPr>
        <p:txBody>
          <a:bodyPr/>
          <a:lstStyle/>
          <a:p>
            <a:fld id="{EAE66E4A-7140-6A48-9BA4-B7989D740E0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10</a:t>
            </a:fld>
            <a:endParaRPr lang="en-US"/>
          </a:p>
        </p:txBody>
      </p:sp>
    </p:spTree>
    <p:extLst>
      <p:ext uri="{BB962C8B-B14F-4D97-AF65-F5344CB8AC3E}">
        <p14:creationId xmlns:p14="http://schemas.microsoft.com/office/powerpoint/2010/main" xmlns="" val="392365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14</a:t>
            </a:fld>
            <a:endParaRPr lang="en-US"/>
          </a:p>
        </p:txBody>
      </p:sp>
    </p:spTree>
    <p:extLst>
      <p:ext uri="{BB962C8B-B14F-4D97-AF65-F5344CB8AC3E}">
        <p14:creationId xmlns:p14="http://schemas.microsoft.com/office/powerpoint/2010/main" xmlns="" val="2691122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15</a:t>
            </a:fld>
            <a:endParaRPr lang="en-US"/>
          </a:p>
        </p:txBody>
      </p:sp>
    </p:spTree>
    <p:extLst>
      <p:ext uri="{BB962C8B-B14F-4D97-AF65-F5344CB8AC3E}">
        <p14:creationId xmlns:p14="http://schemas.microsoft.com/office/powerpoint/2010/main" xmlns="" val="426461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4D739-88F2-1D49-BCB8-5FC277BE59D5}" type="slidenum">
              <a:rPr lang="en-US"/>
              <a:pPr/>
              <a:t>16</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17</a:t>
            </a:fld>
            <a:endParaRPr lang="en-US"/>
          </a:p>
        </p:txBody>
      </p:sp>
    </p:spTree>
    <p:extLst>
      <p:ext uri="{BB962C8B-B14F-4D97-AF65-F5344CB8AC3E}">
        <p14:creationId xmlns:p14="http://schemas.microsoft.com/office/powerpoint/2010/main" xmlns="" val="189119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18</a:t>
            </a:fld>
            <a:endParaRPr lang="en-US"/>
          </a:p>
        </p:txBody>
      </p:sp>
    </p:spTree>
    <p:extLst>
      <p:ext uri="{BB962C8B-B14F-4D97-AF65-F5344CB8AC3E}">
        <p14:creationId xmlns:p14="http://schemas.microsoft.com/office/powerpoint/2010/main" xmlns="" val="1553890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a:t>
            </a:fld>
            <a:endParaRPr lang="en-US"/>
          </a:p>
        </p:txBody>
      </p:sp>
    </p:spTree>
    <p:extLst>
      <p:ext uri="{BB962C8B-B14F-4D97-AF65-F5344CB8AC3E}">
        <p14:creationId xmlns:p14="http://schemas.microsoft.com/office/powerpoint/2010/main" xmlns="" val="164877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21</a:t>
            </a:fld>
            <a:endParaRPr lang="en-US"/>
          </a:p>
        </p:txBody>
      </p:sp>
    </p:spTree>
    <p:extLst>
      <p:ext uri="{BB962C8B-B14F-4D97-AF65-F5344CB8AC3E}">
        <p14:creationId xmlns:p14="http://schemas.microsoft.com/office/powerpoint/2010/main" xmlns="" val="123521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22</a:t>
            </a:fld>
            <a:endParaRPr lang="en-US"/>
          </a:p>
        </p:txBody>
      </p:sp>
    </p:spTree>
    <p:extLst>
      <p:ext uri="{BB962C8B-B14F-4D97-AF65-F5344CB8AC3E}">
        <p14:creationId xmlns:p14="http://schemas.microsoft.com/office/powerpoint/2010/main" xmlns="" val="745771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23</a:t>
            </a:fld>
            <a:endParaRPr lang="en-US"/>
          </a:p>
        </p:txBody>
      </p:sp>
    </p:spTree>
    <p:extLst>
      <p:ext uri="{BB962C8B-B14F-4D97-AF65-F5344CB8AC3E}">
        <p14:creationId xmlns:p14="http://schemas.microsoft.com/office/powerpoint/2010/main" xmlns="" val="660584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24</a:t>
            </a:fld>
            <a:endParaRPr lang="en-US"/>
          </a:p>
        </p:txBody>
      </p:sp>
    </p:spTree>
    <p:extLst>
      <p:ext uri="{BB962C8B-B14F-4D97-AF65-F5344CB8AC3E}">
        <p14:creationId xmlns:p14="http://schemas.microsoft.com/office/powerpoint/2010/main" xmlns="" val="129093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26</a:t>
            </a:fld>
            <a:endParaRPr lang="en-US"/>
          </a:p>
        </p:txBody>
      </p:sp>
    </p:spTree>
    <p:extLst>
      <p:ext uri="{BB962C8B-B14F-4D97-AF65-F5344CB8AC3E}">
        <p14:creationId xmlns:p14="http://schemas.microsoft.com/office/powerpoint/2010/main" xmlns="" val="2877106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27</a:t>
            </a:fld>
            <a:endParaRPr lang="en-US"/>
          </a:p>
        </p:txBody>
      </p:sp>
    </p:spTree>
    <p:extLst>
      <p:ext uri="{BB962C8B-B14F-4D97-AF65-F5344CB8AC3E}">
        <p14:creationId xmlns:p14="http://schemas.microsoft.com/office/powerpoint/2010/main" xmlns="" val="2877106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28</a:t>
            </a:fld>
            <a:endParaRPr lang="en-US"/>
          </a:p>
        </p:txBody>
      </p:sp>
    </p:spTree>
    <p:extLst>
      <p:ext uri="{BB962C8B-B14F-4D97-AF65-F5344CB8AC3E}">
        <p14:creationId xmlns:p14="http://schemas.microsoft.com/office/powerpoint/2010/main" xmlns="" val="1965613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29</a:t>
            </a:fld>
            <a:endParaRPr lang="en-US"/>
          </a:p>
        </p:txBody>
      </p:sp>
    </p:spTree>
    <p:extLst>
      <p:ext uri="{BB962C8B-B14F-4D97-AF65-F5344CB8AC3E}">
        <p14:creationId xmlns:p14="http://schemas.microsoft.com/office/powerpoint/2010/main" xmlns="" val="287710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a:t>
            </a:fld>
            <a:endParaRPr lang="en-US"/>
          </a:p>
        </p:txBody>
      </p:sp>
    </p:spTree>
    <p:extLst>
      <p:ext uri="{BB962C8B-B14F-4D97-AF65-F5344CB8AC3E}">
        <p14:creationId xmlns:p14="http://schemas.microsoft.com/office/powerpoint/2010/main" xmlns="" val="1648773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30</a:t>
            </a:fld>
            <a:endParaRPr lang="en-US"/>
          </a:p>
        </p:txBody>
      </p:sp>
    </p:spTree>
    <p:extLst>
      <p:ext uri="{BB962C8B-B14F-4D97-AF65-F5344CB8AC3E}">
        <p14:creationId xmlns:p14="http://schemas.microsoft.com/office/powerpoint/2010/main" xmlns="" val="3615079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31</a:t>
            </a:fld>
            <a:endParaRPr lang="en-US"/>
          </a:p>
        </p:txBody>
      </p:sp>
    </p:spTree>
    <p:extLst>
      <p:ext uri="{BB962C8B-B14F-4D97-AF65-F5344CB8AC3E}">
        <p14:creationId xmlns:p14="http://schemas.microsoft.com/office/powerpoint/2010/main" xmlns="" val="3615079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32</a:t>
            </a:fld>
            <a:endParaRPr lang="en-US"/>
          </a:p>
        </p:txBody>
      </p:sp>
    </p:spTree>
    <p:extLst>
      <p:ext uri="{BB962C8B-B14F-4D97-AF65-F5344CB8AC3E}">
        <p14:creationId xmlns:p14="http://schemas.microsoft.com/office/powerpoint/2010/main" xmlns="" val="361507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TIME_WAIT : This end has closed</a:t>
            </a:r>
          </a:p>
          <a:p>
            <a:r>
              <a:rPr lang="en-US" dirty="0" smtClean="0"/>
              <a:t>CLOSE_WAIT : other end has closed</a:t>
            </a:r>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7</a:t>
            </a:fld>
            <a:endParaRPr lang="en-US"/>
          </a:p>
        </p:txBody>
      </p:sp>
    </p:spTree>
    <p:extLst>
      <p:ext uri="{BB962C8B-B14F-4D97-AF65-F5344CB8AC3E}">
        <p14:creationId xmlns:p14="http://schemas.microsoft.com/office/powerpoint/2010/main" xmlns="" val="88007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8</a:t>
            </a:fld>
            <a:endParaRPr lang="en-US"/>
          </a:p>
        </p:txBody>
      </p:sp>
    </p:spTree>
    <p:extLst>
      <p:ext uri="{BB962C8B-B14F-4D97-AF65-F5344CB8AC3E}">
        <p14:creationId xmlns:p14="http://schemas.microsoft.com/office/powerpoint/2010/main" xmlns="" val="216772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9</a:t>
            </a:fld>
            <a:endParaRPr lang="en-US"/>
          </a:p>
        </p:txBody>
      </p:sp>
    </p:spTree>
    <p:extLst>
      <p:ext uri="{BB962C8B-B14F-4D97-AF65-F5344CB8AC3E}">
        <p14:creationId xmlns:p14="http://schemas.microsoft.com/office/powerpoint/2010/main" xmlns="" val="104147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8030269B-3FF7-874D-8ED1-2D9E2506D0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8" y="1985963"/>
            <a:ext cx="4365625"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2313" y="1985963"/>
            <a:ext cx="4367212"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8030269B-3FF7-874D-8ED1-2D9E2506D0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030269B-3FF7-874D-8ED1-2D9E2506D0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8030269B-3FF7-874D-8ED1-2D9E2506D0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6740" y="1813560"/>
            <a:ext cx="4191000" cy="526796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5380" y="1813560"/>
            <a:ext cx="4191000" cy="526796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0"/>
          </p:nvPr>
        </p:nvSpPr>
        <p:spPr>
          <a:xfrm>
            <a:off x="9807307" y="7515202"/>
            <a:ext cx="227664" cy="215444"/>
          </a:xfrm>
        </p:spPr>
        <p:txBody>
          <a:bodyPr/>
          <a:lstStyle/>
          <a:p>
            <a:fld id="{8030269B-3FF7-874D-8ED1-2D9E2506D0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9807307" y="7515202"/>
            <a:ext cx="227664" cy="215444"/>
          </a:xfrm>
        </p:spPr>
        <p:txBody>
          <a:bodyPr/>
          <a:lstStyle/>
          <a:p>
            <a:fld id="{8030269B-3FF7-874D-8ED1-2D9E2506D0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T_banner"/>
          <p:cNvPicPr>
            <a:picLocks noChangeAspect="1" noChangeArrowheads="1"/>
          </p:cNvPicPr>
          <p:nvPr userDrawn="1"/>
        </p:nvPicPr>
        <p:blipFill>
          <a:blip r:embed="rId3" cstate="print"/>
          <a:srcRect/>
          <a:stretch>
            <a:fillRect/>
          </a:stretch>
        </p:blipFill>
        <p:spPr bwMode="auto">
          <a:xfrm>
            <a:off x="0" y="0"/>
            <a:ext cx="10059988" cy="70643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34975" y="1557338"/>
            <a:ext cx="8921750" cy="950912"/>
          </a:xfrm>
          <a:prstGeom prst="rect">
            <a:avLst/>
          </a:prstGeom>
          <a:noFill/>
          <a:ln w="9525">
            <a:noFill/>
            <a:miter lim="800000"/>
            <a:headEnd/>
            <a:tailEnd/>
          </a:ln>
        </p:spPr>
        <p:txBody>
          <a:bodyPr vert="horz" wrap="square" lIns="101858" tIns="50929" rIns="101858" bIns="50929" numCol="1" anchor="ctr" anchorCtr="0" compatLnSpc="1">
            <a:prstTxWarp prst="textNoShape">
              <a:avLst/>
            </a:prstTxWarp>
          </a:bodyPr>
          <a:lstStyle/>
          <a:p>
            <a:pPr lvl="0"/>
            <a:r>
              <a:rPr lang="en-US"/>
              <a:t>Click to edit Master title style</a:t>
            </a:r>
          </a:p>
        </p:txBody>
      </p:sp>
      <p:sp>
        <p:nvSpPr>
          <p:cNvPr id="134148" name="Rectangle 4"/>
          <p:cNvSpPr>
            <a:spLocks noChangeArrowheads="1"/>
          </p:cNvSpPr>
          <p:nvPr userDrawn="1"/>
        </p:nvSpPr>
        <p:spPr bwMode="auto">
          <a:xfrm>
            <a:off x="0" y="3886200"/>
            <a:ext cx="10058400" cy="3886200"/>
          </a:xfrm>
          <a:prstGeom prst="rect">
            <a:avLst/>
          </a:prstGeom>
          <a:solidFill>
            <a:srgbClr val="7F0813"/>
          </a:solidFill>
          <a:ln w="0">
            <a:noFill/>
            <a:miter lim="800000"/>
            <a:headEnd/>
            <a:tailEnd/>
          </a:ln>
        </p:spPr>
        <p:txBody>
          <a:bodyPr wrap="none" anchor="ctr">
            <a:prstTxWarp prst="textNoShape">
              <a:avLst/>
            </a:prstTxWarp>
          </a:bodyPr>
          <a:lstStyle/>
          <a:p>
            <a:pPr>
              <a:defRPr/>
            </a:pPr>
            <a:endParaRPr lang="en-US"/>
          </a:p>
        </p:txBody>
      </p:sp>
      <p:sp>
        <p:nvSpPr>
          <p:cNvPr id="1030" name="Rectangle 5"/>
          <p:cNvSpPr>
            <a:spLocks noGrp="1" noChangeArrowheads="1"/>
          </p:cNvSpPr>
          <p:nvPr>
            <p:ph type="body" idx="1"/>
          </p:nvPr>
        </p:nvSpPr>
        <p:spPr bwMode="auto">
          <a:xfrm>
            <a:off x="314325" y="5072063"/>
            <a:ext cx="8885238" cy="1296987"/>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1019175" rtl="0" eaLnBrk="0" fontAlgn="base" hangingPunct="0">
        <a:spcBef>
          <a:spcPct val="0"/>
        </a:spcBef>
        <a:spcAft>
          <a:spcPct val="0"/>
        </a:spcAft>
        <a:defRPr sz="4700">
          <a:solidFill>
            <a:srgbClr val="7F0813"/>
          </a:solidFill>
          <a:latin typeface="+mj-lt"/>
          <a:ea typeface="+mj-ea"/>
          <a:cs typeface="ＭＳ Ｐゴシック" charset="-128"/>
        </a:defRPr>
      </a:lvl1pPr>
      <a:lvl2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2pPr>
      <a:lvl3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3pPr>
      <a:lvl4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4pPr>
      <a:lvl5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5pPr>
      <a:lvl6pPr marL="457200" algn="l" defTabSz="1019175" rtl="0" fontAlgn="base">
        <a:spcBef>
          <a:spcPct val="0"/>
        </a:spcBef>
        <a:spcAft>
          <a:spcPct val="0"/>
        </a:spcAft>
        <a:defRPr sz="4700">
          <a:solidFill>
            <a:srgbClr val="7F0813"/>
          </a:solidFill>
          <a:latin typeface="Verdana" pitchFamily="34" charset="0"/>
          <a:ea typeface="ＭＳ Ｐゴシック" pitchFamily="1" charset="-128"/>
        </a:defRPr>
      </a:lvl6pPr>
      <a:lvl7pPr marL="914400" algn="l" defTabSz="1019175" rtl="0" fontAlgn="base">
        <a:spcBef>
          <a:spcPct val="0"/>
        </a:spcBef>
        <a:spcAft>
          <a:spcPct val="0"/>
        </a:spcAft>
        <a:defRPr sz="4700">
          <a:solidFill>
            <a:srgbClr val="7F0813"/>
          </a:solidFill>
          <a:latin typeface="Verdana" pitchFamily="34" charset="0"/>
          <a:ea typeface="ＭＳ Ｐゴシック" pitchFamily="1" charset="-128"/>
        </a:defRPr>
      </a:lvl7pPr>
      <a:lvl8pPr marL="1371600" algn="l" defTabSz="1019175" rtl="0" fontAlgn="base">
        <a:spcBef>
          <a:spcPct val="0"/>
        </a:spcBef>
        <a:spcAft>
          <a:spcPct val="0"/>
        </a:spcAft>
        <a:defRPr sz="4700">
          <a:solidFill>
            <a:srgbClr val="7F0813"/>
          </a:solidFill>
          <a:latin typeface="Verdana" pitchFamily="34" charset="0"/>
          <a:ea typeface="ＭＳ Ｐゴシック" pitchFamily="1" charset="-128"/>
        </a:defRPr>
      </a:lvl8pPr>
      <a:lvl9pPr marL="1828800" algn="l" defTabSz="1019175" rtl="0" fontAlgn="base">
        <a:spcBef>
          <a:spcPct val="0"/>
        </a:spcBef>
        <a:spcAft>
          <a:spcPct val="0"/>
        </a:spcAft>
        <a:defRPr sz="4700">
          <a:solidFill>
            <a:srgbClr val="7F0813"/>
          </a:solidFill>
          <a:latin typeface="Verdana" pitchFamily="34" charset="0"/>
          <a:ea typeface="ＭＳ Ｐゴシック" pitchFamily="1" charset="-128"/>
        </a:defRPr>
      </a:lvl9pPr>
    </p:titleStyle>
    <p:bodyStyle>
      <a:lvl1pPr marL="382588" indent="-258763" algn="l" defTabSz="1019175" rtl="0" eaLnBrk="0" fontAlgn="base" hangingPunct="0">
        <a:spcBef>
          <a:spcPct val="20000"/>
        </a:spcBef>
        <a:spcAft>
          <a:spcPct val="0"/>
        </a:spcAft>
        <a:defRPr sz="3300">
          <a:solidFill>
            <a:schemeClr val="bg1"/>
          </a:solidFill>
          <a:latin typeface="+mn-lt"/>
          <a:ea typeface="+mn-ea"/>
          <a:cs typeface="ＭＳ Ｐゴシック" charset="-128"/>
        </a:defRPr>
      </a:lvl1pPr>
      <a:lvl2pPr marL="827088" indent="-317500" algn="l" defTabSz="1019175" rtl="0" eaLnBrk="0" fontAlgn="base" hangingPunct="0">
        <a:spcBef>
          <a:spcPct val="20000"/>
        </a:spcBef>
        <a:spcAft>
          <a:spcPct val="0"/>
        </a:spcAft>
        <a:buChar char="–"/>
        <a:defRPr sz="3100">
          <a:solidFill>
            <a:schemeClr val="bg1"/>
          </a:solidFill>
          <a:latin typeface="Arial" charset="0"/>
          <a:ea typeface="+mn-ea"/>
        </a:defRPr>
      </a:lvl2pPr>
      <a:lvl3pPr marL="1273175" indent="-254000" algn="l" defTabSz="1019175" rtl="0" eaLnBrk="0" fontAlgn="base" hangingPunct="0">
        <a:spcBef>
          <a:spcPct val="20000"/>
        </a:spcBef>
        <a:spcAft>
          <a:spcPct val="0"/>
        </a:spcAft>
        <a:buChar char="•"/>
        <a:defRPr sz="2700">
          <a:solidFill>
            <a:schemeClr val="bg1"/>
          </a:solidFill>
          <a:latin typeface="Arial" charset="0"/>
          <a:ea typeface="+mn-ea"/>
        </a:defRPr>
      </a:lvl3pPr>
      <a:lvl4pPr marL="1782763" indent="-254000" algn="l" defTabSz="1019175" rtl="0" eaLnBrk="0" fontAlgn="base" hangingPunct="0">
        <a:spcBef>
          <a:spcPct val="20000"/>
        </a:spcBef>
        <a:spcAft>
          <a:spcPct val="0"/>
        </a:spcAft>
        <a:buChar char="–"/>
        <a:defRPr sz="2200">
          <a:solidFill>
            <a:schemeClr val="bg1"/>
          </a:solidFill>
          <a:latin typeface="Arial" charset="0"/>
          <a:ea typeface="+mn-ea"/>
        </a:defRPr>
      </a:lvl4pPr>
      <a:lvl5pPr marL="2292350" indent="-254000" algn="l" defTabSz="1019175" rtl="0" eaLnBrk="0" fontAlgn="base" hangingPunct="0">
        <a:spcBef>
          <a:spcPct val="20000"/>
        </a:spcBef>
        <a:spcAft>
          <a:spcPct val="0"/>
        </a:spcAft>
        <a:buChar char="»"/>
        <a:defRPr sz="2200">
          <a:solidFill>
            <a:schemeClr val="bg1"/>
          </a:solidFill>
          <a:latin typeface="Arial" charset="0"/>
          <a:ea typeface="+mn-ea"/>
        </a:defRPr>
      </a:lvl5pPr>
      <a:lvl6pPr marL="2749550" indent="-254000" algn="l" defTabSz="1019175" rtl="0" fontAlgn="base">
        <a:spcBef>
          <a:spcPct val="20000"/>
        </a:spcBef>
        <a:spcAft>
          <a:spcPct val="0"/>
        </a:spcAft>
        <a:buChar char="»"/>
        <a:defRPr sz="2200">
          <a:solidFill>
            <a:schemeClr val="bg1"/>
          </a:solidFill>
          <a:latin typeface="Arial" charset="0"/>
          <a:ea typeface="+mn-ea"/>
        </a:defRPr>
      </a:lvl6pPr>
      <a:lvl7pPr marL="3206750" indent="-254000" algn="l" defTabSz="1019175" rtl="0" fontAlgn="base">
        <a:spcBef>
          <a:spcPct val="20000"/>
        </a:spcBef>
        <a:spcAft>
          <a:spcPct val="0"/>
        </a:spcAft>
        <a:buChar char="»"/>
        <a:defRPr sz="2200">
          <a:solidFill>
            <a:schemeClr val="bg1"/>
          </a:solidFill>
          <a:latin typeface="Arial" charset="0"/>
          <a:ea typeface="+mn-ea"/>
        </a:defRPr>
      </a:lvl7pPr>
      <a:lvl8pPr marL="3663950" indent="-254000" algn="l" defTabSz="1019175" rtl="0" fontAlgn="base">
        <a:spcBef>
          <a:spcPct val="20000"/>
        </a:spcBef>
        <a:spcAft>
          <a:spcPct val="0"/>
        </a:spcAft>
        <a:buChar char="»"/>
        <a:defRPr sz="2200">
          <a:solidFill>
            <a:schemeClr val="bg1"/>
          </a:solidFill>
          <a:latin typeface="Arial" charset="0"/>
          <a:ea typeface="+mn-ea"/>
        </a:defRPr>
      </a:lvl8pPr>
      <a:lvl9pPr marL="4121150" indent="-254000" algn="l" defTabSz="1019175" rtl="0" fontAlgn="base">
        <a:spcBef>
          <a:spcPct val="20000"/>
        </a:spcBef>
        <a:spcAft>
          <a:spcPct val="0"/>
        </a:spcAft>
        <a:buChar char="»"/>
        <a:defRPr sz="2200">
          <a:solidFill>
            <a:schemeClr val="bg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descr="PPT_banner"/>
          <p:cNvPicPr>
            <a:picLocks noChangeAspect="1" noChangeArrowheads="1"/>
          </p:cNvPicPr>
          <p:nvPr userDrawn="1"/>
        </p:nvPicPr>
        <p:blipFill>
          <a:blip r:embed="rId5" cstate="print"/>
          <a:srcRect/>
          <a:stretch>
            <a:fillRect/>
          </a:stretch>
        </p:blipFill>
        <p:spPr bwMode="auto">
          <a:xfrm>
            <a:off x="0" y="0"/>
            <a:ext cx="10059988" cy="706438"/>
          </a:xfrm>
          <a:prstGeom prst="rect">
            <a:avLst/>
          </a:prstGeom>
          <a:noFill/>
          <a:ln w="9525">
            <a:noFill/>
            <a:miter lim="800000"/>
            <a:headEnd/>
            <a:tailEnd/>
          </a:ln>
        </p:spPr>
      </p:pic>
      <p:sp>
        <p:nvSpPr>
          <p:cNvPr id="13316" name="Rectangle 2"/>
          <p:cNvSpPr>
            <a:spLocks noGrp="1" noChangeArrowheads="1"/>
          </p:cNvSpPr>
          <p:nvPr>
            <p:ph type="body" idx="1"/>
          </p:nvPr>
        </p:nvSpPr>
        <p:spPr bwMode="auto">
          <a:xfrm>
            <a:off x="14288" y="1985963"/>
            <a:ext cx="8885237" cy="4664075"/>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17" name="Rectangle 3"/>
          <p:cNvSpPr>
            <a:spLocks noGrp="1" noChangeArrowheads="1"/>
          </p:cNvSpPr>
          <p:nvPr>
            <p:ph type="title"/>
          </p:nvPr>
        </p:nvSpPr>
        <p:spPr bwMode="auto">
          <a:xfrm>
            <a:off x="134938" y="644525"/>
            <a:ext cx="9625012" cy="949325"/>
          </a:xfrm>
          <a:prstGeom prst="rect">
            <a:avLst/>
          </a:prstGeom>
          <a:noFill/>
          <a:ln w="9525">
            <a:noFill/>
            <a:miter lim="800000"/>
            <a:headEnd/>
            <a:tailEnd/>
          </a:ln>
        </p:spPr>
        <p:txBody>
          <a:bodyPr vert="horz" wrap="square" lIns="101870" tIns="50935" rIns="101870" bIns="50935"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9724990" y="7515202"/>
            <a:ext cx="309981" cy="215444"/>
          </a:xfrm>
          <a:prstGeom prst="rect">
            <a:avLst/>
          </a:prstGeom>
        </p:spPr>
        <p:txBody>
          <a:bodyPr vert="horz" wrap="none" lIns="0" tIns="0" rIns="0" bIns="0" rtlCol="0" anchor="ctr">
            <a:spAutoFit/>
          </a:bodyPr>
          <a:lstStyle>
            <a:lvl1pPr algn="r">
              <a:defRPr sz="1400">
                <a:solidFill>
                  <a:srgbClr val="000000"/>
                </a:solidFill>
                <a:latin typeface="+mn-lt"/>
              </a:defRPr>
            </a:lvl1pPr>
          </a:lstStyle>
          <a:p>
            <a:fld id="{8030269B-3FF7-874D-8ED1-2D9E2506D0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Lst>
  <p:timing>
    <p:tnLst>
      <p:par>
        <p:cTn id="1" dur="indefinite" restart="never" nodeType="tmRoot"/>
      </p:par>
    </p:tnLst>
  </p:timing>
  <p:hf hdr="0" ftr="0" dt="0"/>
  <p:txStyles>
    <p:titleStyle>
      <a:lvl1pPr algn="l" defTabSz="1019175" rtl="0" eaLnBrk="0" fontAlgn="base" hangingPunct="0">
        <a:spcBef>
          <a:spcPct val="0"/>
        </a:spcBef>
        <a:spcAft>
          <a:spcPct val="0"/>
        </a:spcAft>
        <a:defRPr sz="4000">
          <a:solidFill>
            <a:srgbClr val="7F0813"/>
          </a:solidFill>
          <a:latin typeface="+mj-lt"/>
          <a:ea typeface="+mj-ea"/>
          <a:cs typeface="ＭＳ Ｐゴシック" charset="-128"/>
        </a:defRPr>
      </a:lvl1pPr>
      <a:lvl2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2pPr>
      <a:lvl3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3pPr>
      <a:lvl4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4pPr>
      <a:lvl5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5pPr>
      <a:lvl6pPr marL="457200" algn="l" defTabSz="1019175" rtl="0" fontAlgn="base">
        <a:spcBef>
          <a:spcPct val="0"/>
        </a:spcBef>
        <a:spcAft>
          <a:spcPct val="0"/>
        </a:spcAft>
        <a:defRPr sz="4000">
          <a:solidFill>
            <a:srgbClr val="7F0813"/>
          </a:solidFill>
          <a:latin typeface="Verdana" pitchFamily="34" charset="0"/>
          <a:ea typeface="ＭＳ Ｐゴシック" pitchFamily="1" charset="-128"/>
        </a:defRPr>
      </a:lvl6pPr>
      <a:lvl7pPr marL="914400" algn="l" defTabSz="1019175" rtl="0" fontAlgn="base">
        <a:spcBef>
          <a:spcPct val="0"/>
        </a:spcBef>
        <a:spcAft>
          <a:spcPct val="0"/>
        </a:spcAft>
        <a:defRPr sz="4000">
          <a:solidFill>
            <a:srgbClr val="7F0813"/>
          </a:solidFill>
          <a:latin typeface="Verdana" pitchFamily="34" charset="0"/>
          <a:ea typeface="ＭＳ Ｐゴシック" pitchFamily="1" charset="-128"/>
        </a:defRPr>
      </a:lvl7pPr>
      <a:lvl8pPr marL="1371600" algn="l" defTabSz="1019175" rtl="0" fontAlgn="base">
        <a:spcBef>
          <a:spcPct val="0"/>
        </a:spcBef>
        <a:spcAft>
          <a:spcPct val="0"/>
        </a:spcAft>
        <a:defRPr sz="4000">
          <a:solidFill>
            <a:srgbClr val="7F0813"/>
          </a:solidFill>
          <a:latin typeface="Verdana" pitchFamily="34" charset="0"/>
          <a:ea typeface="ＭＳ Ｐゴシック" pitchFamily="1" charset="-128"/>
        </a:defRPr>
      </a:lvl8pPr>
      <a:lvl9pPr marL="1828800" algn="l" defTabSz="1019175" rtl="0" fontAlgn="base">
        <a:spcBef>
          <a:spcPct val="0"/>
        </a:spcBef>
        <a:spcAft>
          <a:spcPct val="0"/>
        </a:spcAft>
        <a:defRPr sz="4000">
          <a:solidFill>
            <a:srgbClr val="7F0813"/>
          </a:solidFill>
          <a:latin typeface="Verdana" pitchFamily="34" charset="0"/>
          <a:ea typeface="ＭＳ Ｐゴシック" pitchFamily="1" charset="-128"/>
        </a:defRPr>
      </a:lvl9pPr>
    </p:titleStyle>
    <p:bodyStyle>
      <a:lvl1pPr marL="290513" indent="-290513" algn="l" defTabSz="1019175" rtl="0" eaLnBrk="0" fontAlgn="base" hangingPunct="0">
        <a:spcBef>
          <a:spcPct val="20000"/>
        </a:spcBef>
        <a:spcAft>
          <a:spcPct val="0"/>
        </a:spcAft>
        <a:buClr>
          <a:srgbClr val="993300"/>
        </a:buClr>
        <a:buSzPct val="75000"/>
        <a:buFont typeface="Wingdings" charset="2"/>
        <a:buChar char="n"/>
        <a:defRPr sz="2600">
          <a:solidFill>
            <a:schemeClr val="tx1"/>
          </a:solidFill>
          <a:latin typeface="+mn-lt"/>
          <a:ea typeface="+mn-ea"/>
          <a:cs typeface="ＭＳ Ｐゴシック" charset="-128"/>
        </a:defRPr>
      </a:lvl1pPr>
      <a:lvl2pPr marL="568325" indent="-223838" algn="l" defTabSz="1019175" rtl="0" eaLnBrk="0" fontAlgn="base" hangingPunct="0">
        <a:spcBef>
          <a:spcPct val="20000"/>
        </a:spcBef>
        <a:spcAft>
          <a:spcPct val="0"/>
        </a:spcAft>
        <a:buClr>
          <a:srgbClr val="006600"/>
        </a:buClr>
        <a:buChar char="»"/>
        <a:defRPr sz="2200">
          <a:solidFill>
            <a:schemeClr val="tx1"/>
          </a:solidFill>
          <a:latin typeface="+mn-lt"/>
          <a:ea typeface="+mn-ea"/>
        </a:defRPr>
      </a:lvl2pPr>
      <a:lvl3pPr marL="860425" indent="-225425" algn="l" defTabSz="1019175" rtl="0" eaLnBrk="0" fontAlgn="base" hangingPunct="0">
        <a:spcBef>
          <a:spcPct val="20000"/>
        </a:spcBef>
        <a:spcAft>
          <a:spcPct val="0"/>
        </a:spcAft>
        <a:buChar char="•"/>
        <a:defRPr sz="2000">
          <a:solidFill>
            <a:schemeClr val="tx1"/>
          </a:solidFill>
          <a:latin typeface="+mn-lt"/>
          <a:ea typeface="+mn-ea"/>
        </a:defRPr>
      </a:lvl3pPr>
      <a:lvl4pPr marL="1084263" indent="-171450" algn="l" defTabSz="1019175" rtl="0" eaLnBrk="0" fontAlgn="base" hangingPunct="0">
        <a:spcBef>
          <a:spcPct val="20000"/>
        </a:spcBef>
        <a:spcAft>
          <a:spcPct val="0"/>
        </a:spcAft>
        <a:buChar char="–"/>
        <a:defRPr>
          <a:solidFill>
            <a:schemeClr val="tx1"/>
          </a:solidFill>
          <a:latin typeface="+mn-lt"/>
          <a:ea typeface="+mn-ea"/>
        </a:defRPr>
      </a:lvl4pPr>
      <a:lvl5pPr marL="1309688" indent="-171450" algn="l" defTabSz="1019175" rtl="0" eaLnBrk="0" fontAlgn="base" hangingPunct="0">
        <a:spcBef>
          <a:spcPct val="20000"/>
        </a:spcBef>
        <a:spcAft>
          <a:spcPct val="0"/>
        </a:spcAft>
        <a:buChar char="»"/>
        <a:defRPr>
          <a:solidFill>
            <a:schemeClr val="tx1"/>
          </a:solidFill>
          <a:latin typeface="+mn-lt"/>
          <a:ea typeface="+mn-ea"/>
        </a:defRPr>
      </a:lvl5pPr>
      <a:lvl6pPr marL="2236788" indent="-190500" algn="l" defTabSz="1019175" rtl="0" fontAlgn="base">
        <a:spcBef>
          <a:spcPct val="20000"/>
        </a:spcBef>
        <a:spcAft>
          <a:spcPct val="0"/>
        </a:spcAft>
        <a:buChar char="»"/>
        <a:defRPr>
          <a:solidFill>
            <a:schemeClr val="tx1"/>
          </a:solidFill>
          <a:latin typeface="+mn-lt"/>
          <a:ea typeface="+mn-ea"/>
        </a:defRPr>
      </a:lvl6pPr>
      <a:lvl7pPr marL="2693988" indent="-190500" algn="l" defTabSz="1019175" rtl="0" fontAlgn="base">
        <a:spcBef>
          <a:spcPct val="20000"/>
        </a:spcBef>
        <a:spcAft>
          <a:spcPct val="0"/>
        </a:spcAft>
        <a:buChar char="»"/>
        <a:defRPr>
          <a:solidFill>
            <a:schemeClr val="tx1"/>
          </a:solidFill>
          <a:latin typeface="+mn-lt"/>
          <a:ea typeface="+mn-ea"/>
        </a:defRPr>
      </a:lvl7pPr>
      <a:lvl8pPr marL="3151188" indent="-190500" algn="l" defTabSz="1019175" rtl="0" fontAlgn="base">
        <a:spcBef>
          <a:spcPct val="20000"/>
        </a:spcBef>
        <a:spcAft>
          <a:spcPct val="0"/>
        </a:spcAft>
        <a:buChar char="»"/>
        <a:defRPr>
          <a:solidFill>
            <a:schemeClr val="tx1"/>
          </a:solidFill>
          <a:latin typeface="+mn-lt"/>
          <a:ea typeface="+mn-ea"/>
        </a:defRPr>
      </a:lvl8pPr>
      <a:lvl9pPr marL="3608388" indent="-190500" algn="l" defTabSz="1019175"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descr="PPT_banner"/>
          <p:cNvPicPr>
            <a:picLocks noChangeAspect="1" noChangeArrowheads="1"/>
          </p:cNvPicPr>
          <p:nvPr userDrawn="1"/>
        </p:nvPicPr>
        <p:blipFill>
          <a:blip r:embed="rId5" cstate="print"/>
          <a:srcRect/>
          <a:stretch>
            <a:fillRect/>
          </a:stretch>
        </p:blipFill>
        <p:spPr bwMode="auto">
          <a:xfrm>
            <a:off x="0" y="0"/>
            <a:ext cx="10059988" cy="706438"/>
          </a:xfrm>
          <a:prstGeom prst="rect">
            <a:avLst/>
          </a:prstGeom>
          <a:noFill/>
          <a:ln w="9525">
            <a:noFill/>
            <a:miter lim="800000"/>
            <a:headEnd/>
            <a:tailEnd/>
          </a:ln>
        </p:spPr>
      </p:pic>
      <p:sp>
        <p:nvSpPr>
          <p:cNvPr id="13316" name="Rectangle 2"/>
          <p:cNvSpPr>
            <a:spLocks noGrp="1" noChangeArrowheads="1"/>
          </p:cNvSpPr>
          <p:nvPr>
            <p:ph type="body" idx="1"/>
          </p:nvPr>
        </p:nvSpPr>
        <p:spPr bwMode="auto">
          <a:xfrm>
            <a:off x="14288" y="1985963"/>
            <a:ext cx="8885237" cy="4664075"/>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7" name="Rectangle 3"/>
          <p:cNvSpPr>
            <a:spLocks noGrp="1" noChangeArrowheads="1"/>
          </p:cNvSpPr>
          <p:nvPr>
            <p:ph type="title"/>
          </p:nvPr>
        </p:nvSpPr>
        <p:spPr bwMode="auto">
          <a:xfrm>
            <a:off x="134938" y="644525"/>
            <a:ext cx="9625012" cy="949325"/>
          </a:xfrm>
          <a:prstGeom prst="rect">
            <a:avLst/>
          </a:prstGeom>
          <a:noFill/>
          <a:ln w="9525">
            <a:noFill/>
            <a:miter lim="800000"/>
            <a:headEnd/>
            <a:tailEnd/>
          </a:ln>
        </p:spPr>
        <p:txBody>
          <a:bodyPr vert="horz" wrap="square" lIns="101870" tIns="50935" rIns="101870" bIns="50935" numCol="1" anchor="ctr" anchorCtr="0" compatLnSpc="1">
            <a:prstTxWarp prst="textNoShape">
              <a:avLst/>
            </a:prstTxWarp>
          </a:bodyPr>
          <a:lstStyle/>
          <a:p>
            <a:pPr lvl="0"/>
            <a:r>
              <a:rPr lang="en-US"/>
              <a:t>Click to edit Master title style</a:t>
            </a:r>
          </a:p>
        </p:txBody>
      </p:sp>
      <p:sp>
        <p:nvSpPr>
          <p:cNvPr id="142" name="Slide Number Placeholder 1"/>
          <p:cNvSpPr>
            <a:spLocks noGrp="1"/>
          </p:cNvSpPr>
          <p:nvPr>
            <p:ph type="sldNum" sz="quarter" idx="4"/>
          </p:nvPr>
        </p:nvSpPr>
        <p:spPr>
          <a:xfrm>
            <a:off x="9724990" y="7515202"/>
            <a:ext cx="309981" cy="215444"/>
          </a:xfrm>
          <a:prstGeom prst="rect">
            <a:avLst/>
          </a:prstGeom>
        </p:spPr>
        <p:txBody>
          <a:bodyPr vert="horz" wrap="none" lIns="0" tIns="0" rIns="0" bIns="0" rtlCol="0" anchor="ctr">
            <a:spAutoFit/>
          </a:bodyPr>
          <a:lstStyle>
            <a:lvl1pPr algn="r">
              <a:defRPr sz="1400">
                <a:solidFill>
                  <a:srgbClr val="000000"/>
                </a:solidFill>
                <a:latin typeface="+mn-lt"/>
              </a:defRPr>
            </a:lvl1pPr>
          </a:lstStyle>
          <a:p>
            <a:fld id="{8030269B-3FF7-874D-8ED1-2D9E2506D0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iming>
    <p:tnLst>
      <p:par>
        <p:cTn id="1" dur="indefinite" restart="never" nodeType="tmRoot"/>
      </p:par>
    </p:tnLst>
  </p:timing>
  <p:hf hdr="0" ftr="0" dt="0"/>
  <p:txStyles>
    <p:titleStyle>
      <a:lvl1pPr algn="l" defTabSz="1019175" rtl="0" eaLnBrk="0" fontAlgn="base" hangingPunct="0">
        <a:spcBef>
          <a:spcPct val="0"/>
        </a:spcBef>
        <a:spcAft>
          <a:spcPct val="0"/>
        </a:spcAft>
        <a:defRPr sz="4000">
          <a:solidFill>
            <a:srgbClr val="7F0813"/>
          </a:solidFill>
          <a:latin typeface="+mj-lt"/>
          <a:ea typeface="+mj-ea"/>
          <a:cs typeface="ＭＳ Ｐゴシック" charset="-128"/>
        </a:defRPr>
      </a:lvl1pPr>
      <a:lvl2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2pPr>
      <a:lvl3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3pPr>
      <a:lvl4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4pPr>
      <a:lvl5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5pPr>
      <a:lvl6pPr marL="457200" algn="l" defTabSz="1019175" rtl="0" fontAlgn="base">
        <a:spcBef>
          <a:spcPct val="0"/>
        </a:spcBef>
        <a:spcAft>
          <a:spcPct val="0"/>
        </a:spcAft>
        <a:defRPr sz="4000">
          <a:solidFill>
            <a:srgbClr val="7F0813"/>
          </a:solidFill>
          <a:latin typeface="Verdana" pitchFamily="34" charset="0"/>
          <a:ea typeface="ＭＳ Ｐゴシック" pitchFamily="1" charset="-128"/>
        </a:defRPr>
      </a:lvl6pPr>
      <a:lvl7pPr marL="914400" algn="l" defTabSz="1019175" rtl="0" fontAlgn="base">
        <a:spcBef>
          <a:spcPct val="0"/>
        </a:spcBef>
        <a:spcAft>
          <a:spcPct val="0"/>
        </a:spcAft>
        <a:defRPr sz="4000">
          <a:solidFill>
            <a:srgbClr val="7F0813"/>
          </a:solidFill>
          <a:latin typeface="Verdana" pitchFamily="34" charset="0"/>
          <a:ea typeface="ＭＳ Ｐゴシック" pitchFamily="1" charset="-128"/>
        </a:defRPr>
      </a:lvl7pPr>
      <a:lvl8pPr marL="1371600" algn="l" defTabSz="1019175" rtl="0" fontAlgn="base">
        <a:spcBef>
          <a:spcPct val="0"/>
        </a:spcBef>
        <a:spcAft>
          <a:spcPct val="0"/>
        </a:spcAft>
        <a:defRPr sz="4000">
          <a:solidFill>
            <a:srgbClr val="7F0813"/>
          </a:solidFill>
          <a:latin typeface="Verdana" pitchFamily="34" charset="0"/>
          <a:ea typeface="ＭＳ Ｐゴシック" pitchFamily="1" charset="-128"/>
        </a:defRPr>
      </a:lvl8pPr>
      <a:lvl9pPr marL="1828800" algn="l" defTabSz="1019175" rtl="0" fontAlgn="base">
        <a:spcBef>
          <a:spcPct val="0"/>
        </a:spcBef>
        <a:spcAft>
          <a:spcPct val="0"/>
        </a:spcAft>
        <a:defRPr sz="4000">
          <a:solidFill>
            <a:srgbClr val="7F0813"/>
          </a:solidFill>
          <a:latin typeface="Verdana" pitchFamily="34" charset="0"/>
          <a:ea typeface="ＭＳ Ｐゴシック" pitchFamily="1" charset="-128"/>
        </a:defRPr>
      </a:lvl9pPr>
    </p:titleStyle>
    <p:bodyStyle>
      <a:lvl1pPr marL="384175" indent="-254000" algn="l" defTabSz="1019175" rtl="0" eaLnBrk="0" fontAlgn="base" hangingPunct="0">
        <a:spcBef>
          <a:spcPct val="20000"/>
        </a:spcBef>
        <a:spcAft>
          <a:spcPct val="0"/>
        </a:spcAft>
        <a:buClr>
          <a:srgbClr val="993300"/>
        </a:buClr>
        <a:buSzPct val="75000"/>
        <a:buFont typeface="Wingdings" charset="2"/>
        <a:buChar char="n"/>
        <a:defRPr sz="2600">
          <a:solidFill>
            <a:schemeClr val="tx1"/>
          </a:solidFill>
          <a:latin typeface="+mn-lt"/>
          <a:ea typeface="+mn-ea"/>
          <a:cs typeface="ＭＳ Ｐゴシック" charset="-128"/>
        </a:defRPr>
      </a:lvl1pPr>
      <a:lvl2pPr marL="762000" indent="-250825" algn="l" defTabSz="1019175" rtl="0" eaLnBrk="0" fontAlgn="base" hangingPunct="0">
        <a:spcBef>
          <a:spcPct val="20000"/>
        </a:spcBef>
        <a:spcAft>
          <a:spcPct val="0"/>
        </a:spcAft>
        <a:buClr>
          <a:srgbClr val="006600"/>
        </a:buClr>
        <a:buChar char="»"/>
        <a:defRPr sz="2200">
          <a:solidFill>
            <a:schemeClr val="tx1"/>
          </a:solidFill>
          <a:latin typeface="+mn-lt"/>
          <a:ea typeface="+mn-ea"/>
        </a:defRPr>
      </a:lvl2pPr>
      <a:lvl3pPr marL="1143000" indent="-254000" algn="l" defTabSz="1019175" rtl="0" eaLnBrk="0" fontAlgn="base" hangingPunct="0">
        <a:spcBef>
          <a:spcPct val="20000"/>
        </a:spcBef>
        <a:spcAft>
          <a:spcPct val="0"/>
        </a:spcAft>
        <a:buChar char="•"/>
        <a:defRPr sz="2000">
          <a:solidFill>
            <a:schemeClr val="tx1"/>
          </a:solidFill>
          <a:latin typeface="+mn-lt"/>
          <a:ea typeface="+mn-ea"/>
        </a:defRPr>
      </a:lvl3pPr>
      <a:lvl4pPr marL="1460500" indent="-190500" algn="l" defTabSz="1019175" rtl="0" eaLnBrk="0" fontAlgn="base" hangingPunct="0">
        <a:spcBef>
          <a:spcPct val="20000"/>
        </a:spcBef>
        <a:spcAft>
          <a:spcPct val="0"/>
        </a:spcAft>
        <a:buChar char="–"/>
        <a:defRPr>
          <a:solidFill>
            <a:schemeClr val="tx1"/>
          </a:solidFill>
          <a:latin typeface="+mn-lt"/>
          <a:ea typeface="+mn-ea"/>
        </a:defRPr>
      </a:lvl4pPr>
      <a:lvl5pPr marL="1779588" indent="-190500" algn="l" defTabSz="1019175" rtl="0" eaLnBrk="0" fontAlgn="base" hangingPunct="0">
        <a:spcBef>
          <a:spcPct val="20000"/>
        </a:spcBef>
        <a:spcAft>
          <a:spcPct val="0"/>
        </a:spcAft>
        <a:buChar char="»"/>
        <a:defRPr>
          <a:solidFill>
            <a:schemeClr val="tx1"/>
          </a:solidFill>
          <a:latin typeface="+mn-lt"/>
          <a:ea typeface="+mn-ea"/>
        </a:defRPr>
      </a:lvl5pPr>
      <a:lvl6pPr marL="2236788" indent="-190500" algn="l" defTabSz="1019175" rtl="0" fontAlgn="base">
        <a:spcBef>
          <a:spcPct val="20000"/>
        </a:spcBef>
        <a:spcAft>
          <a:spcPct val="0"/>
        </a:spcAft>
        <a:buChar char="»"/>
        <a:defRPr>
          <a:solidFill>
            <a:schemeClr val="tx1"/>
          </a:solidFill>
          <a:latin typeface="+mn-lt"/>
          <a:ea typeface="+mn-ea"/>
        </a:defRPr>
      </a:lvl6pPr>
      <a:lvl7pPr marL="2693988" indent="-190500" algn="l" defTabSz="1019175" rtl="0" fontAlgn="base">
        <a:spcBef>
          <a:spcPct val="20000"/>
        </a:spcBef>
        <a:spcAft>
          <a:spcPct val="0"/>
        </a:spcAft>
        <a:buChar char="»"/>
        <a:defRPr>
          <a:solidFill>
            <a:schemeClr val="tx1"/>
          </a:solidFill>
          <a:latin typeface="+mn-lt"/>
          <a:ea typeface="+mn-ea"/>
        </a:defRPr>
      </a:lvl7pPr>
      <a:lvl8pPr marL="3151188" indent="-190500" algn="l" defTabSz="1019175" rtl="0" fontAlgn="base">
        <a:spcBef>
          <a:spcPct val="20000"/>
        </a:spcBef>
        <a:spcAft>
          <a:spcPct val="0"/>
        </a:spcAft>
        <a:buChar char="»"/>
        <a:defRPr>
          <a:solidFill>
            <a:schemeClr val="tx1"/>
          </a:solidFill>
          <a:latin typeface="+mn-lt"/>
          <a:ea typeface="+mn-ea"/>
        </a:defRPr>
      </a:lvl8pPr>
      <a:lvl9pPr marL="3608388" indent="-190500" algn="l" defTabSz="1019175"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68288" y="1338263"/>
            <a:ext cx="9790112" cy="1665287"/>
          </a:xfrm>
          <a:noFill/>
        </p:spPr>
        <p:txBody>
          <a:bodyPr/>
          <a:lstStyle/>
          <a:p>
            <a:pPr eaLnBrk="1" hangingPunct="1"/>
            <a:r>
              <a:rPr lang="en-US" sz="4400" smtClean="0"/>
              <a:t>11. </a:t>
            </a:r>
            <a:r>
              <a:rPr lang="en-US" sz="4400" dirty="0" smtClean="0"/>
              <a:t>A Closer Look at TCP</a:t>
            </a:r>
            <a:endParaRPr lang="en-US" i="1" dirty="0" smtClean="0"/>
          </a:p>
        </p:txBody>
      </p:sp>
      <p:sp>
        <p:nvSpPr>
          <p:cNvPr id="120835" name="Rectangle 3"/>
          <p:cNvSpPr>
            <a:spLocks noGrp="1" noChangeArrowheads="1"/>
          </p:cNvSpPr>
          <p:nvPr>
            <p:ph type="subTitle" idx="1"/>
          </p:nvPr>
        </p:nvSpPr>
        <p:spPr>
          <a:xfrm>
            <a:off x="91264" y="4549004"/>
            <a:ext cx="9607630" cy="1728180"/>
          </a:xfrm>
          <a:noFill/>
        </p:spPr>
        <p:txBody>
          <a:bodyPr/>
          <a:lstStyle/>
          <a:p>
            <a:pPr indent="339725" algn="l" eaLnBrk="1" hangingPunct="1">
              <a:buClr>
                <a:srgbClr val="50B1CB"/>
              </a:buClr>
              <a:buSzPct val="75000"/>
              <a:buFont typeface="Wingdings" charset="2"/>
              <a:buChar char="n"/>
            </a:pPr>
            <a:r>
              <a:rPr lang="en-US" sz="2800" dirty="0" smtClean="0"/>
              <a:t>TCP connection management</a:t>
            </a:r>
          </a:p>
          <a:p>
            <a:pPr indent="339725" algn="l" eaLnBrk="1" hangingPunct="1">
              <a:buClr>
                <a:srgbClr val="50B1CB"/>
              </a:buClr>
              <a:buSzPct val="75000"/>
              <a:buFont typeface="Wingdings" charset="2"/>
              <a:buChar char="n"/>
            </a:pPr>
            <a:r>
              <a:rPr lang="en-US" sz="2800" dirty="0" smtClean="0"/>
              <a:t>Reliable data transport in TCP (simplified)</a:t>
            </a:r>
          </a:p>
          <a:p>
            <a:pPr indent="339725" algn="l" eaLnBrk="1" hangingPunct="1">
              <a:buClr>
                <a:srgbClr val="50B1CB"/>
              </a:buClr>
              <a:buSzPct val="75000"/>
              <a:buFont typeface="Wingdings" charset="2"/>
              <a:buChar char="n"/>
            </a:pPr>
            <a:r>
              <a:rPr lang="en-US" sz="2800" dirty="0" smtClean="0"/>
              <a:t>How TCP selects a timeout value</a:t>
            </a:r>
          </a:p>
          <a:p>
            <a:pPr indent="339725" algn="l" eaLnBrk="1" hangingPunct="1">
              <a:buClr>
                <a:srgbClr val="50B1CB"/>
              </a:buClr>
              <a:buSzPct val="75000"/>
              <a:buFont typeface="Wingdings" charset="2"/>
              <a:buChar char="n"/>
            </a:pPr>
            <a:endParaRPr lang="en-US" sz="2800" dirty="0"/>
          </a:p>
        </p:txBody>
      </p:sp>
      <p:sp>
        <p:nvSpPr>
          <p:cNvPr id="120836" name="Rectangle 4"/>
          <p:cNvSpPr>
            <a:spLocks noChangeArrowheads="1"/>
          </p:cNvSpPr>
          <p:nvPr/>
        </p:nvSpPr>
        <p:spPr bwMode="auto">
          <a:xfrm>
            <a:off x="89272" y="6349753"/>
            <a:ext cx="9348161" cy="1352233"/>
          </a:xfrm>
          <a:prstGeom prst="rect">
            <a:avLst/>
          </a:prstGeom>
          <a:noFill/>
          <a:ln w="9525">
            <a:noFill/>
            <a:miter lim="800000"/>
            <a:headEnd/>
            <a:tailEnd/>
          </a:ln>
        </p:spPr>
        <p:txBody>
          <a:bodyPr lIns="101858" tIns="50929" rIns="101858" bIns="50929">
            <a:prstTxWarp prst="textNoShape">
              <a:avLst/>
            </a:prstTxWarp>
          </a:bodyPr>
          <a:lstStyle/>
          <a:p>
            <a:pPr algn="l" defTabSz="1019175" eaLnBrk="1" hangingPunct="1">
              <a:spcBef>
                <a:spcPct val="20000"/>
              </a:spcBef>
              <a:buClr>
                <a:srgbClr val="99FF99"/>
              </a:buClr>
              <a:buSzPct val="75000"/>
            </a:pPr>
            <a:r>
              <a:rPr lang="en-US" sz="2200" i="1" dirty="0">
                <a:solidFill>
                  <a:schemeClr val="bg1"/>
                </a:solidFill>
                <a:latin typeface="Verdana" charset="0"/>
              </a:rPr>
              <a:t>Roch Guerin</a:t>
            </a:r>
          </a:p>
          <a:p>
            <a:pPr algn="l" defTabSz="1019175" eaLnBrk="1" hangingPunct="1">
              <a:spcBef>
                <a:spcPct val="20000"/>
              </a:spcBef>
              <a:buClr>
                <a:srgbClr val="99FF99"/>
              </a:buClr>
              <a:buSzPct val="75000"/>
            </a:pPr>
            <a:r>
              <a:rPr lang="en-US" sz="2200" i="1" dirty="0">
                <a:solidFill>
                  <a:schemeClr val="bg1"/>
                </a:solidFill>
                <a:latin typeface="Verdana" charset="0"/>
              </a:rPr>
              <a:t>(with adaptations from Jon Turner and John </a:t>
            </a:r>
            <a:r>
              <a:rPr lang="en-US" sz="2200" i="1" dirty="0" err="1">
                <a:solidFill>
                  <a:schemeClr val="bg1"/>
                </a:solidFill>
                <a:latin typeface="Verdana" charset="0"/>
              </a:rPr>
              <a:t>DeHart</a:t>
            </a:r>
            <a:r>
              <a:rPr lang="en-US" sz="2200" i="1" dirty="0">
                <a:solidFill>
                  <a:schemeClr val="bg1"/>
                </a:solidFill>
                <a:latin typeface="Verdana" charset="0"/>
              </a:rPr>
              <a:t>, and material from Kurose and Ross)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a:xfrm>
            <a:off x="134938" y="644525"/>
            <a:ext cx="9693622" cy="949325"/>
          </a:xfrm>
        </p:spPr>
        <p:txBody>
          <a:bodyPr/>
          <a:lstStyle/>
          <a:p>
            <a:r>
              <a:rPr lang="en-US" dirty="0"/>
              <a:t>TCP</a:t>
            </a:r>
            <a:r>
              <a:rPr lang="en-US" dirty="0" smtClean="0"/>
              <a:t> Sequence Numbers </a:t>
            </a:r>
            <a:r>
              <a:rPr lang="en-US" dirty="0"/>
              <a:t>and </a:t>
            </a:r>
            <a:r>
              <a:rPr lang="en-US" dirty="0" err="1"/>
              <a:t>ACKs</a:t>
            </a:r>
            <a:endParaRPr lang="en-US" dirty="0"/>
          </a:p>
        </p:txBody>
      </p:sp>
      <p:sp>
        <p:nvSpPr>
          <p:cNvPr id="187397" name="Rectangle 5"/>
          <p:cNvSpPr>
            <a:spLocks noGrp="1" noChangeArrowheads="1"/>
          </p:cNvSpPr>
          <p:nvPr>
            <p:ph type="body" sz="half" idx="1"/>
          </p:nvPr>
        </p:nvSpPr>
        <p:spPr>
          <a:xfrm>
            <a:off x="0" y="2173456"/>
            <a:ext cx="5453124" cy="5512961"/>
          </a:xfrm>
        </p:spPr>
        <p:txBody>
          <a:bodyPr/>
          <a:lstStyle/>
          <a:p>
            <a:r>
              <a:rPr lang="en-US" sz="2600" u="sng" dirty="0">
                <a:solidFill>
                  <a:srgbClr val="000000"/>
                </a:solidFill>
              </a:rPr>
              <a:t>Seq. #’</a:t>
            </a:r>
            <a:r>
              <a:rPr lang="en-US" sz="2600" u="sng" dirty="0" err="1">
                <a:solidFill>
                  <a:srgbClr val="000000"/>
                </a:solidFill>
              </a:rPr>
              <a:t>s</a:t>
            </a:r>
            <a:r>
              <a:rPr lang="en-US" sz="2600" u="sng" dirty="0">
                <a:solidFill>
                  <a:srgbClr val="000000"/>
                </a:solidFill>
              </a:rPr>
              <a:t>:</a:t>
            </a:r>
            <a:endParaRPr lang="en-US" sz="2600" dirty="0">
              <a:solidFill>
                <a:srgbClr val="000000"/>
              </a:solidFill>
            </a:endParaRPr>
          </a:p>
          <a:p>
            <a:pPr lvl="1"/>
            <a:r>
              <a:rPr lang="en-US" sz="2200" dirty="0">
                <a:solidFill>
                  <a:srgbClr val="000000"/>
                </a:solidFill>
              </a:rPr>
              <a:t>byte stream “number”</a:t>
            </a:r>
            <a:r>
              <a:rPr lang="en-US" sz="2200" dirty="0" smtClean="0">
                <a:solidFill>
                  <a:srgbClr val="000000"/>
                </a:solidFill>
              </a:rPr>
              <a:t> </a:t>
            </a:r>
            <a:br>
              <a:rPr lang="en-US" sz="2200" dirty="0" smtClean="0">
                <a:solidFill>
                  <a:srgbClr val="000000"/>
                </a:solidFill>
              </a:rPr>
            </a:br>
            <a:r>
              <a:rPr lang="en-US" sz="2200" dirty="0" smtClean="0">
                <a:solidFill>
                  <a:srgbClr val="000000"/>
                </a:solidFill>
              </a:rPr>
              <a:t>of </a:t>
            </a:r>
            <a:r>
              <a:rPr lang="en-US" sz="2200" dirty="0">
                <a:solidFill>
                  <a:srgbClr val="000000"/>
                </a:solidFill>
              </a:rPr>
              <a:t>first byte in</a:t>
            </a:r>
            <a:r>
              <a:rPr lang="en-US" sz="2200" dirty="0" smtClean="0">
                <a:solidFill>
                  <a:srgbClr val="000000"/>
                </a:solidFill>
              </a:rPr>
              <a:t> </a:t>
            </a:r>
            <a:br>
              <a:rPr lang="en-US" sz="2200" dirty="0" smtClean="0">
                <a:solidFill>
                  <a:srgbClr val="000000"/>
                </a:solidFill>
              </a:rPr>
            </a:br>
            <a:r>
              <a:rPr lang="en-US" sz="2200" dirty="0" smtClean="0">
                <a:solidFill>
                  <a:srgbClr val="000000"/>
                </a:solidFill>
              </a:rPr>
              <a:t>segment’s </a:t>
            </a:r>
            <a:r>
              <a:rPr lang="en-US" sz="2200" dirty="0">
                <a:solidFill>
                  <a:srgbClr val="000000"/>
                </a:solidFill>
              </a:rPr>
              <a:t>data</a:t>
            </a:r>
            <a:endParaRPr lang="en-US" sz="2000" dirty="0">
              <a:solidFill>
                <a:srgbClr val="000000"/>
              </a:solidFill>
            </a:endParaRPr>
          </a:p>
          <a:p>
            <a:r>
              <a:rPr lang="en-US" sz="2600" u="sng" dirty="0" err="1">
                <a:solidFill>
                  <a:srgbClr val="000000"/>
                </a:solidFill>
              </a:rPr>
              <a:t>ACKs</a:t>
            </a:r>
            <a:r>
              <a:rPr lang="en-US" sz="2600" u="sng" dirty="0">
                <a:solidFill>
                  <a:srgbClr val="000000"/>
                </a:solidFill>
              </a:rPr>
              <a:t>:</a:t>
            </a:r>
            <a:endParaRPr lang="en-US" sz="2600" dirty="0">
              <a:solidFill>
                <a:srgbClr val="000000"/>
              </a:solidFill>
            </a:endParaRPr>
          </a:p>
          <a:p>
            <a:pPr lvl="1"/>
            <a:r>
              <a:rPr lang="en-US" sz="2200" dirty="0" err="1">
                <a:solidFill>
                  <a:srgbClr val="000000"/>
                </a:solidFill>
              </a:rPr>
              <a:t>seq</a:t>
            </a:r>
            <a:r>
              <a:rPr lang="en-US" sz="2200" dirty="0">
                <a:solidFill>
                  <a:srgbClr val="000000"/>
                </a:solidFill>
              </a:rPr>
              <a:t> # of next byte </a:t>
            </a:r>
            <a:r>
              <a:rPr lang="en-US" sz="2200" dirty="0" smtClean="0">
                <a:solidFill>
                  <a:srgbClr val="000000"/>
                </a:solidFill>
              </a:rPr>
              <a:t/>
            </a:r>
            <a:br>
              <a:rPr lang="en-US" sz="2200" dirty="0" smtClean="0">
                <a:solidFill>
                  <a:srgbClr val="000000"/>
                </a:solidFill>
              </a:rPr>
            </a:br>
            <a:r>
              <a:rPr lang="en-US" sz="2200" dirty="0" smtClean="0">
                <a:solidFill>
                  <a:srgbClr val="000000"/>
                </a:solidFill>
              </a:rPr>
              <a:t>expected </a:t>
            </a:r>
            <a:r>
              <a:rPr lang="en-US" sz="2200" dirty="0">
                <a:solidFill>
                  <a:srgbClr val="000000"/>
                </a:solidFill>
              </a:rPr>
              <a:t>from other side</a:t>
            </a:r>
          </a:p>
          <a:p>
            <a:pPr lvl="1"/>
            <a:r>
              <a:rPr lang="en-US" sz="2200" dirty="0">
                <a:solidFill>
                  <a:srgbClr val="000000"/>
                </a:solidFill>
              </a:rPr>
              <a:t>cumulative ACK</a:t>
            </a:r>
          </a:p>
          <a:p>
            <a:r>
              <a:rPr lang="en-US" sz="2600" dirty="0" smtClean="0">
                <a:solidFill>
                  <a:srgbClr val="000000"/>
                </a:solidFill>
              </a:rPr>
              <a:t>Out</a:t>
            </a:r>
            <a:r>
              <a:rPr lang="en-US" sz="2600" dirty="0">
                <a:solidFill>
                  <a:srgbClr val="000000"/>
                </a:solidFill>
              </a:rPr>
              <a:t>-of-order segments</a:t>
            </a:r>
          </a:p>
          <a:p>
            <a:pPr lvl="1"/>
            <a:r>
              <a:rPr lang="en-US" sz="2200" dirty="0" smtClean="0">
                <a:solidFill>
                  <a:srgbClr val="000000"/>
                </a:solidFill>
              </a:rPr>
              <a:t>out-of-order segments are usually buffered at receiver</a:t>
            </a:r>
          </a:p>
          <a:p>
            <a:pPr lvl="1"/>
            <a:r>
              <a:rPr lang="en-US" sz="2200" dirty="0" smtClean="0">
                <a:solidFill>
                  <a:srgbClr val="000000"/>
                </a:solidFill>
              </a:rPr>
              <a:t>TCP RFC doesn’t actually </a:t>
            </a:r>
            <a:br>
              <a:rPr lang="en-US" sz="2200" dirty="0" smtClean="0">
                <a:solidFill>
                  <a:srgbClr val="000000"/>
                </a:solidFill>
              </a:rPr>
            </a:br>
            <a:r>
              <a:rPr lang="en-US" sz="2200" dirty="0" smtClean="0">
                <a:solidFill>
                  <a:srgbClr val="000000"/>
                </a:solidFill>
              </a:rPr>
              <a:t>specify</a:t>
            </a:r>
          </a:p>
        </p:txBody>
      </p:sp>
      <p:sp>
        <p:nvSpPr>
          <p:cNvPr id="2" name="Slide Number Placeholder 1"/>
          <p:cNvSpPr>
            <a:spLocks noGrp="1"/>
          </p:cNvSpPr>
          <p:nvPr>
            <p:ph type="sldNum" sz="quarter" idx="10"/>
          </p:nvPr>
        </p:nvSpPr>
        <p:spPr/>
        <p:txBody>
          <a:bodyPr/>
          <a:lstStyle/>
          <a:p>
            <a:fld id="{8030269B-3FF7-874D-8ED1-2D9E2506D078}" type="slidenum">
              <a:rPr lang="en-US" smtClean="0"/>
              <a:pPr/>
              <a:t>10</a:t>
            </a:fld>
            <a:endParaRPr lang="en-US"/>
          </a:p>
        </p:txBody>
      </p:sp>
      <p:grpSp>
        <p:nvGrpSpPr>
          <p:cNvPr id="5" name="Group 4"/>
          <p:cNvGrpSpPr/>
          <p:nvPr/>
        </p:nvGrpSpPr>
        <p:grpSpPr>
          <a:xfrm>
            <a:off x="4619401" y="1853804"/>
            <a:ext cx="5464446" cy="5521162"/>
            <a:chOff x="4619401" y="1853804"/>
            <a:chExt cx="5464446" cy="5521162"/>
          </a:xfrm>
        </p:grpSpPr>
        <p:sp>
          <p:nvSpPr>
            <p:cNvPr id="187395" name="Line 3"/>
            <p:cNvSpPr>
              <a:spLocks noChangeShapeType="1"/>
            </p:cNvSpPr>
            <p:nvPr/>
          </p:nvSpPr>
          <p:spPr bwMode="auto">
            <a:xfrm>
              <a:off x="5990967" y="3241924"/>
              <a:ext cx="2630917" cy="630550"/>
            </a:xfrm>
            <a:prstGeom prst="line">
              <a:avLst/>
            </a:prstGeom>
            <a:noFill/>
            <a:ln w="28575">
              <a:solidFill>
                <a:schemeClr val="accent2"/>
              </a:solidFill>
              <a:round/>
              <a:headEnd/>
              <a:tailEnd type="arrow" w="med" len="med"/>
            </a:ln>
            <a:effectLst/>
          </p:spPr>
          <p:txBody>
            <a:bodyPr wrap="none" lIns="101882" tIns="50941" rIns="101882" bIns="50941" anchor="ctr">
              <a:prstTxWarp prst="textNoShape">
                <a:avLst/>
              </a:prstTxWarp>
            </a:bodyPr>
            <a:lstStyle/>
            <a:p>
              <a:endParaRPr lang="en-US">
                <a:latin typeface="+mn-lt"/>
              </a:endParaRPr>
            </a:p>
          </p:txBody>
        </p:sp>
        <p:sp>
          <p:nvSpPr>
            <p:cNvPr id="187400" name="Text Box 8"/>
            <p:cNvSpPr txBox="1">
              <a:spLocks noChangeArrowheads="1"/>
            </p:cNvSpPr>
            <p:nvPr/>
          </p:nvSpPr>
          <p:spPr bwMode="auto">
            <a:xfrm>
              <a:off x="4886850" y="1966270"/>
              <a:ext cx="1064963" cy="410654"/>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2000" dirty="0">
                  <a:latin typeface="+mn-lt"/>
                </a:rPr>
                <a:t>Host A</a:t>
              </a:r>
              <a:endParaRPr lang="en-US" sz="1100" dirty="0">
                <a:latin typeface="+mn-lt"/>
              </a:endParaRPr>
            </a:p>
          </p:txBody>
        </p:sp>
        <p:sp>
          <p:nvSpPr>
            <p:cNvPr id="187401" name="Text Box 9"/>
            <p:cNvSpPr txBox="1">
              <a:spLocks noChangeArrowheads="1"/>
            </p:cNvSpPr>
            <p:nvPr/>
          </p:nvSpPr>
          <p:spPr bwMode="auto">
            <a:xfrm>
              <a:off x="8722576" y="2025047"/>
              <a:ext cx="1054844" cy="410654"/>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2000" dirty="0">
                  <a:latin typeface="+mn-lt"/>
                </a:rPr>
                <a:t>Host B</a:t>
              </a:r>
              <a:endParaRPr lang="en-US" sz="1100" dirty="0">
                <a:latin typeface="+mn-lt"/>
              </a:endParaRPr>
            </a:p>
          </p:txBody>
        </p:sp>
        <p:sp>
          <p:nvSpPr>
            <p:cNvPr id="187403" name="Text Box 11"/>
            <p:cNvSpPr txBox="1">
              <a:spLocks noChangeArrowheads="1"/>
            </p:cNvSpPr>
            <p:nvPr/>
          </p:nvSpPr>
          <p:spPr bwMode="auto">
            <a:xfrm rot="20427626">
              <a:off x="6293631" y="4439210"/>
              <a:ext cx="2100804" cy="595319"/>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spcBef>
                  <a:spcPts val="600"/>
                </a:spcBef>
              </a:pPr>
              <a:r>
                <a:rPr lang="en-US" sz="1600" dirty="0" err="1">
                  <a:latin typeface="+mn-lt"/>
                </a:rPr>
                <a:t>Seq</a:t>
              </a:r>
              <a:r>
                <a:rPr lang="en-US" sz="1600" dirty="0">
                  <a:latin typeface="+mn-lt"/>
                </a:rPr>
                <a:t>=79, ACK=43</a:t>
              </a:r>
              <a:r>
                <a:rPr lang="en-US" sz="1600" dirty="0" smtClean="0">
                  <a:latin typeface="+mn-lt"/>
                </a:rPr>
                <a:t>,</a:t>
              </a:r>
              <a:br>
                <a:rPr lang="en-US" sz="1600" dirty="0" smtClean="0">
                  <a:latin typeface="+mn-lt"/>
                </a:rPr>
              </a:br>
              <a:r>
                <a:rPr lang="en-US" sz="1600" dirty="0" smtClean="0">
                  <a:latin typeface="+mn-lt"/>
                </a:rPr>
                <a:t>data </a:t>
              </a:r>
              <a:r>
                <a:rPr lang="en-US" sz="1600" dirty="0">
                  <a:latin typeface="+mn-lt"/>
                </a:rPr>
                <a:t>= ‘C’</a:t>
              </a:r>
              <a:endParaRPr lang="en-US" sz="1100" dirty="0">
                <a:latin typeface="+mn-lt"/>
              </a:endParaRPr>
            </a:p>
          </p:txBody>
        </p:sp>
        <p:sp>
          <p:nvSpPr>
            <p:cNvPr id="187404" name="Text Box 12"/>
            <p:cNvSpPr txBox="1">
              <a:spLocks noChangeArrowheads="1"/>
            </p:cNvSpPr>
            <p:nvPr/>
          </p:nvSpPr>
          <p:spPr bwMode="auto">
            <a:xfrm rot="683987">
              <a:off x="6169073" y="5960715"/>
              <a:ext cx="2026164" cy="349098"/>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l"/>
              <a:r>
                <a:rPr lang="en-US" sz="1600" dirty="0" err="1">
                  <a:latin typeface="+mn-lt"/>
                </a:rPr>
                <a:t>Seq</a:t>
              </a:r>
              <a:r>
                <a:rPr lang="en-US" sz="1600" dirty="0">
                  <a:latin typeface="+mn-lt"/>
                </a:rPr>
                <a:t>=43, ACK=80</a:t>
              </a:r>
              <a:endParaRPr lang="en-US" sz="1100" dirty="0">
                <a:latin typeface="+mn-lt"/>
              </a:endParaRPr>
            </a:p>
          </p:txBody>
        </p:sp>
        <p:sp>
          <p:nvSpPr>
            <p:cNvPr id="187405" name="Text Box 13"/>
            <p:cNvSpPr txBox="1">
              <a:spLocks noChangeArrowheads="1"/>
            </p:cNvSpPr>
            <p:nvPr/>
          </p:nvSpPr>
          <p:spPr bwMode="auto">
            <a:xfrm>
              <a:off x="5010225" y="2837846"/>
              <a:ext cx="837162" cy="933874"/>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a:latin typeface="+mn-lt"/>
                </a:rPr>
                <a:t>User</a:t>
              </a:r>
            </a:p>
            <a:p>
              <a:pPr algn="ctr"/>
              <a:r>
                <a:rPr lang="en-US" dirty="0">
                  <a:latin typeface="+mn-lt"/>
                </a:rPr>
                <a:t>types</a:t>
              </a:r>
            </a:p>
            <a:p>
              <a:pPr algn="ctr"/>
              <a:r>
                <a:rPr lang="en-US" dirty="0">
                  <a:latin typeface="+mn-lt"/>
                </a:rPr>
                <a:t>‘C’</a:t>
              </a:r>
              <a:endParaRPr lang="en-US" sz="1100" dirty="0">
                <a:latin typeface="+mn-lt"/>
              </a:endParaRPr>
            </a:p>
          </p:txBody>
        </p:sp>
        <p:sp>
          <p:nvSpPr>
            <p:cNvPr id="187406" name="Text Box 14"/>
            <p:cNvSpPr txBox="1">
              <a:spLocks noChangeArrowheads="1"/>
            </p:cNvSpPr>
            <p:nvPr/>
          </p:nvSpPr>
          <p:spPr bwMode="auto">
            <a:xfrm>
              <a:off x="4619401" y="5009433"/>
              <a:ext cx="1388595" cy="1210873"/>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a:latin typeface="+mn-lt"/>
                </a:rPr>
                <a:t>host </a:t>
              </a:r>
              <a:r>
                <a:rPr lang="en-US" dirty="0" err="1">
                  <a:latin typeface="+mn-lt"/>
                </a:rPr>
                <a:t>ACKs</a:t>
              </a:r>
              <a:endParaRPr lang="en-US" dirty="0">
                <a:latin typeface="+mn-lt"/>
              </a:endParaRPr>
            </a:p>
            <a:p>
              <a:pPr algn="ctr"/>
              <a:r>
                <a:rPr lang="en-US" dirty="0">
                  <a:latin typeface="+mn-lt"/>
                </a:rPr>
                <a:t>receipt </a:t>
              </a:r>
            </a:p>
            <a:p>
              <a:pPr algn="ctr"/>
              <a:r>
                <a:rPr lang="en-US" dirty="0">
                  <a:latin typeface="+mn-lt"/>
                </a:rPr>
                <a:t>of </a:t>
              </a:r>
              <a:r>
                <a:rPr lang="en-US" dirty="0" smtClean="0">
                  <a:latin typeface="+mn-lt"/>
                </a:rPr>
                <a:t>echoed</a:t>
              </a:r>
              <a:endParaRPr lang="en-US" dirty="0">
                <a:latin typeface="+mn-lt"/>
              </a:endParaRPr>
            </a:p>
            <a:p>
              <a:pPr algn="ctr"/>
              <a:r>
                <a:rPr lang="en-US" dirty="0">
                  <a:latin typeface="+mn-lt"/>
                </a:rPr>
                <a:t>‘C’</a:t>
              </a:r>
              <a:endParaRPr lang="en-US" sz="1100" dirty="0">
                <a:latin typeface="+mn-lt"/>
              </a:endParaRPr>
            </a:p>
          </p:txBody>
        </p:sp>
        <p:sp>
          <p:nvSpPr>
            <p:cNvPr id="187407" name="Text Box 15"/>
            <p:cNvSpPr txBox="1">
              <a:spLocks noChangeArrowheads="1"/>
            </p:cNvSpPr>
            <p:nvPr/>
          </p:nvSpPr>
          <p:spPr bwMode="auto">
            <a:xfrm>
              <a:off x="8642716" y="3622391"/>
              <a:ext cx="1441131" cy="1210873"/>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a:latin typeface="+mn-lt"/>
                </a:rPr>
                <a:t>host </a:t>
              </a:r>
              <a:r>
                <a:rPr lang="en-US" dirty="0" err="1">
                  <a:latin typeface="+mn-lt"/>
                </a:rPr>
                <a:t>ACKs</a:t>
              </a:r>
              <a:endParaRPr lang="en-US" dirty="0">
                <a:latin typeface="+mn-lt"/>
              </a:endParaRPr>
            </a:p>
            <a:p>
              <a:pPr algn="ctr"/>
              <a:r>
                <a:rPr lang="en-US" dirty="0">
                  <a:latin typeface="+mn-lt"/>
                </a:rPr>
                <a:t>receipt of</a:t>
              </a:r>
            </a:p>
            <a:p>
              <a:pPr algn="ctr"/>
              <a:r>
                <a:rPr lang="en-US" dirty="0">
                  <a:latin typeface="+mn-lt"/>
                </a:rPr>
                <a:t>‘C’, echoes</a:t>
              </a:r>
            </a:p>
            <a:p>
              <a:pPr algn="ctr"/>
              <a:r>
                <a:rPr lang="en-US" dirty="0">
                  <a:latin typeface="+mn-lt"/>
                </a:rPr>
                <a:t>back ‘C’</a:t>
              </a:r>
              <a:endParaRPr lang="en-US" sz="1100" dirty="0">
                <a:latin typeface="+mn-lt"/>
              </a:endParaRPr>
            </a:p>
          </p:txBody>
        </p:sp>
        <p:sp>
          <p:nvSpPr>
            <p:cNvPr id="187413" name="Text Box 21"/>
            <p:cNvSpPr txBox="1">
              <a:spLocks noChangeArrowheads="1"/>
            </p:cNvSpPr>
            <p:nvPr/>
          </p:nvSpPr>
          <p:spPr bwMode="auto">
            <a:xfrm>
              <a:off x="6398001" y="1853804"/>
              <a:ext cx="1872877" cy="718430"/>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sz="2000" dirty="0">
                  <a:latin typeface="+mn-lt"/>
                </a:rPr>
                <a:t>simple telnet </a:t>
              </a:r>
              <a:r>
                <a:rPr lang="en-US" sz="2000" dirty="0" smtClean="0">
                  <a:latin typeface="+mn-lt"/>
                </a:rPr>
                <a:t/>
              </a:r>
              <a:br>
                <a:rPr lang="en-US" sz="2000" dirty="0" smtClean="0">
                  <a:latin typeface="+mn-lt"/>
                </a:rPr>
              </a:br>
              <a:r>
                <a:rPr lang="en-US" sz="2000" dirty="0" smtClean="0">
                  <a:latin typeface="+mn-lt"/>
                </a:rPr>
                <a:t>scenario</a:t>
              </a:r>
              <a:endParaRPr lang="en-US" sz="1100" dirty="0">
                <a:latin typeface="+mn-lt"/>
              </a:endParaRPr>
            </a:p>
          </p:txBody>
        </p:sp>
        <p:grpSp>
          <p:nvGrpSpPr>
            <p:cNvPr id="4" name="Group 3"/>
            <p:cNvGrpSpPr/>
            <p:nvPr/>
          </p:nvGrpSpPr>
          <p:grpSpPr>
            <a:xfrm>
              <a:off x="5990967" y="2246194"/>
              <a:ext cx="2634376" cy="5128772"/>
              <a:chOff x="5709031" y="2246194"/>
              <a:chExt cx="2916312" cy="5128772"/>
            </a:xfrm>
          </p:grpSpPr>
          <p:sp>
            <p:nvSpPr>
              <p:cNvPr id="187394" name="Line 2"/>
              <p:cNvSpPr>
                <a:spLocks noChangeShapeType="1"/>
              </p:cNvSpPr>
              <p:nvPr/>
            </p:nvSpPr>
            <p:spPr bwMode="auto">
              <a:xfrm>
                <a:off x="5719811" y="5999090"/>
                <a:ext cx="2900608" cy="601781"/>
              </a:xfrm>
              <a:prstGeom prst="line">
                <a:avLst/>
              </a:prstGeom>
              <a:noFill/>
              <a:ln w="28575">
                <a:solidFill>
                  <a:schemeClr val="accent2"/>
                </a:solidFill>
                <a:round/>
                <a:headEnd/>
                <a:tailEnd type="arrow" w="med" len="med"/>
              </a:ln>
              <a:effectLst/>
            </p:spPr>
            <p:txBody>
              <a:bodyPr wrap="none" lIns="101882" tIns="50941" rIns="101882" bIns="50941" anchor="ctr">
                <a:prstTxWarp prst="textNoShape">
                  <a:avLst/>
                </a:prstTxWarp>
              </a:bodyPr>
              <a:lstStyle/>
              <a:p>
                <a:endParaRPr lang="en-US">
                  <a:latin typeface="+mn-lt"/>
                </a:endParaRPr>
              </a:p>
            </p:txBody>
          </p:sp>
          <p:sp>
            <p:nvSpPr>
              <p:cNvPr id="187402" name="Text Box 10"/>
              <p:cNvSpPr txBox="1">
                <a:spLocks noChangeArrowheads="1"/>
              </p:cNvSpPr>
              <p:nvPr/>
            </p:nvSpPr>
            <p:spPr bwMode="auto">
              <a:xfrm rot="706751">
                <a:off x="6114236" y="3205913"/>
                <a:ext cx="2100804" cy="672264"/>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spcBef>
                    <a:spcPts val="600"/>
                  </a:spcBef>
                </a:pPr>
                <a:r>
                  <a:rPr lang="en-US" sz="1600" dirty="0" err="1">
                    <a:latin typeface="+mn-lt"/>
                  </a:rPr>
                  <a:t>Seq</a:t>
                </a:r>
                <a:r>
                  <a:rPr lang="en-US" sz="1600" dirty="0">
                    <a:latin typeface="+mn-lt"/>
                  </a:rPr>
                  <a:t>=42, ACK=79, </a:t>
                </a:r>
              </a:p>
              <a:p>
                <a:pPr algn="ctr">
                  <a:spcBef>
                    <a:spcPts val="600"/>
                  </a:spcBef>
                </a:pPr>
                <a:r>
                  <a:rPr lang="en-US" sz="1600" dirty="0" smtClean="0">
                    <a:latin typeface="+mn-lt"/>
                  </a:rPr>
                  <a:t>data </a:t>
                </a:r>
                <a:r>
                  <a:rPr lang="en-US" sz="1600" dirty="0">
                    <a:latin typeface="+mn-lt"/>
                  </a:rPr>
                  <a:t>= ‘C’</a:t>
                </a:r>
                <a:endParaRPr lang="en-US" sz="1100" dirty="0">
                  <a:latin typeface="+mn-lt"/>
                </a:endParaRPr>
              </a:p>
            </p:txBody>
          </p:sp>
          <p:sp>
            <p:nvSpPr>
              <p:cNvPr id="187408" name="Line 16"/>
              <p:cNvSpPr>
                <a:spLocks noChangeShapeType="1"/>
              </p:cNvSpPr>
              <p:nvPr/>
            </p:nvSpPr>
            <p:spPr bwMode="auto">
              <a:xfrm flipH="1">
                <a:off x="5730094" y="4315069"/>
                <a:ext cx="2870835" cy="906780"/>
              </a:xfrm>
              <a:prstGeom prst="line">
                <a:avLst/>
              </a:prstGeom>
              <a:noFill/>
              <a:ln w="28575">
                <a:solidFill>
                  <a:schemeClr val="accent2"/>
                </a:solidFill>
                <a:round/>
                <a:headEnd/>
                <a:tailEnd type="arrow" w="med" len="med"/>
              </a:ln>
              <a:effectLst/>
            </p:spPr>
            <p:txBody>
              <a:bodyPr wrap="none" lIns="101882" tIns="50941" rIns="101882" bIns="50941" anchor="ctr">
                <a:prstTxWarp prst="textNoShape">
                  <a:avLst/>
                </a:prstTxWarp>
              </a:bodyPr>
              <a:lstStyle/>
              <a:p>
                <a:endParaRPr lang="en-US">
                  <a:latin typeface="+mn-lt"/>
                </a:endParaRPr>
              </a:p>
            </p:txBody>
          </p:sp>
          <p:sp>
            <p:nvSpPr>
              <p:cNvPr id="20" name="Line 17"/>
              <p:cNvSpPr>
                <a:spLocks noChangeShapeType="1"/>
              </p:cNvSpPr>
              <p:nvPr/>
            </p:nvSpPr>
            <p:spPr bwMode="auto">
              <a:xfrm flipH="1">
                <a:off x="5709031" y="2258136"/>
                <a:ext cx="0" cy="5116830"/>
              </a:xfrm>
              <a:prstGeom prst="line">
                <a:avLst/>
              </a:prstGeom>
              <a:noFill/>
              <a:ln w="28575">
                <a:solidFill>
                  <a:srgbClr val="000000"/>
                </a:solidFill>
                <a:round/>
                <a:headEnd/>
                <a:tailEnd type="arrow" w="med" len="med"/>
              </a:ln>
              <a:effectLst/>
            </p:spPr>
            <p:txBody>
              <a:bodyPr wrap="none" lIns="101882" tIns="50941" rIns="101882" bIns="50941" anchor="ctr">
                <a:prstTxWarp prst="textNoShape">
                  <a:avLst/>
                </a:prstTxWarp>
              </a:bodyPr>
              <a:lstStyle/>
              <a:p>
                <a:endParaRPr lang="en-US">
                  <a:latin typeface="+mn-lt"/>
                </a:endParaRPr>
              </a:p>
            </p:txBody>
          </p:sp>
          <p:sp>
            <p:nvSpPr>
              <p:cNvPr id="21" name="Line 17"/>
              <p:cNvSpPr>
                <a:spLocks noChangeShapeType="1"/>
              </p:cNvSpPr>
              <p:nvPr/>
            </p:nvSpPr>
            <p:spPr bwMode="auto">
              <a:xfrm flipH="1">
                <a:off x="8625343" y="2246194"/>
                <a:ext cx="0" cy="5116830"/>
              </a:xfrm>
              <a:prstGeom prst="line">
                <a:avLst/>
              </a:prstGeom>
              <a:noFill/>
              <a:ln w="28575">
                <a:solidFill>
                  <a:srgbClr val="000000"/>
                </a:solidFill>
                <a:round/>
                <a:headEnd/>
                <a:tailEnd type="arrow" w="med" len="med"/>
              </a:ln>
              <a:effectLst/>
            </p:spPr>
            <p:txBody>
              <a:bodyPr wrap="none" lIns="101882" tIns="50941" rIns="101882" bIns="50941" anchor="ctr">
                <a:prstTxWarp prst="textNoShape">
                  <a:avLst/>
                </a:prstTxWarp>
              </a:bodyPr>
              <a:lstStyle/>
              <a:p>
                <a:endParaRPr lang="en-US">
                  <a:latin typeface="+mn-lt"/>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TCP (HTTP) Exchange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8030269B-3FF7-874D-8ED1-2D9E2506D078}" type="slidenum">
              <a:rPr lang="en-US" smtClean="0"/>
              <a:pPr/>
              <a:t>11</a:t>
            </a:fld>
            <a:endParaRPr lang="en-US"/>
          </a:p>
        </p:txBody>
      </p:sp>
      <p:pic>
        <p:nvPicPr>
          <p:cNvPr id="52226" name="Picture 2" descr="W:\SVN_ROCH\Courses\CSE473\Slides\TCP_screen1.png"/>
          <p:cNvPicPr>
            <a:picLocks noChangeAspect="1" noChangeArrowheads="1"/>
          </p:cNvPicPr>
          <p:nvPr/>
        </p:nvPicPr>
        <p:blipFill>
          <a:blip r:embed="rId3" cstate="print"/>
          <a:srcRect/>
          <a:stretch>
            <a:fillRect/>
          </a:stretch>
        </p:blipFill>
        <p:spPr bwMode="auto">
          <a:xfrm>
            <a:off x="-13068" y="1600893"/>
            <a:ext cx="10058400" cy="6129338"/>
          </a:xfrm>
          <a:prstGeom prst="rect">
            <a:avLst/>
          </a:prstGeom>
          <a:noFill/>
        </p:spPr>
      </p:pic>
      <p:sp>
        <p:nvSpPr>
          <p:cNvPr id="5" name="Rectangle 4"/>
          <p:cNvSpPr/>
          <p:nvPr/>
        </p:nvSpPr>
        <p:spPr bwMode="auto">
          <a:xfrm>
            <a:off x="0" y="2162456"/>
            <a:ext cx="10058400" cy="223111"/>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TCP (HTTP) Exchange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8030269B-3FF7-874D-8ED1-2D9E2506D078}" type="slidenum">
              <a:rPr lang="en-US" smtClean="0"/>
              <a:pPr/>
              <a:t>12</a:t>
            </a:fld>
            <a:endParaRPr lang="en-US"/>
          </a:p>
        </p:txBody>
      </p:sp>
      <p:pic>
        <p:nvPicPr>
          <p:cNvPr id="52226" name="Picture 2" descr="W:\SVN_ROCH\Courses\CSE473\Slides\TCP_screen1.png"/>
          <p:cNvPicPr>
            <a:picLocks noChangeAspect="1" noChangeArrowheads="1"/>
          </p:cNvPicPr>
          <p:nvPr/>
        </p:nvPicPr>
        <p:blipFill>
          <a:blip r:embed="rId3" cstate="print"/>
          <a:srcRect/>
          <a:stretch>
            <a:fillRect/>
          </a:stretch>
        </p:blipFill>
        <p:spPr bwMode="auto">
          <a:xfrm>
            <a:off x="-13068" y="1600893"/>
            <a:ext cx="10058400" cy="6129338"/>
          </a:xfrm>
          <a:prstGeom prst="rect">
            <a:avLst/>
          </a:prstGeom>
          <a:noFill/>
        </p:spPr>
      </p:pic>
      <p:sp>
        <p:nvSpPr>
          <p:cNvPr id="5" name="Rectangle 4"/>
          <p:cNvSpPr/>
          <p:nvPr/>
        </p:nvSpPr>
        <p:spPr bwMode="auto">
          <a:xfrm>
            <a:off x="0" y="2162456"/>
            <a:ext cx="10058400" cy="223111"/>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pic>
        <p:nvPicPr>
          <p:cNvPr id="7" name="Picture 2" descr="W:\SVN_ROCH\Courses\CSE473\Slides\TCP_screen1.png"/>
          <p:cNvPicPr>
            <a:picLocks noChangeAspect="1" noChangeArrowheads="1"/>
          </p:cNvPicPr>
          <p:nvPr/>
        </p:nvPicPr>
        <p:blipFill rotWithShape="1">
          <a:blip r:embed="rId3" cstate="print"/>
          <a:srcRect t="64603" r="45786"/>
          <a:stretch/>
        </p:blipFill>
        <p:spPr bwMode="auto">
          <a:xfrm>
            <a:off x="0" y="3893708"/>
            <a:ext cx="9748544" cy="3878692"/>
          </a:xfrm>
          <a:prstGeom prst="rect">
            <a:avLst/>
          </a:prstGeom>
          <a:noFill/>
        </p:spPr>
      </p:pic>
    </p:spTree>
    <p:extLst>
      <p:ext uri="{BB962C8B-B14F-4D97-AF65-F5344CB8AC3E}">
        <p14:creationId xmlns:p14="http://schemas.microsoft.com/office/powerpoint/2010/main" xmlns="" val="29422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288" y="1232267"/>
            <a:ext cx="5288413" cy="6540134"/>
          </a:xfrm>
          <a:prstGeom prst="rect">
            <a:avLst/>
          </a:prstGeom>
        </p:spPr>
        <p:txBody>
          <a:bodyPr/>
          <a:lstStyle>
            <a:lvl1pPr marL="384175" indent="-254000" algn="l" defTabSz="1019175" rtl="0" eaLnBrk="0" fontAlgn="base" hangingPunct="0">
              <a:spcBef>
                <a:spcPct val="20000"/>
              </a:spcBef>
              <a:spcAft>
                <a:spcPct val="0"/>
              </a:spcAft>
              <a:buClr>
                <a:srgbClr val="993300"/>
              </a:buClr>
              <a:buSzPct val="75000"/>
              <a:buFont typeface="Wingdings" charset="2"/>
              <a:buChar char="n"/>
              <a:defRPr sz="2600">
                <a:solidFill>
                  <a:schemeClr val="tx1"/>
                </a:solidFill>
                <a:latin typeface="+mn-lt"/>
                <a:ea typeface="+mn-ea"/>
                <a:cs typeface="ＭＳ Ｐゴシック" charset="-128"/>
              </a:defRPr>
            </a:lvl1pPr>
            <a:lvl2pPr marL="762000" indent="-250825" algn="l" defTabSz="1019175" rtl="0" eaLnBrk="0" fontAlgn="base" hangingPunct="0">
              <a:spcBef>
                <a:spcPct val="20000"/>
              </a:spcBef>
              <a:spcAft>
                <a:spcPct val="0"/>
              </a:spcAft>
              <a:buClr>
                <a:srgbClr val="006600"/>
              </a:buClr>
              <a:buChar char="»"/>
              <a:defRPr sz="2200">
                <a:solidFill>
                  <a:schemeClr val="tx1"/>
                </a:solidFill>
                <a:latin typeface="+mn-lt"/>
                <a:ea typeface="+mn-ea"/>
              </a:defRPr>
            </a:lvl2pPr>
            <a:lvl3pPr marL="1143000" indent="-254000" algn="l" defTabSz="1019175" rtl="0" eaLnBrk="0" fontAlgn="base" hangingPunct="0">
              <a:spcBef>
                <a:spcPct val="20000"/>
              </a:spcBef>
              <a:spcAft>
                <a:spcPct val="0"/>
              </a:spcAft>
              <a:buChar char="•"/>
              <a:defRPr sz="2000">
                <a:solidFill>
                  <a:schemeClr val="tx1"/>
                </a:solidFill>
                <a:latin typeface="+mn-lt"/>
                <a:ea typeface="+mn-ea"/>
              </a:defRPr>
            </a:lvl3pPr>
            <a:lvl4pPr marL="1460500" indent="-190500" algn="l" defTabSz="1019175" rtl="0" eaLnBrk="0" fontAlgn="base" hangingPunct="0">
              <a:spcBef>
                <a:spcPct val="20000"/>
              </a:spcBef>
              <a:spcAft>
                <a:spcPct val="0"/>
              </a:spcAft>
              <a:buChar char="–"/>
              <a:defRPr>
                <a:solidFill>
                  <a:schemeClr val="tx1"/>
                </a:solidFill>
                <a:latin typeface="+mn-lt"/>
                <a:ea typeface="+mn-ea"/>
              </a:defRPr>
            </a:lvl4pPr>
            <a:lvl5pPr marL="1779588" indent="-190500" algn="l" defTabSz="1019175" rtl="0" eaLnBrk="0" fontAlgn="base" hangingPunct="0">
              <a:spcBef>
                <a:spcPct val="20000"/>
              </a:spcBef>
              <a:spcAft>
                <a:spcPct val="0"/>
              </a:spcAft>
              <a:buChar char="»"/>
              <a:defRPr>
                <a:solidFill>
                  <a:schemeClr val="tx1"/>
                </a:solidFill>
                <a:latin typeface="+mn-lt"/>
                <a:ea typeface="+mn-ea"/>
              </a:defRPr>
            </a:lvl5pPr>
            <a:lvl6pPr marL="2236788" indent="-190500" algn="l" defTabSz="1019175" rtl="0" fontAlgn="base">
              <a:spcBef>
                <a:spcPct val="20000"/>
              </a:spcBef>
              <a:spcAft>
                <a:spcPct val="0"/>
              </a:spcAft>
              <a:buChar char="»"/>
              <a:defRPr>
                <a:solidFill>
                  <a:schemeClr val="tx1"/>
                </a:solidFill>
                <a:latin typeface="+mn-lt"/>
                <a:ea typeface="+mn-ea"/>
              </a:defRPr>
            </a:lvl6pPr>
            <a:lvl7pPr marL="2693988" indent="-190500" algn="l" defTabSz="1019175" rtl="0" fontAlgn="base">
              <a:spcBef>
                <a:spcPct val="20000"/>
              </a:spcBef>
              <a:spcAft>
                <a:spcPct val="0"/>
              </a:spcAft>
              <a:buChar char="»"/>
              <a:defRPr>
                <a:solidFill>
                  <a:schemeClr val="tx1"/>
                </a:solidFill>
                <a:latin typeface="+mn-lt"/>
                <a:ea typeface="+mn-ea"/>
              </a:defRPr>
            </a:lvl7pPr>
            <a:lvl8pPr marL="3151188" indent="-190500" algn="l" defTabSz="1019175" rtl="0" fontAlgn="base">
              <a:spcBef>
                <a:spcPct val="20000"/>
              </a:spcBef>
              <a:spcAft>
                <a:spcPct val="0"/>
              </a:spcAft>
              <a:buChar char="»"/>
              <a:defRPr>
                <a:solidFill>
                  <a:schemeClr val="tx1"/>
                </a:solidFill>
                <a:latin typeface="+mn-lt"/>
                <a:ea typeface="+mn-ea"/>
              </a:defRPr>
            </a:lvl8pPr>
            <a:lvl9pPr marL="3608388" indent="-190500" algn="l" defTabSz="1019175" rtl="0" fontAlgn="base">
              <a:spcBef>
                <a:spcPct val="20000"/>
              </a:spcBef>
              <a:spcAft>
                <a:spcPct val="0"/>
              </a:spcAft>
              <a:buChar char="»"/>
              <a:defRPr>
                <a:solidFill>
                  <a:schemeClr val="tx1"/>
                </a:solidFill>
                <a:latin typeface="+mn-lt"/>
                <a:ea typeface="+mn-ea"/>
              </a:defRPr>
            </a:lvl9pPr>
          </a:lstStyle>
          <a:p>
            <a:r>
              <a:rPr lang="en-US" dirty="0" smtClean="0"/>
              <a:t>Run </a:t>
            </a:r>
            <a:r>
              <a:rPr lang="en-US" dirty="0" err="1" smtClean="0"/>
              <a:t>Wireshark</a:t>
            </a:r>
            <a:r>
              <a:rPr lang="en-US" dirty="0" smtClean="0"/>
              <a:t> capture.</a:t>
            </a:r>
          </a:p>
          <a:p>
            <a:r>
              <a:rPr lang="en-US" dirty="0" smtClean="0"/>
              <a:t>After you have a window of TCP segments, select:</a:t>
            </a:r>
          </a:p>
          <a:p>
            <a:pPr lvl="1"/>
            <a:r>
              <a:rPr lang="en-US" dirty="0" smtClean="0"/>
              <a:t>Statistics</a:t>
            </a:r>
          </a:p>
          <a:p>
            <a:pPr lvl="2"/>
            <a:r>
              <a:rPr lang="en-US" dirty="0" smtClean="0"/>
              <a:t>Flow Graph</a:t>
            </a:r>
          </a:p>
          <a:p>
            <a:r>
              <a:rPr lang="en-US" dirty="0" smtClean="0"/>
              <a:t>In Flow Graph pop-up</a:t>
            </a:r>
          </a:p>
          <a:p>
            <a:pPr lvl="1"/>
            <a:r>
              <a:rPr lang="en-US" dirty="0" smtClean="0"/>
              <a:t>Select “All packets”</a:t>
            </a:r>
          </a:p>
          <a:p>
            <a:pPr lvl="1"/>
            <a:r>
              <a:rPr lang="en-US" dirty="0" smtClean="0"/>
              <a:t>Select “TCP flow”</a:t>
            </a:r>
          </a:p>
          <a:p>
            <a:pPr lvl="1"/>
            <a:r>
              <a:rPr lang="en-US" dirty="0" smtClean="0"/>
              <a:t>“OK”</a:t>
            </a:r>
          </a:p>
          <a:p>
            <a:r>
              <a:rPr lang="en-US" dirty="0" smtClean="0"/>
              <a:t>Other TCP Graphs:</a:t>
            </a:r>
          </a:p>
          <a:p>
            <a:pPr lvl="1"/>
            <a:r>
              <a:rPr lang="en-US" dirty="0" smtClean="0"/>
              <a:t>Statistics</a:t>
            </a:r>
          </a:p>
          <a:p>
            <a:pPr lvl="2"/>
            <a:r>
              <a:rPr lang="en-US" dirty="0" smtClean="0"/>
              <a:t>TCP Stream Graphs</a:t>
            </a:r>
          </a:p>
          <a:p>
            <a:pPr lvl="1"/>
            <a:r>
              <a:rPr lang="en-US" dirty="0" smtClean="0"/>
              <a:t>Don’t show much for our current lab but for more complicated TCP connections can be of interest.</a:t>
            </a:r>
          </a:p>
          <a:p>
            <a:pPr marL="130175" indent="0">
              <a:buNone/>
            </a:pPr>
            <a:endParaRPr lang="en-US" dirty="0" smtClean="0"/>
          </a:p>
        </p:txBody>
      </p:sp>
      <p:sp>
        <p:nvSpPr>
          <p:cNvPr id="3" name="Slide Number Placeholder 2"/>
          <p:cNvSpPr>
            <a:spLocks noGrp="1"/>
          </p:cNvSpPr>
          <p:nvPr>
            <p:ph type="sldNum" sz="quarter" idx="10"/>
          </p:nvPr>
        </p:nvSpPr>
        <p:spPr/>
        <p:txBody>
          <a:bodyPr/>
          <a:lstStyle/>
          <a:p>
            <a:fld id="{8030269B-3FF7-874D-8ED1-2D9E2506D078}" type="slidenum">
              <a:rPr lang="en-US" smtClean="0"/>
              <a:pPr/>
              <a:t>13</a:t>
            </a:fld>
            <a:endParaRPr lang="en-US"/>
          </a:p>
        </p:txBody>
      </p:sp>
      <p:pic>
        <p:nvPicPr>
          <p:cNvPr id="53250" name="Picture 2" descr="W:\SVN_ROCH\Courses\CSE473\Slides\TCP_flow.png"/>
          <p:cNvPicPr>
            <a:picLocks noChangeAspect="1" noChangeArrowheads="1"/>
          </p:cNvPicPr>
          <p:nvPr/>
        </p:nvPicPr>
        <p:blipFill>
          <a:blip r:embed="rId3" cstate="print"/>
          <a:srcRect/>
          <a:stretch>
            <a:fillRect/>
          </a:stretch>
        </p:blipFill>
        <p:spPr bwMode="auto">
          <a:xfrm>
            <a:off x="5318334" y="0"/>
            <a:ext cx="4458667" cy="7766001"/>
          </a:xfrm>
          <a:prstGeom prst="rect">
            <a:avLst/>
          </a:prstGeom>
          <a:noFill/>
        </p:spPr>
      </p:pic>
      <p:sp>
        <p:nvSpPr>
          <p:cNvPr id="6" name="Rectangle 2"/>
          <p:cNvSpPr txBox="1">
            <a:spLocks noChangeArrowheads="1"/>
          </p:cNvSpPr>
          <p:nvPr/>
        </p:nvSpPr>
        <p:spPr bwMode="auto">
          <a:xfrm>
            <a:off x="203124" y="583520"/>
            <a:ext cx="5099577" cy="673896"/>
          </a:xfrm>
          <a:prstGeom prst="rect">
            <a:avLst/>
          </a:prstGeom>
          <a:noFill/>
          <a:ln w="9525">
            <a:noFill/>
            <a:miter lim="800000"/>
            <a:headEnd/>
            <a:tailEnd/>
          </a:ln>
        </p:spPr>
        <p:txBody>
          <a:bodyPr vert="horz" wrap="square" lIns="101870" tIns="50935" rIns="101870" bIns="50935" numCol="1" anchor="ctr" anchorCtr="0" compatLnSpc="1">
            <a:prstTxWarp prst="textNoShape">
              <a:avLst/>
            </a:prstTxWarp>
          </a:bodyPr>
          <a:lstStyle>
            <a:lvl1pPr algn="l" defTabSz="1019175" rtl="0" eaLnBrk="0" fontAlgn="base" hangingPunct="0">
              <a:spcBef>
                <a:spcPct val="0"/>
              </a:spcBef>
              <a:spcAft>
                <a:spcPct val="0"/>
              </a:spcAft>
              <a:defRPr sz="4000">
                <a:solidFill>
                  <a:srgbClr val="7F0813"/>
                </a:solidFill>
                <a:latin typeface="+mj-lt"/>
                <a:ea typeface="+mj-ea"/>
                <a:cs typeface="ＭＳ Ｐゴシック" charset="-128"/>
              </a:defRPr>
            </a:lvl1pPr>
            <a:lvl2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2pPr>
            <a:lvl3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3pPr>
            <a:lvl4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4pPr>
            <a:lvl5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5pPr>
            <a:lvl6pPr marL="457200" algn="l" defTabSz="1019175" rtl="0" fontAlgn="base">
              <a:spcBef>
                <a:spcPct val="0"/>
              </a:spcBef>
              <a:spcAft>
                <a:spcPct val="0"/>
              </a:spcAft>
              <a:defRPr sz="4000">
                <a:solidFill>
                  <a:srgbClr val="7F0813"/>
                </a:solidFill>
                <a:latin typeface="Verdana" pitchFamily="34" charset="0"/>
                <a:ea typeface="ＭＳ Ｐゴシック" pitchFamily="1" charset="-128"/>
              </a:defRPr>
            </a:lvl6pPr>
            <a:lvl7pPr marL="914400" algn="l" defTabSz="1019175" rtl="0" fontAlgn="base">
              <a:spcBef>
                <a:spcPct val="0"/>
              </a:spcBef>
              <a:spcAft>
                <a:spcPct val="0"/>
              </a:spcAft>
              <a:defRPr sz="4000">
                <a:solidFill>
                  <a:srgbClr val="7F0813"/>
                </a:solidFill>
                <a:latin typeface="Verdana" pitchFamily="34" charset="0"/>
                <a:ea typeface="ＭＳ Ｐゴシック" pitchFamily="1" charset="-128"/>
              </a:defRPr>
            </a:lvl7pPr>
            <a:lvl8pPr marL="1371600" algn="l" defTabSz="1019175" rtl="0" fontAlgn="base">
              <a:spcBef>
                <a:spcPct val="0"/>
              </a:spcBef>
              <a:spcAft>
                <a:spcPct val="0"/>
              </a:spcAft>
              <a:defRPr sz="4000">
                <a:solidFill>
                  <a:srgbClr val="7F0813"/>
                </a:solidFill>
                <a:latin typeface="Verdana" pitchFamily="34" charset="0"/>
                <a:ea typeface="ＭＳ Ｐゴシック" pitchFamily="1" charset="-128"/>
              </a:defRPr>
            </a:lvl8pPr>
            <a:lvl9pPr marL="1828800" algn="l" defTabSz="1019175" rtl="0" fontAlgn="base">
              <a:spcBef>
                <a:spcPct val="0"/>
              </a:spcBef>
              <a:spcAft>
                <a:spcPct val="0"/>
              </a:spcAft>
              <a:defRPr sz="4000">
                <a:solidFill>
                  <a:srgbClr val="7F0813"/>
                </a:solidFill>
                <a:latin typeface="Verdana" pitchFamily="34" charset="0"/>
                <a:ea typeface="ＭＳ Ｐゴシック" pitchFamily="1" charset="-128"/>
              </a:defRPr>
            </a:lvl9pPr>
          </a:lstStyle>
          <a:p>
            <a:r>
              <a:rPr lang="en-US" dirty="0" smtClean="0"/>
              <a:t>Sample TCP Flow</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03124" y="461778"/>
            <a:ext cx="8968740" cy="1295400"/>
          </a:xfrm>
        </p:spPr>
        <p:txBody>
          <a:bodyPr/>
          <a:lstStyle/>
          <a:p>
            <a:r>
              <a:rPr lang="en-US" dirty="0"/>
              <a:t>TCP</a:t>
            </a:r>
            <a:r>
              <a:rPr lang="en-US" dirty="0" smtClean="0"/>
              <a:t> Sender </a:t>
            </a:r>
            <a:r>
              <a:rPr lang="en-US" dirty="0"/>
              <a:t>E</a:t>
            </a:r>
            <a:r>
              <a:rPr lang="en-US" dirty="0" smtClean="0"/>
              <a:t>vents</a:t>
            </a:r>
            <a:r>
              <a:rPr lang="en-US" dirty="0"/>
              <a:t>:</a:t>
            </a:r>
          </a:p>
        </p:txBody>
      </p:sp>
      <p:sp>
        <p:nvSpPr>
          <p:cNvPr id="257027" name="Rectangle 3"/>
          <p:cNvSpPr>
            <a:spLocks noGrp="1" noChangeArrowheads="1"/>
          </p:cNvSpPr>
          <p:nvPr>
            <p:ph type="body" sz="half" idx="1"/>
          </p:nvPr>
        </p:nvSpPr>
        <p:spPr>
          <a:xfrm>
            <a:off x="53724" y="1807709"/>
            <a:ext cx="5089438" cy="5774508"/>
          </a:xfrm>
          <a:ln>
            <a:solidFill>
              <a:schemeClr val="tx1"/>
            </a:solidFill>
          </a:ln>
        </p:spPr>
        <p:txBody>
          <a:bodyPr/>
          <a:lstStyle/>
          <a:p>
            <a:pPr>
              <a:buFont typeface="Wingdings" charset="2"/>
              <a:buNone/>
            </a:pPr>
            <a:r>
              <a:rPr lang="en-US" sz="2600" u="sng" dirty="0">
                <a:solidFill>
                  <a:srgbClr val="000000"/>
                </a:solidFill>
              </a:rPr>
              <a:t>data rcvd from app:</a:t>
            </a:r>
            <a:endParaRPr lang="en-US" sz="2600" dirty="0">
              <a:solidFill>
                <a:srgbClr val="000000"/>
              </a:solidFill>
            </a:endParaRPr>
          </a:p>
          <a:p>
            <a:r>
              <a:rPr lang="en-US" sz="2600" dirty="0">
                <a:solidFill>
                  <a:srgbClr val="000000"/>
                </a:solidFill>
              </a:rPr>
              <a:t>a</a:t>
            </a:r>
            <a:r>
              <a:rPr lang="en-US" sz="2600" dirty="0" smtClean="0">
                <a:solidFill>
                  <a:srgbClr val="000000"/>
                </a:solidFill>
              </a:rPr>
              <a:t>dd bytes to send buffer</a:t>
            </a:r>
          </a:p>
          <a:p>
            <a:pPr lvl="1"/>
            <a:r>
              <a:rPr lang="en-US" sz="2200" dirty="0" smtClean="0">
                <a:solidFill>
                  <a:srgbClr val="000000"/>
                </a:solidFill>
              </a:rPr>
              <a:t>send segment(s), if “allowed”</a:t>
            </a:r>
          </a:p>
          <a:p>
            <a:pPr lvl="1"/>
            <a:r>
              <a:rPr lang="en-US" sz="2200" dirty="0" err="1" smtClean="0">
                <a:solidFill>
                  <a:srgbClr val="000000"/>
                </a:solidFill>
              </a:rPr>
              <a:t>seq</a:t>
            </a:r>
            <a:r>
              <a:rPr lang="en-US" sz="2200" dirty="0" smtClean="0">
                <a:solidFill>
                  <a:srgbClr val="000000"/>
                </a:solidFill>
              </a:rPr>
              <a:t> </a:t>
            </a:r>
            <a:r>
              <a:rPr lang="en-US" sz="2200" dirty="0">
                <a:solidFill>
                  <a:srgbClr val="000000"/>
                </a:solidFill>
              </a:rPr>
              <a:t># is byte-stream number of </a:t>
            </a:r>
            <a:r>
              <a:rPr lang="en-US" sz="2200" b="1" u="sng" dirty="0">
                <a:solidFill>
                  <a:srgbClr val="000000"/>
                </a:solidFill>
              </a:rPr>
              <a:t>first data byte</a:t>
            </a:r>
            <a:r>
              <a:rPr lang="en-US" sz="2200" b="1" dirty="0">
                <a:solidFill>
                  <a:srgbClr val="000000"/>
                </a:solidFill>
              </a:rPr>
              <a:t> </a:t>
            </a:r>
            <a:r>
              <a:rPr lang="en-US" sz="2200" dirty="0">
                <a:solidFill>
                  <a:srgbClr val="000000"/>
                </a:solidFill>
              </a:rPr>
              <a:t>in</a:t>
            </a:r>
            <a:r>
              <a:rPr lang="en-US" sz="2200" dirty="0" smtClean="0">
                <a:solidFill>
                  <a:srgbClr val="000000"/>
                </a:solidFill>
              </a:rPr>
              <a:t> segment</a:t>
            </a:r>
          </a:p>
          <a:p>
            <a:r>
              <a:rPr lang="en-US" sz="2600" dirty="0" smtClean="0">
                <a:solidFill>
                  <a:srgbClr val="000000"/>
                </a:solidFill>
              </a:rPr>
              <a:t>Start </a:t>
            </a:r>
            <a:r>
              <a:rPr lang="en-US" sz="2600" dirty="0">
                <a:solidFill>
                  <a:srgbClr val="000000"/>
                </a:solidFill>
              </a:rPr>
              <a:t>timer if not already running</a:t>
            </a:r>
            <a:r>
              <a:rPr lang="en-US" sz="2600" dirty="0" smtClean="0">
                <a:solidFill>
                  <a:srgbClr val="000000"/>
                </a:solidFill>
              </a:rPr>
              <a:t> </a:t>
            </a:r>
          </a:p>
          <a:p>
            <a:pPr lvl="1"/>
            <a:r>
              <a:rPr lang="en-US" sz="2200" dirty="0" smtClean="0">
                <a:solidFill>
                  <a:srgbClr val="000000"/>
                </a:solidFill>
              </a:rPr>
              <a:t>timer controls retransmission of </a:t>
            </a:r>
            <a:r>
              <a:rPr lang="en-US" sz="2200" b="1" u="sng" dirty="0" smtClean="0">
                <a:solidFill>
                  <a:srgbClr val="000000"/>
                </a:solidFill>
              </a:rPr>
              <a:t>oldest</a:t>
            </a:r>
            <a:r>
              <a:rPr lang="en-US" sz="2200" dirty="0" smtClean="0">
                <a:solidFill>
                  <a:srgbClr val="000000"/>
                </a:solidFill>
              </a:rPr>
              <a:t> un-</a:t>
            </a:r>
            <a:r>
              <a:rPr lang="en-US" sz="2200" dirty="0" err="1" smtClean="0">
                <a:solidFill>
                  <a:srgbClr val="000000"/>
                </a:solidFill>
              </a:rPr>
              <a:t>acked</a:t>
            </a:r>
            <a:r>
              <a:rPr lang="en-US" sz="2200" dirty="0" smtClean="0">
                <a:solidFill>
                  <a:srgbClr val="000000"/>
                </a:solidFill>
              </a:rPr>
              <a:t> segment</a:t>
            </a:r>
          </a:p>
          <a:p>
            <a:r>
              <a:rPr lang="en-US" sz="2600" dirty="0" smtClean="0">
                <a:solidFill>
                  <a:srgbClr val="000000"/>
                </a:solidFill>
              </a:rPr>
              <a:t>Expiration interval </a:t>
            </a:r>
          </a:p>
          <a:p>
            <a:pPr lvl="1"/>
            <a:r>
              <a:rPr lang="en-US" sz="2200" i="1" dirty="0" err="1" smtClean="0">
                <a:solidFill>
                  <a:srgbClr val="000000"/>
                </a:solidFill>
                <a:latin typeface="Courier"/>
                <a:cs typeface="Courier"/>
              </a:rPr>
              <a:t>TimeOutInterval</a:t>
            </a:r>
            <a:endParaRPr lang="en-US" sz="2200" i="1" dirty="0" smtClean="0">
              <a:solidFill>
                <a:srgbClr val="000000"/>
              </a:solidFill>
              <a:latin typeface="Courier"/>
              <a:cs typeface="Courier"/>
            </a:endParaRPr>
          </a:p>
          <a:p>
            <a:pPr lvl="1"/>
            <a:r>
              <a:rPr lang="en-US" sz="2200" dirty="0" smtClean="0">
                <a:solidFill>
                  <a:srgbClr val="000000"/>
                </a:solidFill>
                <a:cs typeface="Courier"/>
              </a:rPr>
              <a:t>determined dynamically based on RTT (more on this soon)</a:t>
            </a:r>
            <a:endParaRPr lang="en-US" sz="2200" dirty="0">
              <a:solidFill>
                <a:srgbClr val="000000"/>
              </a:solidFill>
              <a:cs typeface="Courier"/>
            </a:endParaRPr>
          </a:p>
        </p:txBody>
      </p:sp>
      <p:sp>
        <p:nvSpPr>
          <p:cNvPr id="257028" name="Rectangle 4"/>
          <p:cNvSpPr>
            <a:spLocks noGrp="1" noChangeArrowheads="1"/>
          </p:cNvSpPr>
          <p:nvPr>
            <p:ph type="body" sz="half" idx="2"/>
          </p:nvPr>
        </p:nvSpPr>
        <p:spPr>
          <a:xfrm>
            <a:off x="5495111" y="1798104"/>
            <a:ext cx="4325937" cy="2137607"/>
          </a:xfrm>
          <a:ln>
            <a:solidFill>
              <a:schemeClr val="tx1"/>
            </a:solidFill>
          </a:ln>
        </p:spPr>
        <p:txBody>
          <a:bodyPr/>
          <a:lstStyle/>
          <a:p>
            <a:pPr>
              <a:buFont typeface="Wingdings" charset="2"/>
              <a:buNone/>
            </a:pPr>
            <a:r>
              <a:rPr lang="en-US" sz="2600" u="sng" dirty="0">
                <a:solidFill>
                  <a:srgbClr val="000000"/>
                </a:solidFill>
              </a:rPr>
              <a:t>timeout:</a:t>
            </a:r>
            <a:endParaRPr lang="en-US" sz="2600" u="sng" dirty="0" smtClean="0">
              <a:solidFill>
                <a:srgbClr val="000000"/>
              </a:solidFill>
            </a:endParaRPr>
          </a:p>
          <a:p>
            <a:r>
              <a:rPr lang="en-US" sz="2600" dirty="0" smtClean="0">
                <a:solidFill>
                  <a:srgbClr val="000000"/>
                </a:solidFill>
              </a:rPr>
              <a:t>Retransmit </a:t>
            </a:r>
            <a:r>
              <a:rPr lang="en-US" sz="2600" dirty="0">
                <a:solidFill>
                  <a:srgbClr val="000000"/>
                </a:solidFill>
              </a:rPr>
              <a:t>segment that caused timeout</a:t>
            </a:r>
            <a:endParaRPr lang="en-US" sz="2600" dirty="0" smtClean="0">
              <a:solidFill>
                <a:srgbClr val="000000"/>
              </a:solidFill>
            </a:endParaRPr>
          </a:p>
          <a:p>
            <a:r>
              <a:rPr lang="en-US" sz="2600" dirty="0" smtClean="0">
                <a:solidFill>
                  <a:srgbClr val="000000"/>
                </a:solidFill>
              </a:rPr>
              <a:t>Restart timer</a:t>
            </a:r>
            <a:endParaRPr lang="en-US" sz="2600" dirty="0">
              <a:solidFill>
                <a:srgbClr val="000000"/>
              </a:solidFill>
            </a:endParaRPr>
          </a:p>
        </p:txBody>
      </p:sp>
      <p:sp>
        <p:nvSpPr>
          <p:cNvPr id="2" name="Slide Number Placeholder 1"/>
          <p:cNvSpPr>
            <a:spLocks noGrp="1"/>
          </p:cNvSpPr>
          <p:nvPr>
            <p:ph type="sldNum" sz="quarter" idx="10"/>
          </p:nvPr>
        </p:nvSpPr>
        <p:spPr/>
        <p:txBody>
          <a:bodyPr/>
          <a:lstStyle/>
          <a:p>
            <a:fld id="{8030269B-3FF7-874D-8ED1-2D9E2506D078}" type="slidenum">
              <a:rPr lang="en-US" smtClean="0"/>
              <a:pPr/>
              <a:t>14</a:t>
            </a:fld>
            <a:endParaRPr lang="en-US"/>
          </a:p>
        </p:txBody>
      </p:sp>
      <p:sp>
        <p:nvSpPr>
          <p:cNvPr id="6" name="Rectangle 4"/>
          <p:cNvSpPr txBox="1">
            <a:spLocks noChangeArrowheads="1"/>
          </p:cNvSpPr>
          <p:nvPr/>
        </p:nvSpPr>
        <p:spPr bwMode="auto">
          <a:xfrm>
            <a:off x="5507835" y="3998582"/>
            <a:ext cx="4325789" cy="3596207"/>
          </a:xfrm>
          <a:prstGeom prst="rect">
            <a:avLst/>
          </a:prstGeom>
          <a:noFill/>
          <a:ln w="9525">
            <a:solidFill>
              <a:schemeClr val="tx1"/>
            </a:solidFill>
            <a:miter lim="800000"/>
            <a:headEnd/>
            <a:tailEnd/>
          </a:ln>
        </p:spPr>
        <p:txBody>
          <a:bodyPr vert="horz" wrap="square" lIns="101870" tIns="50935" rIns="101870" bIns="50935" numCol="1" anchor="t" anchorCtr="0" compatLnSpc="1">
            <a:prstTxWarp prst="textNoShape">
              <a:avLst/>
            </a:prstTxWarp>
          </a:bodyPr>
          <a:lstStyle>
            <a:lvl1pPr marL="290513" indent="-290513" algn="l" defTabSz="1019175" rtl="0" eaLnBrk="0" fontAlgn="base" hangingPunct="0">
              <a:spcBef>
                <a:spcPct val="20000"/>
              </a:spcBef>
              <a:spcAft>
                <a:spcPct val="0"/>
              </a:spcAft>
              <a:buClr>
                <a:srgbClr val="993300"/>
              </a:buClr>
              <a:buSzPct val="75000"/>
              <a:buFont typeface="Wingdings" charset="2"/>
              <a:buChar char="n"/>
              <a:defRPr sz="2800">
                <a:solidFill>
                  <a:schemeClr val="tx1"/>
                </a:solidFill>
                <a:latin typeface="+mn-lt"/>
                <a:ea typeface="+mn-ea"/>
                <a:cs typeface="ＭＳ Ｐゴシック" charset="-128"/>
              </a:defRPr>
            </a:lvl1pPr>
            <a:lvl2pPr marL="568325" indent="-223838" algn="l" defTabSz="1019175" rtl="0" eaLnBrk="0" fontAlgn="base" hangingPunct="0">
              <a:spcBef>
                <a:spcPct val="20000"/>
              </a:spcBef>
              <a:spcAft>
                <a:spcPct val="0"/>
              </a:spcAft>
              <a:buClr>
                <a:srgbClr val="006600"/>
              </a:buClr>
              <a:buChar char="»"/>
              <a:defRPr sz="2400">
                <a:solidFill>
                  <a:schemeClr val="tx1"/>
                </a:solidFill>
                <a:latin typeface="+mn-lt"/>
                <a:ea typeface="+mn-ea"/>
              </a:defRPr>
            </a:lvl2pPr>
            <a:lvl3pPr marL="860425" indent="-225425" algn="l" defTabSz="1019175" rtl="0" eaLnBrk="0" fontAlgn="base" hangingPunct="0">
              <a:spcBef>
                <a:spcPct val="20000"/>
              </a:spcBef>
              <a:spcAft>
                <a:spcPct val="0"/>
              </a:spcAft>
              <a:buChar char="•"/>
              <a:defRPr sz="2000">
                <a:solidFill>
                  <a:schemeClr val="tx1"/>
                </a:solidFill>
                <a:latin typeface="+mn-lt"/>
                <a:ea typeface="+mn-ea"/>
              </a:defRPr>
            </a:lvl3pPr>
            <a:lvl4pPr marL="1084263" indent="-171450" algn="l" defTabSz="1019175" rtl="0" eaLnBrk="0" fontAlgn="base" hangingPunct="0">
              <a:spcBef>
                <a:spcPct val="20000"/>
              </a:spcBef>
              <a:spcAft>
                <a:spcPct val="0"/>
              </a:spcAft>
              <a:buChar char="–"/>
              <a:defRPr sz="1800">
                <a:solidFill>
                  <a:schemeClr val="tx1"/>
                </a:solidFill>
                <a:latin typeface="+mn-lt"/>
                <a:ea typeface="+mn-ea"/>
              </a:defRPr>
            </a:lvl4pPr>
            <a:lvl5pPr marL="1309688" indent="-171450" algn="l" defTabSz="1019175" rtl="0" eaLnBrk="0" fontAlgn="base" hangingPunct="0">
              <a:spcBef>
                <a:spcPct val="20000"/>
              </a:spcBef>
              <a:spcAft>
                <a:spcPct val="0"/>
              </a:spcAft>
              <a:buChar char="»"/>
              <a:defRPr sz="1800">
                <a:solidFill>
                  <a:schemeClr val="tx1"/>
                </a:solidFill>
                <a:latin typeface="+mn-lt"/>
                <a:ea typeface="+mn-ea"/>
              </a:defRPr>
            </a:lvl5pPr>
            <a:lvl6pPr marL="2236788" indent="-190500" algn="l" defTabSz="1019175" rtl="0" fontAlgn="base">
              <a:spcBef>
                <a:spcPct val="20000"/>
              </a:spcBef>
              <a:spcAft>
                <a:spcPct val="0"/>
              </a:spcAft>
              <a:buChar char="»"/>
              <a:defRPr sz="1800">
                <a:solidFill>
                  <a:schemeClr val="tx1"/>
                </a:solidFill>
                <a:latin typeface="+mn-lt"/>
                <a:ea typeface="+mn-ea"/>
              </a:defRPr>
            </a:lvl6pPr>
            <a:lvl7pPr marL="2693988" indent="-190500" algn="l" defTabSz="1019175" rtl="0" fontAlgn="base">
              <a:spcBef>
                <a:spcPct val="20000"/>
              </a:spcBef>
              <a:spcAft>
                <a:spcPct val="0"/>
              </a:spcAft>
              <a:buChar char="»"/>
              <a:defRPr sz="1800">
                <a:solidFill>
                  <a:schemeClr val="tx1"/>
                </a:solidFill>
                <a:latin typeface="+mn-lt"/>
                <a:ea typeface="+mn-ea"/>
              </a:defRPr>
            </a:lvl7pPr>
            <a:lvl8pPr marL="3151188" indent="-190500" algn="l" defTabSz="1019175" rtl="0" fontAlgn="base">
              <a:spcBef>
                <a:spcPct val="20000"/>
              </a:spcBef>
              <a:spcAft>
                <a:spcPct val="0"/>
              </a:spcAft>
              <a:buChar char="»"/>
              <a:defRPr sz="1800">
                <a:solidFill>
                  <a:schemeClr val="tx1"/>
                </a:solidFill>
                <a:latin typeface="+mn-lt"/>
                <a:ea typeface="+mn-ea"/>
              </a:defRPr>
            </a:lvl8pPr>
            <a:lvl9pPr marL="3608388" indent="-190500" algn="l" defTabSz="1019175" rtl="0" fontAlgn="base">
              <a:spcBef>
                <a:spcPct val="20000"/>
              </a:spcBef>
              <a:spcAft>
                <a:spcPct val="0"/>
              </a:spcAft>
              <a:buChar char="»"/>
              <a:defRPr sz="1800">
                <a:solidFill>
                  <a:schemeClr val="tx1"/>
                </a:solidFill>
                <a:latin typeface="+mn-lt"/>
                <a:ea typeface="+mn-ea"/>
              </a:defRPr>
            </a:lvl9pPr>
          </a:lstStyle>
          <a:p>
            <a:pPr>
              <a:buFont typeface="Wingdings" charset="2"/>
              <a:buNone/>
            </a:pPr>
            <a:r>
              <a:rPr lang="en-US" sz="2600" u="sng" dirty="0" err="1" smtClean="0">
                <a:solidFill>
                  <a:srgbClr val="000000"/>
                </a:solidFill>
              </a:rPr>
              <a:t>Ack</a:t>
            </a:r>
            <a:r>
              <a:rPr lang="en-US" sz="2600" u="sng" dirty="0" smtClean="0">
                <a:solidFill>
                  <a:srgbClr val="000000"/>
                </a:solidFill>
              </a:rPr>
              <a:t> rcvd:</a:t>
            </a:r>
            <a:endParaRPr lang="en-US" sz="2600" dirty="0" smtClean="0">
              <a:solidFill>
                <a:srgbClr val="000000"/>
              </a:solidFill>
            </a:endParaRPr>
          </a:p>
          <a:p>
            <a:r>
              <a:rPr lang="en-US" sz="2600" dirty="0" smtClean="0">
                <a:solidFill>
                  <a:srgbClr val="000000"/>
                </a:solidFill>
              </a:rPr>
              <a:t>If </a:t>
            </a:r>
            <a:r>
              <a:rPr lang="en-US" sz="2600" dirty="0" err="1" smtClean="0">
                <a:solidFill>
                  <a:srgbClr val="000000"/>
                </a:solidFill>
              </a:rPr>
              <a:t>ack</a:t>
            </a:r>
            <a:r>
              <a:rPr lang="en-US" sz="2600" dirty="0" smtClean="0">
                <a:solidFill>
                  <a:srgbClr val="000000"/>
                </a:solidFill>
              </a:rPr>
              <a:t> matches previously un-</a:t>
            </a:r>
            <a:r>
              <a:rPr lang="en-US" sz="2600" dirty="0" err="1" smtClean="0">
                <a:solidFill>
                  <a:srgbClr val="000000"/>
                </a:solidFill>
              </a:rPr>
              <a:t>acked</a:t>
            </a:r>
            <a:r>
              <a:rPr lang="en-US" sz="2600" dirty="0" smtClean="0">
                <a:solidFill>
                  <a:srgbClr val="000000"/>
                </a:solidFill>
              </a:rPr>
              <a:t> segment(s)</a:t>
            </a:r>
          </a:p>
          <a:p>
            <a:pPr lvl="1"/>
            <a:r>
              <a:rPr lang="en-US" sz="2200" dirty="0" smtClean="0">
                <a:solidFill>
                  <a:srgbClr val="000000"/>
                </a:solidFill>
              </a:rPr>
              <a:t>discard bytes that have been </a:t>
            </a:r>
            <a:r>
              <a:rPr lang="en-US" sz="2200" dirty="0" err="1" smtClean="0">
                <a:solidFill>
                  <a:srgbClr val="000000"/>
                </a:solidFill>
              </a:rPr>
              <a:t>acked</a:t>
            </a:r>
            <a:endParaRPr lang="en-US" sz="2200" dirty="0" smtClean="0">
              <a:solidFill>
                <a:srgbClr val="000000"/>
              </a:solidFill>
            </a:endParaRPr>
          </a:p>
          <a:p>
            <a:pPr lvl="1"/>
            <a:r>
              <a:rPr lang="en-US" sz="2200" dirty="0" smtClean="0">
                <a:solidFill>
                  <a:srgbClr val="000000"/>
                </a:solidFill>
              </a:rPr>
              <a:t>re-start timer if there are  still un-</a:t>
            </a:r>
            <a:r>
              <a:rPr lang="en-US" sz="2200" dirty="0" err="1" smtClean="0">
                <a:solidFill>
                  <a:srgbClr val="000000"/>
                </a:solidFill>
              </a:rPr>
              <a:t>acked</a:t>
            </a:r>
            <a:r>
              <a:rPr lang="en-US" sz="2200" dirty="0" smtClean="0">
                <a:solidFill>
                  <a:srgbClr val="000000"/>
                </a:solidFill>
              </a:rPr>
              <a:t> segments</a:t>
            </a:r>
          </a:p>
          <a:p>
            <a:pPr lvl="1">
              <a:buFont typeface="Wingdings" charset="2"/>
              <a:buNone/>
            </a:pPr>
            <a:endParaRPr lang="en-US" sz="22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7760" y="482434"/>
            <a:ext cx="6549873" cy="1295400"/>
          </a:xfrm>
        </p:spPr>
        <p:txBody>
          <a:bodyPr/>
          <a:lstStyle/>
          <a:p>
            <a:r>
              <a:rPr lang="en-US" dirty="0" smtClean="0"/>
              <a:t>Simplified TCP Sender</a:t>
            </a:r>
            <a:endParaRPr lang="en-US" dirty="0"/>
          </a:p>
        </p:txBody>
      </p:sp>
      <p:sp>
        <p:nvSpPr>
          <p:cNvPr id="189443" name="Text Box 3"/>
          <p:cNvSpPr txBox="1">
            <a:spLocks noChangeArrowheads="1"/>
          </p:cNvSpPr>
          <p:nvPr/>
        </p:nvSpPr>
        <p:spPr bwMode="auto">
          <a:xfrm>
            <a:off x="0" y="1894387"/>
            <a:ext cx="9596885" cy="5858299"/>
          </a:xfrm>
          <a:prstGeom prst="rect">
            <a:avLst/>
          </a:prstGeom>
          <a:noFill/>
          <a:ln w="9525">
            <a:noFill/>
            <a:miter lim="800000"/>
            <a:headEnd/>
            <a:tailEnd/>
          </a:ln>
          <a:effectLst/>
        </p:spPr>
        <p:txBody>
          <a:bodyPr wrap="square" lIns="101882" tIns="50941" rIns="101882" bIns="50941">
            <a:prstTxWarp prst="textNoShape">
              <a:avLst/>
            </a:prstTxWarp>
            <a:spAutoFit/>
          </a:bodyPr>
          <a:lstStyle/>
          <a:p>
            <a:pPr algn="l">
              <a:lnSpc>
                <a:spcPct val="90000"/>
              </a:lnSpc>
            </a:pPr>
            <a:r>
              <a:rPr lang="en-US" sz="1600" dirty="0">
                <a:solidFill>
                  <a:srgbClr val="000000"/>
                </a:solidFill>
                <a:latin typeface="+mn-lt"/>
              </a:rPr>
              <a:t>       </a:t>
            </a:r>
            <a:r>
              <a:rPr lang="en-US" sz="1600" dirty="0" smtClean="0">
                <a:solidFill>
                  <a:srgbClr val="000000"/>
                </a:solidFill>
                <a:latin typeface="+mn-lt"/>
              </a:rPr>
              <a:t> </a:t>
            </a:r>
            <a:r>
              <a:rPr lang="en-US" i="1" dirty="0" err="1">
                <a:solidFill>
                  <a:srgbClr val="000000"/>
                </a:solidFill>
                <a:latin typeface="+mn-lt"/>
              </a:rPr>
              <a:t>n</a:t>
            </a:r>
            <a:r>
              <a:rPr lang="en-US" i="1" dirty="0" err="1" smtClean="0">
                <a:solidFill>
                  <a:srgbClr val="000000"/>
                </a:solidFill>
                <a:latin typeface="+mn-lt"/>
              </a:rPr>
              <a:t>extSeqNum</a:t>
            </a:r>
            <a:r>
              <a:rPr lang="en-US" dirty="0" smtClean="0">
                <a:solidFill>
                  <a:srgbClr val="000000"/>
                </a:solidFill>
                <a:latin typeface="+mn-lt"/>
              </a:rPr>
              <a:t> </a:t>
            </a:r>
            <a:r>
              <a:rPr lang="en-US" dirty="0">
                <a:solidFill>
                  <a:srgbClr val="000000"/>
                </a:solidFill>
                <a:latin typeface="+mn-lt"/>
              </a:rPr>
              <a:t>=</a:t>
            </a:r>
            <a:r>
              <a:rPr lang="en-US" dirty="0" smtClean="0">
                <a:solidFill>
                  <a:srgbClr val="000000"/>
                </a:solidFill>
                <a:latin typeface="+mn-lt"/>
              </a:rPr>
              <a:t> </a:t>
            </a:r>
            <a:r>
              <a:rPr lang="en-US" i="1" dirty="0" err="1" smtClean="0">
                <a:solidFill>
                  <a:srgbClr val="000000"/>
                </a:solidFill>
                <a:latin typeface="+mn-lt"/>
              </a:rPr>
              <a:t>initialSeqNum</a:t>
            </a:r>
            <a:endParaRPr lang="en-US" i="1" dirty="0">
              <a:solidFill>
                <a:srgbClr val="000000"/>
              </a:solidFill>
              <a:latin typeface="+mn-lt"/>
            </a:endParaRPr>
          </a:p>
          <a:p>
            <a:pPr algn="l">
              <a:lnSpc>
                <a:spcPct val="90000"/>
              </a:lnSpc>
            </a:pPr>
            <a:r>
              <a:rPr lang="en-US" dirty="0">
                <a:solidFill>
                  <a:srgbClr val="000000"/>
                </a:solidFill>
                <a:latin typeface="+mn-lt"/>
              </a:rPr>
              <a:t>      </a:t>
            </a:r>
            <a:r>
              <a:rPr lang="en-US" dirty="0" smtClean="0">
                <a:solidFill>
                  <a:srgbClr val="000000"/>
                </a:solidFill>
                <a:latin typeface="+mn-lt"/>
              </a:rPr>
              <a:t> </a:t>
            </a:r>
            <a:r>
              <a:rPr lang="en-US" i="1" dirty="0" err="1">
                <a:solidFill>
                  <a:srgbClr val="000000"/>
                </a:solidFill>
                <a:latin typeface="+mn-lt"/>
              </a:rPr>
              <a:t>s</a:t>
            </a:r>
            <a:r>
              <a:rPr lang="en-US" i="1" dirty="0" err="1" smtClean="0">
                <a:solidFill>
                  <a:srgbClr val="000000"/>
                </a:solidFill>
                <a:latin typeface="+mn-lt"/>
              </a:rPr>
              <a:t>endBase</a:t>
            </a:r>
            <a:r>
              <a:rPr lang="en-US" dirty="0" smtClean="0">
                <a:solidFill>
                  <a:srgbClr val="000000"/>
                </a:solidFill>
                <a:latin typeface="+mn-lt"/>
              </a:rPr>
              <a:t> </a:t>
            </a:r>
            <a:r>
              <a:rPr lang="en-US" dirty="0">
                <a:solidFill>
                  <a:srgbClr val="000000"/>
                </a:solidFill>
                <a:latin typeface="+mn-lt"/>
              </a:rPr>
              <a:t>=</a:t>
            </a:r>
            <a:r>
              <a:rPr lang="en-US" dirty="0" smtClean="0">
                <a:solidFill>
                  <a:srgbClr val="000000"/>
                </a:solidFill>
                <a:latin typeface="+mn-lt"/>
              </a:rPr>
              <a:t> </a:t>
            </a:r>
            <a:r>
              <a:rPr lang="en-US" i="1" dirty="0" err="1" smtClean="0">
                <a:solidFill>
                  <a:srgbClr val="000000"/>
                </a:solidFill>
                <a:latin typeface="+mn-lt"/>
              </a:rPr>
              <a:t>initialSeqNum</a:t>
            </a:r>
            <a:endParaRPr lang="en-US" i="1" dirty="0" smtClean="0">
              <a:solidFill>
                <a:srgbClr val="000000"/>
              </a:solidFill>
              <a:latin typeface="+mn-lt"/>
            </a:endParaRPr>
          </a:p>
          <a:p>
            <a:pPr algn="l">
              <a:lnSpc>
                <a:spcPct val="90000"/>
              </a:lnSpc>
              <a:spcBef>
                <a:spcPts val="1200"/>
              </a:spcBef>
            </a:pPr>
            <a:r>
              <a:rPr lang="en-US" dirty="0">
                <a:solidFill>
                  <a:srgbClr val="000000"/>
                </a:solidFill>
                <a:latin typeface="+mn-lt"/>
              </a:rPr>
              <a:t>        loop (forever) { </a:t>
            </a:r>
          </a:p>
          <a:p>
            <a:pPr algn="l">
              <a:lnSpc>
                <a:spcPct val="90000"/>
              </a:lnSpc>
            </a:pPr>
            <a:r>
              <a:rPr lang="en-US" dirty="0">
                <a:solidFill>
                  <a:srgbClr val="000000"/>
                </a:solidFill>
                <a:latin typeface="+mn-lt"/>
              </a:rPr>
              <a:t>           </a:t>
            </a:r>
            <a:r>
              <a:rPr lang="en-US" dirty="0" err="1">
                <a:solidFill>
                  <a:srgbClr val="000000"/>
                </a:solidFill>
                <a:latin typeface="+mn-lt"/>
              </a:rPr>
              <a:t>switch(event</a:t>
            </a:r>
            <a:r>
              <a:rPr lang="en-US" dirty="0">
                <a:solidFill>
                  <a:srgbClr val="000000"/>
                </a:solidFill>
                <a:latin typeface="+mn-lt"/>
              </a:rPr>
              <a:t>)</a:t>
            </a:r>
            <a:r>
              <a:rPr lang="en-US" dirty="0" smtClean="0">
                <a:solidFill>
                  <a:srgbClr val="000000"/>
                </a:solidFill>
                <a:latin typeface="+mn-lt"/>
              </a:rPr>
              <a:t> </a:t>
            </a:r>
          </a:p>
          <a:p>
            <a:pPr algn="l">
              <a:lnSpc>
                <a:spcPct val="90000"/>
              </a:lnSpc>
              <a:spcBef>
                <a:spcPts val="1200"/>
              </a:spcBef>
            </a:pPr>
            <a:r>
              <a:rPr lang="en-US" dirty="0">
                <a:solidFill>
                  <a:srgbClr val="000000"/>
                </a:solidFill>
                <a:latin typeface="+mn-lt"/>
              </a:rPr>
              <a:t>           event: data received from application above </a:t>
            </a:r>
          </a:p>
          <a:p>
            <a:pPr algn="l">
              <a:lnSpc>
                <a:spcPct val="90000"/>
              </a:lnSpc>
            </a:pPr>
            <a:r>
              <a:rPr lang="en-US" dirty="0">
                <a:solidFill>
                  <a:srgbClr val="000000"/>
                </a:solidFill>
                <a:latin typeface="+mn-lt"/>
              </a:rPr>
              <a:t>                 </a:t>
            </a:r>
            <a:r>
              <a:rPr lang="en-US" dirty="0" smtClean="0">
                <a:solidFill>
                  <a:srgbClr val="000000"/>
                </a:solidFill>
                <a:latin typeface="+mn-lt"/>
              </a:rPr>
              <a:t>add received bytes to send buffer (as many, as will fit)</a:t>
            </a:r>
          </a:p>
          <a:p>
            <a:pPr algn="l">
              <a:lnSpc>
                <a:spcPct val="90000"/>
              </a:lnSpc>
            </a:pPr>
            <a:r>
              <a:rPr lang="en-US" dirty="0">
                <a:solidFill>
                  <a:srgbClr val="000000"/>
                </a:solidFill>
                <a:latin typeface="+mn-lt"/>
              </a:rPr>
              <a:t>	 </a:t>
            </a:r>
            <a:r>
              <a:rPr lang="en-US" dirty="0" smtClean="0">
                <a:solidFill>
                  <a:srgbClr val="000000"/>
                </a:solidFill>
                <a:latin typeface="+mn-lt"/>
              </a:rPr>
              <a:t>     if allowed, create/send segment(s) using bytes in send buffer </a:t>
            </a:r>
            <a:endParaRPr lang="en-US" dirty="0">
              <a:solidFill>
                <a:srgbClr val="000000"/>
              </a:solidFill>
              <a:latin typeface="+mn-lt"/>
            </a:endParaRPr>
          </a:p>
          <a:p>
            <a:pPr algn="l">
              <a:lnSpc>
                <a:spcPct val="90000"/>
              </a:lnSpc>
            </a:pPr>
            <a:r>
              <a:rPr lang="en-US" dirty="0">
                <a:solidFill>
                  <a:srgbClr val="000000"/>
                </a:solidFill>
                <a:latin typeface="+mn-lt"/>
              </a:rPr>
              <a:t>                 if </a:t>
            </a:r>
            <a:r>
              <a:rPr lang="en-US" dirty="0" smtClean="0">
                <a:solidFill>
                  <a:srgbClr val="000000"/>
                </a:solidFill>
                <a:latin typeface="+mn-lt"/>
              </a:rPr>
              <a:t>timer </a:t>
            </a:r>
            <a:r>
              <a:rPr lang="en-US" dirty="0">
                <a:solidFill>
                  <a:srgbClr val="000000"/>
                </a:solidFill>
                <a:latin typeface="+mn-lt"/>
              </a:rPr>
              <a:t>currently not </a:t>
            </a:r>
            <a:r>
              <a:rPr lang="en-US" dirty="0" smtClean="0">
                <a:solidFill>
                  <a:srgbClr val="000000"/>
                </a:solidFill>
                <a:latin typeface="+mn-lt"/>
              </a:rPr>
              <a:t>running, start </a:t>
            </a:r>
            <a:r>
              <a:rPr lang="en-US" dirty="0">
                <a:solidFill>
                  <a:srgbClr val="000000"/>
                </a:solidFill>
                <a:latin typeface="+mn-lt"/>
              </a:rPr>
              <a:t>timer</a:t>
            </a:r>
          </a:p>
          <a:p>
            <a:pPr algn="l">
              <a:lnSpc>
                <a:spcPct val="90000"/>
              </a:lnSpc>
            </a:pPr>
            <a:r>
              <a:rPr lang="en-US" dirty="0">
                <a:solidFill>
                  <a:srgbClr val="000000"/>
                </a:solidFill>
                <a:latin typeface="+mn-lt"/>
              </a:rPr>
              <a:t>                 pass segment to IP </a:t>
            </a:r>
          </a:p>
          <a:p>
            <a:pPr algn="l">
              <a:lnSpc>
                <a:spcPct val="90000"/>
              </a:lnSpc>
            </a:pPr>
            <a:r>
              <a:rPr lang="en-US" dirty="0">
                <a:solidFill>
                  <a:srgbClr val="000000"/>
                </a:solidFill>
                <a:latin typeface="+mn-lt"/>
              </a:rPr>
              <a:t>                </a:t>
            </a:r>
            <a:r>
              <a:rPr lang="en-US" dirty="0" smtClean="0">
                <a:solidFill>
                  <a:srgbClr val="000000"/>
                </a:solidFill>
                <a:latin typeface="+mn-lt"/>
              </a:rPr>
              <a:t> </a:t>
            </a:r>
            <a:r>
              <a:rPr lang="en-US" i="1" dirty="0" err="1" smtClean="0">
                <a:solidFill>
                  <a:srgbClr val="000000"/>
                </a:solidFill>
                <a:latin typeface="+mn-lt"/>
              </a:rPr>
              <a:t>nextSeqNum</a:t>
            </a:r>
            <a:r>
              <a:rPr lang="en-US" dirty="0" smtClean="0">
                <a:solidFill>
                  <a:srgbClr val="000000"/>
                </a:solidFill>
                <a:latin typeface="+mn-lt"/>
              </a:rPr>
              <a:t> </a:t>
            </a:r>
            <a:r>
              <a:rPr lang="en-US" dirty="0">
                <a:solidFill>
                  <a:srgbClr val="000000"/>
                </a:solidFill>
                <a:latin typeface="+mn-lt"/>
              </a:rPr>
              <a:t>=</a:t>
            </a:r>
            <a:r>
              <a:rPr lang="en-US" dirty="0" smtClean="0">
                <a:solidFill>
                  <a:srgbClr val="000000"/>
                </a:solidFill>
                <a:latin typeface="+mn-lt"/>
              </a:rPr>
              <a:t> </a:t>
            </a:r>
            <a:r>
              <a:rPr lang="en-US" i="1" dirty="0" err="1" smtClean="0">
                <a:solidFill>
                  <a:srgbClr val="000000"/>
                </a:solidFill>
                <a:latin typeface="+mn-lt"/>
              </a:rPr>
              <a:t>nextSeqNum</a:t>
            </a:r>
            <a:r>
              <a:rPr lang="en-US" dirty="0" smtClean="0">
                <a:solidFill>
                  <a:srgbClr val="000000"/>
                </a:solidFill>
                <a:latin typeface="+mn-lt"/>
              </a:rPr>
              <a:t> </a:t>
            </a:r>
            <a:r>
              <a:rPr lang="en-US" dirty="0">
                <a:solidFill>
                  <a:srgbClr val="000000"/>
                </a:solidFill>
                <a:latin typeface="+mn-lt"/>
              </a:rPr>
              <a:t>+ </a:t>
            </a:r>
            <a:r>
              <a:rPr lang="en-US" i="1" dirty="0">
                <a:solidFill>
                  <a:srgbClr val="000000"/>
                </a:solidFill>
                <a:latin typeface="+mn-lt"/>
              </a:rPr>
              <a:t>length</a:t>
            </a:r>
            <a:r>
              <a:rPr lang="en-US" dirty="0" smtClean="0">
                <a:solidFill>
                  <a:srgbClr val="000000"/>
                </a:solidFill>
                <a:latin typeface="+mn-lt"/>
              </a:rPr>
              <a:t>(segment) </a:t>
            </a:r>
          </a:p>
          <a:p>
            <a:pPr algn="l">
              <a:lnSpc>
                <a:spcPct val="90000"/>
              </a:lnSpc>
              <a:spcBef>
                <a:spcPts val="1200"/>
              </a:spcBef>
            </a:pPr>
            <a:r>
              <a:rPr lang="en-US" dirty="0">
                <a:solidFill>
                  <a:srgbClr val="000000"/>
                </a:solidFill>
                <a:latin typeface="+mn-lt"/>
              </a:rPr>
              <a:t>            event: </a:t>
            </a:r>
            <a:r>
              <a:rPr lang="en-US" dirty="0" smtClean="0">
                <a:solidFill>
                  <a:srgbClr val="000000"/>
                </a:solidFill>
                <a:latin typeface="+mn-lt"/>
              </a:rPr>
              <a:t>timeout</a:t>
            </a:r>
            <a:endParaRPr lang="en-US" dirty="0">
              <a:solidFill>
                <a:srgbClr val="000000"/>
              </a:solidFill>
              <a:latin typeface="+mn-lt"/>
            </a:endParaRPr>
          </a:p>
          <a:p>
            <a:pPr algn="l">
              <a:lnSpc>
                <a:spcPct val="90000"/>
              </a:lnSpc>
            </a:pPr>
            <a:r>
              <a:rPr lang="en-US" dirty="0">
                <a:solidFill>
                  <a:srgbClr val="000000"/>
                </a:solidFill>
                <a:latin typeface="+mn-lt"/>
              </a:rPr>
              <a:t>                 retransmit not-yet-acknowledged segment with </a:t>
            </a:r>
          </a:p>
          <a:p>
            <a:pPr algn="l">
              <a:lnSpc>
                <a:spcPct val="90000"/>
              </a:lnSpc>
            </a:pPr>
            <a:r>
              <a:rPr lang="en-US" dirty="0">
                <a:solidFill>
                  <a:srgbClr val="000000"/>
                </a:solidFill>
                <a:latin typeface="+mn-lt"/>
              </a:rPr>
              <a:t>                         smallest sequence </a:t>
            </a:r>
            <a:r>
              <a:rPr lang="en-US" dirty="0" smtClean="0">
                <a:solidFill>
                  <a:srgbClr val="000000"/>
                </a:solidFill>
                <a:latin typeface="+mn-lt"/>
              </a:rPr>
              <a:t>number (oldest segment)</a:t>
            </a:r>
            <a:endParaRPr lang="en-US" dirty="0">
              <a:solidFill>
                <a:srgbClr val="000000"/>
              </a:solidFill>
              <a:latin typeface="+mn-lt"/>
            </a:endParaRPr>
          </a:p>
          <a:p>
            <a:pPr algn="l">
              <a:lnSpc>
                <a:spcPct val="90000"/>
              </a:lnSpc>
            </a:pPr>
            <a:r>
              <a:rPr lang="en-US" dirty="0">
                <a:solidFill>
                  <a:srgbClr val="000000"/>
                </a:solidFill>
                <a:latin typeface="+mn-lt"/>
              </a:rPr>
              <a:t>                 </a:t>
            </a:r>
            <a:r>
              <a:rPr lang="en-US" dirty="0" smtClean="0">
                <a:solidFill>
                  <a:srgbClr val="000000"/>
                </a:solidFill>
                <a:latin typeface="+mn-lt"/>
              </a:rPr>
              <a:t>re-start timer</a:t>
            </a:r>
          </a:p>
          <a:p>
            <a:pPr algn="l">
              <a:lnSpc>
                <a:spcPct val="90000"/>
              </a:lnSpc>
              <a:spcBef>
                <a:spcPts val="1200"/>
              </a:spcBef>
            </a:pPr>
            <a:r>
              <a:rPr lang="en-US" dirty="0">
                <a:solidFill>
                  <a:srgbClr val="000000"/>
                </a:solidFill>
                <a:latin typeface="+mn-lt"/>
              </a:rPr>
              <a:t>            event: ACK received, with ACK field value of </a:t>
            </a:r>
            <a:r>
              <a:rPr lang="en-US" dirty="0" err="1">
                <a:solidFill>
                  <a:srgbClr val="000000"/>
                </a:solidFill>
                <a:latin typeface="+mn-lt"/>
              </a:rPr>
              <a:t>y</a:t>
            </a:r>
            <a:r>
              <a:rPr lang="en-US" dirty="0">
                <a:solidFill>
                  <a:srgbClr val="000000"/>
                </a:solidFill>
                <a:latin typeface="+mn-lt"/>
              </a:rPr>
              <a:t> </a:t>
            </a:r>
          </a:p>
          <a:p>
            <a:pPr algn="l">
              <a:lnSpc>
                <a:spcPct val="90000"/>
              </a:lnSpc>
            </a:pPr>
            <a:r>
              <a:rPr lang="en-US" dirty="0">
                <a:solidFill>
                  <a:srgbClr val="000000"/>
                </a:solidFill>
                <a:latin typeface="+mn-lt"/>
              </a:rPr>
              <a:t>                 if (</a:t>
            </a:r>
            <a:r>
              <a:rPr lang="en-US" i="1" dirty="0" err="1">
                <a:solidFill>
                  <a:srgbClr val="000000"/>
                </a:solidFill>
                <a:latin typeface="+mn-lt"/>
              </a:rPr>
              <a:t>y</a:t>
            </a:r>
            <a:r>
              <a:rPr lang="en-US" dirty="0">
                <a:solidFill>
                  <a:srgbClr val="000000"/>
                </a:solidFill>
                <a:latin typeface="+mn-lt"/>
              </a:rPr>
              <a:t> &gt;</a:t>
            </a:r>
            <a:r>
              <a:rPr lang="en-US" dirty="0" smtClean="0">
                <a:solidFill>
                  <a:srgbClr val="000000"/>
                </a:solidFill>
                <a:latin typeface="+mn-lt"/>
              </a:rPr>
              <a:t> </a:t>
            </a:r>
            <a:r>
              <a:rPr lang="en-US" i="1" dirty="0" err="1" smtClean="0">
                <a:solidFill>
                  <a:srgbClr val="000000"/>
                </a:solidFill>
                <a:latin typeface="+mn-lt"/>
              </a:rPr>
              <a:t>sendBase</a:t>
            </a:r>
            <a:r>
              <a:rPr lang="en-US" dirty="0">
                <a:solidFill>
                  <a:srgbClr val="000000"/>
                </a:solidFill>
                <a:latin typeface="+mn-lt"/>
              </a:rPr>
              <a:t>) { </a:t>
            </a:r>
          </a:p>
          <a:p>
            <a:pPr algn="l">
              <a:lnSpc>
                <a:spcPct val="90000"/>
              </a:lnSpc>
            </a:pPr>
            <a:r>
              <a:rPr lang="en-US" dirty="0">
                <a:solidFill>
                  <a:srgbClr val="000000"/>
                </a:solidFill>
                <a:latin typeface="+mn-lt"/>
              </a:rPr>
              <a:t>                      </a:t>
            </a:r>
            <a:r>
              <a:rPr lang="en-US" dirty="0" smtClean="0">
                <a:solidFill>
                  <a:srgbClr val="000000"/>
                </a:solidFill>
                <a:latin typeface="+mn-lt"/>
              </a:rPr>
              <a:t> </a:t>
            </a:r>
            <a:r>
              <a:rPr lang="en-US" i="1" dirty="0" err="1" smtClean="0">
                <a:solidFill>
                  <a:srgbClr val="000000"/>
                </a:solidFill>
                <a:latin typeface="+mn-lt"/>
              </a:rPr>
              <a:t>sendBase</a:t>
            </a:r>
            <a:r>
              <a:rPr lang="en-US" dirty="0" smtClean="0">
                <a:solidFill>
                  <a:srgbClr val="000000"/>
                </a:solidFill>
                <a:latin typeface="+mn-lt"/>
              </a:rPr>
              <a:t> </a:t>
            </a:r>
            <a:r>
              <a:rPr lang="en-US" dirty="0">
                <a:solidFill>
                  <a:srgbClr val="000000"/>
                </a:solidFill>
                <a:latin typeface="+mn-lt"/>
              </a:rPr>
              <a:t>= </a:t>
            </a:r>
            <a:r>
              <a:rPr lang="en-US" i="1" dirty="0" smtClean="0">
                <a:solidFill>
                  <a:srgbClr val="000000"/>
                </a:solidFill>
                <a:latin typeface="+mn-lt"/>
              </a:rPr>
              <a:t>y   (remember, cumulative </a:t>
            </a:r>
            <a:r>
              <a:rPr lang="en-US" i="1" dirty="0" err="1" smtClean="0">
                <a:solidFill>
                  <a:srgbClr val="000000"/>
                </a:solidFill>
                <a:latin typeface="+mn-lt"/>
              </a:rPr>
              <a:t>ack</a:t>
            </a:r>
            <a:r>
              <a:rPr lang="en-US" i="1" dirty="0" smtClean="0">
                <a:solidFill>
                  <a:srgbClr val="000000"/>
                </a:solidFill>
                <a:latin typeface="+mn-lt"/>
              </a:rPr>
              <a:t>!)</a:t>
            </a:r>
            <a:endParaRPr lang="en-US" i="1" dirty="0">
              <a:solidFill>
                <a:srgbClr val="000000"/>
              </a:solidFill>
              <a:latin typeface="+mn-lt"/>
            </a:endParaRPr>
          </a:p>
          <a:p>
            <a:pPr algn="l">
              <a:lnSpc>
                <a:spcPct val="90000"/>
              </a:lnSpc>
            </a:pPr>
            <a:r>
              <a:rPr lang="en-US" dirty="0">
                <a:solidFill>
                  <a:srgbClr val="000000"/>
                </a:solidFill>
                <a:latin typeface="+mn-lt"/>
              </a:rPr>
              <a:t>                      if </a:t>
            </a:r>
            <a:r>
              <a:rPr lang="en-US" dirty="0" smtClean="0">
                <a:solidFill>
                  <a:srgbClr val="000000"/>
                </a:solidFill>
                <a:latin typeface="+mn-lt"/>
              </a:rPr>
              <a:t>there </a:t>
            </a:r>
            <a:r>
              <a:rPr lang="en-US" dirty="0">
                <a:solidFill>
                  <a:srgbClr val="000000"/>
                </a:solidFill>
                <a:latin typeface="+mn-lt"/>
              </a:rPr>
              <a:t>are currently not-yet-acknowledged </a:t>
            </a:r>
            <a:r>
              <a:rPr lang="en-US" dirty="0" smtClean="0">
                <a:solidFill>
                  <a:srgbClr val="000000"/>
                </a:solidFill>
                <a:latin typeface="+mn-lt"/>
              </a:rPr>
              <a:t>segments, start </a:t>
            </a:r>
            <a:r>
              <a:rPr lang="en-US" dirty="0">
                <a:solidFill>
                  <a:srgbClr val="000000"/>
                </a:solidFill>
                <a:latin typeface="+mn-lt"/>
              </a:rPr>
              <a:t>timer </a:t>
            </a:r>
          </a:p>
          <a:p>
            <a:pPr algn="l">
              <a:lnSpc>
                <a:spcPct val="90000"/>
              </a:lnSpc>
            </a:pPr>
            <a:r>
              <a:rPr lang="en-US" dirty="0">
                <a:solidFill>
                  <a:srgbClr val="000000"/>
                </a:solidFill>
                <a:latin typeface="+mn-lt"/>
              </a:rPr>
              <a:t>                 </a:t>
            </a:r>
            <a:r>
              <a:rPr lang="en-US" dirty="0" smtClean="0">
                <a:solidFill>
                  <a:srgbClr val="000000"/>
                </a:solidFill>
                <a:latin typeface="+mn-lt"/>
              </a:rPr>
              <a:t>} </a:t>
            </a:r>
          </a:p>
          <a:p>
            <a:pPr algn="l">
              <a:lnSpc>
                <a:spcPct val="90000"/>
              </a:lnSpc>
              <a:spcBef>
                <a:spcPts val="1200"/>
              </a:spcBef>
            </a:pPr>
            <a:r>
              <a:rPr lang="en-US" dirty="0">
                <a:solidFill>
                  <a:srgbClr val="000000"/>
                </a:solidFill>
                <a:latin typeface="+mn-lt"/>
              </a:rPr>
              <a:t>         }  /* end of loop forever */ </a:t>
            </a:r>
          </a:p>
        </p:txBody>
      </p:sp>
      <p:grpSp>
        <p:nvGrpSpPr>
          <p:cNvPr id="18" name="Group 17"/>
          <p:cNvGrpSpPr/>
          <p:nvPr/>
        </p:nvGrpSpPr>
        <p:grpSpPr>
          <a:xfrm>
            <a:off x="6573539" y="1112485"/>
            <a:ext cx="3319796" cy="2649033"/>
            <a:chOff x="6614104" y="1223164"/>
            <a:chExt cx="3319796" cy="2649033"/>
          </a:xfrm>
        </p:grpSpPr>
        <p:sp>
          <p:nvSpPr>
            <p:cNvPr id="4" name="Oval 3"/>
            <p:cNvSpPr/>
            <p:nvPr/>
          </p:nvSpPr>
          <p:spPr bwMode="auto">
            <a:xfrm>
              <a:off x="7432913" y="1718208"/>
              <a:ext cx="1929871" cy="1929871"/>
            </a:xfrm>
            <a:prstGeom prst="ellipse">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6" name="Block Arc 5"/>
            <p:cNvSpPr/>
            <p:nvPr/>
          </p:nvSpPr>
          <p:spPr bwMode="auto">
            <a:xfrm>
              <a:off x="7420462" y="1718206"/>
              <a:ext cx="1942322" cy="1942322"/>
            </a:xfrm>
            <a:prstGeom prst="blockArc">
              <a:avLst>
                <a:gd name="adj1" fmla="val 13065869"/>
                <a:gd name="adj2" fmla="val 17958616"/>
                <a:gd name="adj3" fmla="val 8097"/>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7" name="TextBox 6"/>
            <p:cNvSpPr txBox="1"/>
            <p:nvPr/>
          </p:nvSpPr>
          <p:spPr>
            <a:xfrm>
              <a:off x="6614104" y="1357139"/>
              <a:ext cx="1167421" cy="276999"/>
            </a:xfrm>
            <a:prstGeom prst="rect">
              <a:avLst/>
            </a:prstGeom>
            <a:noFill/>
          </p:spPr>
          <p:txBody>
            <a:bodyPr wrap="none" lIns="0" tIns="0" rIns="0" bIns="0" rtlCol="0">
              <a:spAutoFit/>
            </a:bodyPr>
            <a:lstStyle/>
            <a:p>
              <a:r>
                <a:rPr lang="en-US" i="1" dirty="0" err="1" smtClean="0">
                  <a:latin typeface="+mn-lt"/>
                </a:rPr>
                <a:t>sendBase</a:t>
              </a:r>
              <a:endParaRPr lang="en-US" i="1" dirty="0">
                <a:latin typeface="+mn-lt"/>
              </a:endParaRPr>
            </a:p>
          </p:txBody>
        </p:sp>
        <p:sp>
          <p:nvSpPr>
            <p:cNvPr id="8" name="TextBox 7"/>
            <p:cNvSpPr txBox="1"/>
            <p:nvPr/>
          </p:nvSpPr>
          <p:spPr>
            <a:xfrm>
              <a:off x="8375146" y="1223164"/>
              <a:ext cx="1558754" cy="276999"/>
            </a:xfrm>
            <a:prstGeom prst="rect">
              <a:avLst/>
            </a:prstGeom>
            <a:noFill/>
          </p:spPr>
          <p:txBody>
            <a:bodyPr wrap="none" lIns="0" tIns="0" rIns="0" bIns="0" rtlCol="0">
              <a:spAutoFit/>
            </a:bodyPr>
            <a:lstStyle/>
            <a:p>
              <a:r>
                <a:rPr lang="en-US" i="1" dirty="0" err="1" smtClean="0">
                  <a:latin typeface="+mn-lt"/>
                </a:rPr>
                <a:t>nextSeqNum</a:t>
              </a:r>
              <a:endParaRPr lang="en-US" i="1" dirty="0">
                <a:latin typeface="+mn-lt"/>
              </a:endParaRPr>
            </a:p>
          </p:txBody>
        </p:sp>
        <p:cxnSp>
          <p:nvCxnSpPr>
            <p:cNvPr id="10" name="Straight Arrow Connector 9"/>
            <p:cNvCxnSpPr>
              <a:stCxn id="8" idx="2"/>
            </p:cNvCxnSpPr>
            <p:nvPr/>
          </p:nvCxnSpPr>
          <p:spPr bwMode="auto">
            <a:xfrm rot="5400000">
              <a:off x="8869469" y="1557661"/>
              <a:ext cx="342553" cy="22755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 name="Straight Arrow Connector 11"/>
            <p:cNvCxnSpPr>
              <a:stCxn id="7" idx="2"/>
            </p:cNvCxnSpPr>
            <p:nvPr/>
          </p:nvCxnSpPr>
          <p:spPr bwMode="auto">
            <a:xfrm rot="16200000" flipH="1">
              <a:off x="7192395" y="1639557"/>
              <a:ext cx="445146" cy="43430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6" name="TextBox 15"/>
            <p:cNvSpPr txBox="1"/>
            <p:nvPr/>
          </p:nvSpPr>
          <p:spPr>
            <a:xfrm>
              <a:off x="7740542" y="2231094"/>
              <a:ext cx="1137778" cy="553998"/>
            </a:xfrm>
            <a:prstGeom prst="rect">
              <a:avLst/>
            </a:prstGeom>
            <a:noFill/>
          </p:spPr>
          <p:txBody>
            <a:bodyPr wrap="none" lIns="0" tIns="0" rIns="0" bIns="0" rtlCol="0">
              <a:spAutoFit/>
            </a:bodyPr>
            <a:lstStyle/>
            <a:p>
              <a:pPr algn="ctr"/>
              <a:r>
                <a:rPr lang="en-US" i="1" dirty="0" smtClean="0">
                  <a:latin typeface="+mn-lt"/>
                </a:rPr>
                <a:t>un-</a:t>
              </a:r>
              <a:r>
                <a:rPr lang="en-US" i="1" dirty="0" err="1" smtClean="0">
                  <a:latin typeface="+mn-lt"/>
                </a:rPr>
                <a:t>acked</a:t>
              </a:r>
              <a:r>
                <a:rPr lang="en-US" i="1" dirty="0" smtClean="0">
                  <a:latin typeface="+mn-lt"/>
                </a:rPr>
                <a:t/>
              </a:r>
              <a:br>
                <a:rPr lang="en-US" i="1" dirty="0" smtClean="0">
                  <a:latin typeface="+mn-lt"/>
                </a:rPr>
              </a:br>
              <a:r>
                <a:rPr lang="en-US" i="1" dirty="0" smtClean="0">
                  <a:latin typeface="+mn-lt"/>
                </a:rPr>
                <a:t>bytes</a:t>
              </a:r>
              <a:endParaRPr lang="en-US" i="1" dirty="0">
                <a:latin typeface="+mn-lt"/>
              </a:endParaRPr>
            </a:p>
          </p:txBody>
        </p:sp>
        <p:sp>
          <p:nvSpPr>
            <p:cNvPr id="17" name="Arc 16"/>
            <p:cNvSpPr/>
            <p:nvPr/>
          </p:nvSpPr>
          <p:spPr bwMode="auto">
            <a:xfrm>
              <a:off x="7233705" y="1543897"/>
              <a:ext cx="2328300" cy="2328300"/>
            </a:xfrm>
            <a:prstGeom prst="arc">
              <a:avLst>
                <a:gd name="adj1" fmla="val 13324732"/>
                <a:gd name="adj2" fmla="val 15280120"/>
              </a:avLst>
            </a:prstGeom>
            <a:noFill/>
            <a:ln w="12700" cap="flat" cmpd="sng" algn="ctr">
              <a:solidFill>
                <a:schemeClr val="tx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grpSp>
      <p:sp>
        <p:nvSpPr>
          <p:cNvPr id="2" name="Slide Number Placeholder 1"/>
          <p:cNvSpPr>
            <a:spLocks noGrp="1"/>
          </p:cNvSpPr>
          <p:nvPr>
            <p:ph type="sldNum" sz="quarter" idx="10"/>
          </p:nvPr>
        </p:nvSpPr>
        <p:spPr>
          <a:xfrm>
            <a:off x="9698804" y="7501245"/>
            <a:ext cx="309981" cy="215444"/>
          </a:xfrm>
        </p:spPr>
        <p:txBody>
          <a:bodyPr/>
          <a:lstStyle/>
          <a:p>
            <a:fld id="{8030269B-3FF7-874D-8ED1-2D9E2506D078}" type="slidenum">
              <a:rPr lang="en-US" smtClean="0"/>
              <a:pPr/>
              <a:t>15</a:t>
            </a:fld>
            <a:endParaRPr lang="en-US"/>
          </a:p>
        </p:txBody>
      </p:sp>
      <p:cxnSp>
        <p:nvCxnSpPr>
          <p:cNvPr id="5" name="Straight Arrow Connector 4"/>
          <p:cNvCxnSpPr/>
          <p:nvPr/>
        </p:nvCxnSpPr>
        <p:spPr bwMode="auto">
          <a:xfrm flipH="1" flipV="1">
            <a:off x="8188503" y="1746031"/>
            <a:ext cx="80363" cy="37438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5" name="Rectangle 7"/>
          <p:cNvSpPr>
            <a:spLocks noGrp="1" noChangeArrowheads="1"/>
          </p:cNvSpPr>
          <p:nvPr>
            <p:ph type="title"/>
          </p:nvPr>
        </p:nvSpPr>
        <p:spPr>
          <a:xfrm>
            <a:off x="356235" y="653538"/>
            <a:ext cx="8549640" cy="1025525"/>
          </a:xfrm>
        </p:spPr>
        <p:txBody>
          <a:bodyPr/>
          <a:lstStyle/>
          <a:p>
            <a:r>
              <a:rPr lang="en-US" dirty="0" smtClean="0"/>
              <a:t>TCP Retransmission Scenarios</a:t>
            </a:r>
            <a:endParaRPr lang="en-US" dirty="0"/>
          </a:p>
        </p:txBody>
      </p:sp>
      <p:grpSp>
        <p:nvGrpSpPr>
          <p:cNvPr id="6" name="Group 5"/>
          <p:cNvGrpSpPr/>
          <p:nvPr/>
        </p:nvGrpSpPr>
        <p:grpSpPr>
          <a:xfrm>
            <a:off x="200488" y="1610801"/>
            <a:ext cx="4226915" cy="6073986"/>
            <a:chOff x="200488" y="1610801"/>
            <a:chExt cx="4226915" cy="6073986"/>
          </a:xfrm>
        </p:grpSpPr>
        <p:grpSp>
          <p:nvGrpSpPr>
            <p:cNvPr id="4" name="Group 72"/>
            <p:cNvGrpSpPr>
              <a:grpSpLocks/>
            </p:cNvGrpSpPr>
            <p:nvPr/>
          </p:nvGrpSpPr>
          <p:grpSpPr bwMode="auto">
            <a:xfrm>
              <a:off x="1133975" y="1610801"/>
              <a:ext cx="3293428" cy="6073986"/>
              <a:chOff x="344" y="671"/>
              <a:chExt cx="1886" cy="3376"/>
            </a:xfrm>
          </p:grpSpPr>
          <p:sp>
            <p:nvSpPr>
              <p:cNvPr id="191497" name="Line 9"/>
              <p:cNvSpPr>
                <a:spLocks noChangeShapeType="1"/>
              </p:cNvSpPr>
              <p:nvPr/>
            </p:nvSpPr>
            <p:spPr bwMode="auto">
              <a:xfrm flipH="1">
                <a:off x="1170" y="1752"/>
                <a:ext cx="996" cy="306"/>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latin typeface="+mn-lt"/>
                </a:endParaRPr>
              </a:p>
            </p:txBody>
          </p:sp>
          <p:sp>
            <p:nvSpPr>
              <p:cNvPr id="191498" name="Line 10"/>
              <p:cNvSpPr>
                <a:spLocks noChangeShapeType="1"/>
              </p:cNvSpPr>
              <p:nvPr/>
            </p:nvSpPr>
            <p:spPr bwMode="auto">
              <a:xfrm>
                <a:off x="576" y="1296"/>
                <a:ext cx="1596" cy="372"/>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latin typeface="+mn-lt"/>
                </a:endParaRPr>
              </a:p>
            </p:txBody>
          </p:sp>
          <p:sp>
            <p:nvSpPr>
              <p:cNvPr id="191500" name="Text Box 12"/>
              <p:cNvSpPr txBox="1">
                <a:spLocks noChangeArrowheads="1"/>
              </p:cNvSpPr>
              <p:nvPr/>
            </p:nvSpPr>
            <p:spPr bwMode="auto">
              <a:xfrm>
                <a:off x="407" y="890"/>
                <a:ext cx="543" cy="205"/>
              </a:xfrm>
              <a:prstGeom prst="rect">
                <a:avLst/>
              </a:prstGeom>
              <a:noFill/>
              <a:ln w="9525">
                <a:noFill/>
                <a:miter lim="800000"/>
                <a:headEnd/>
                <a:tailEnd/>
              </a:ln>
              <a:effectLst/>
            </p:spPr>
            <p:txBody>
              <a:bodyPr wrap="none">
                <a:prstTxWarp prst="textNoShape">
                  <a:avLst/>
                </a:prstTxWarp>
                <a:spAutoFit/>
              </a:bodyPr>
              <a:lstStyle/>
              <a:p>
                <a:r>
                  <a:rPr lang="en-US" dirty="0">
                    <a:latin typeface="+mn-lt"/>
                  </a:rPr>
                  <a:t>Host A</a:t>
                </a:r>
                <a:endParaRPr lang="en-US" sz="1100" dirty="0">
                  <a:latin typeface="+mn-lt"/>
                </a:endParaRPr>
              </a:p>
            </p:txBody>
          </p:sp>
          <p:sp>
            <p:nvSpPr>
              <p:cNvPr id="191501" name="Text Box 13"/>
              <p:cNvSpPr txBox="1">
                <a:spLocks noChangeArrowheads="1"/>
              </p:cNvSpPr>
              <p:nvPr/>
            </p:nvSpPr>
            <p:spPr bwMode="auto">
              <a:xfrm rot="706751">
                <a:off x="706" y="1305"/>
                <a:ext cx="1397" cy="188"/>
              </a:xfrm>
              <a:prstGeom prst="rect">
                <a:avLst/>
              </a:prstGeom>
              <a:noFill/>
              <a:ln w="9525">
                <a:noFill/>
                <a:miter lim="800000"/>
                <a:headEnd/>
                <a:tailEnd/>
              </a:ln>
              <a:effectLst/>
            </p:spPr>
            <p:txBody>
              <a:bodyPr wrap="none">
                <a:prstTxWarp prst="textNoShape">
                  <a:avLst/>
                </a:prstTxWarp>
                <a:spAutoFit/>
              </a:bodyPr>
              <a:lstStyle/>
              <a:p>
                <a:r>
                  <a:rPr lang="en-US" sz="1600" dirty="0" err="1">
                    <a:latin typeface="+mn-lt"/>
                  </a:rPr>
                  <a:t>Seq</a:t>
                </a:r>
                <a:r>
                  <a:rPr lang="en-US" sz="1600" dirty="0">
                    <a:latin typeface="+mn-lt"/>
                  </a:rPr>
                  <a:t>=92, 8 bytes data</a:t>
                </a:r>
                <a:endParaRPr lang="en-US" sz="1100" dirty="0">
                  <a:latin typeface="+mn-lt"/>
                </a:endParaRPr>
              </a:p>
            </p:txBody>
          </p:sp>
          <p:sp>
            <p:nvSpPr>
              <p:cNvPr id="191502" name="Text Box 14"/>
              <p:cNvSpPr txBox="1">
                <a:spLocks noChangeArrowheads="1"/>
              </p:cNvSpPr>
              <p:nvPr/>
            </p:nvSpPr>
            <p:spPr bwMode="auto">
              <a:xfrm rot="20574843">
                <a:off x="1301" y="1730"/>
                <a:ext cx="670" cy="188"/>
              </a:xfrm>
              <a:prstGeom prst="rect">
                <a:avLst/>
              </a:prstGeom>
              <a:noFill/>
              <a:ln w="9525">
                <a:noFill/>
                <a:miter lim="800000"/>
                <a:headEnd/>
                <a:tailEnd/>
              </a:ln>
              <a:effectLst/>
            </p:spPr>
            <p:txBody>
              <a:bodyPr wrap="none">
                <a:prstTxWarp prst="textNoShape">
                  <a:avLst/>
                </a:prstTxWarp>
                <a:spAutoFit/>
              </a:bodyPr>
              <a:lstStyle/>
              <a:p>
                <a:r>
                  <a:rPr lang="en-US" sz="1600" dirty="0">
                    <a:latin typeface="+mn-lt"/>
                  </a:rPr>
                  <a:t>ACK=100</a:t>
                </a:r>
                <a:endParaRPr lang="en-US" sz="1100" dirty="0">
                  <a:latin typeface="+mn-lt"/>
                </a:endParaRPr>
              </a:p>
            </p:txBody>
          </p:sp>
          <p:sp>
            <p:nvSpPr>
              <p:cNvPr id="191503" name="Text Box 15"/>
              <p:cNvSpPr txBox="1">
                <a:spLocks noChangeArrowheads="1"/>
              </p:cNvSpPr>
              <p:nvPr/>
            </p:nvSpPr>
            <p:spPr bwMode="auto">
              <a:xfrm>
                <a:off x="928" y="2090"/>
                <a:ext cx="388" cy="222"/>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mn-lt"/>
                  </a:rPr>
                  <a:t>loss</a:t>
                </a:r>
                <a:endParaRPr lang="en-US" sz="1100" dirty="0">
                  <a:latin typeface="+mn-lt"/>
                </a:endParaRPr>
              </a:p>
            </p:txBody>
          </p:sp>
          <p:sp>
            <p:nvSpPr>
              <p:cNvPr id="191504" name="Text Box 16"/>
              <p:cNvSpPr txBox="1">
                <a:spLocks noChangeArrowheads="1"/>
              </p:cNvSpPr>
              <p:nvPr/>
            </p:nvSpPr>
            <p:spPr bwMode="auto">
              <a:xfrm rot="16200000">
                <a:off x="149" y="1805"/>
                <a:ext cx="602" cy="212"/>
              </a:xfrm>
              <a:prstGeom prst="rect">
                <a:avLst/>
              </a:prstGeom>
              <a:noFill/>
              <a:ln w="9525">
                <a:noFill/>
                <a:miter lim="800000"/>
                <a:headEnd/>
                <a:tailEnd/>
              </a:ln>
              <a:effectLst/>
            </p:spPr>
            <p:txBody>
              <a:bodyPr wrap="none">
                <a:prstTxWarp prst="textNoShape">
                  <a:avLst/>
                </a:prstTxWarp>
                <a:spAutoFit/>
              </a:bodyPr>
              <a:lstStyle/>
              <a:p>
                <a:r>
                  <a:rPr lang="en-US" dirty="0">
                    <a:latin typeface="+mn-lt"/>
                  </a:rPr>
                  <a:t>timeout</a:t>
                </a:r>
                <a:endParaRPr lang="en-US" sz="1100" dirty="0">
                  <a:latin typeface="+mn-lt"/>
                </a:endParaRPr>
              </a:p>
            </p:txBody>
          </p:sp>
          <p:sp>
            <p:nvSpPr>
              <p:cNvPr id="191509" name="Text Box 21"/>
              <p:cNvSpPr txBox="1">
                <a:spLocks noChangeArrowheads="1"/>
              </p:cNvSpPr>
              <p:nvPr/>
            </p:nvSpPr>
            <p:spPr bwMode="auto">
              <a:xfrm>
                <a:off x="593" y="671"/>
                <a:ext cx="1391" cy="222"/>
              </a:xfrm>
              <a:prstGeom prst="rect">
                <a:avLst/>
              </a:prstGeom>
              <a:noFill/>
              <a:ln w="9525">
                <a:noFill/>
                <a:miter lim="800000"/>
                <a:headEnd/>
                <a:tailEnd/>
              </a:ln>
              <a:effectLst/>
            </p:spPr>
            <p:txBody>
              <a:bodyPr wrap="none">
                <a:prstTxWarp prst="textNoShape">
                  <a:avLst/>
                </a:prstTxWarp>
                <a:spAutoFit/>
              </a:bodyPr>
              <a:lstStyle/>
              <a:p>
                <a:r>
                  <a:rPr lang="en-US" sz="2000" dirty="0">
                    <a:latin typeface="+mn-lt"/>
                  </a:rPr>
                  <a:t>lost ACK scenario</a:t>
                </a:r>
                <a:endParaRPr lang="en-US" sz="1100" dirty="0">
                  <a:latin typeface="+mn-lt"/>
                </a:endParaRPr>
              </a:p>
            </p:txBody>
          </p:sp>
          <p:sp>
            <p:nvSpPr>
              <p:cNvPr id="191511" name="Text Box 23"/>
              <p:cNvSpPr txBox="1">
                <a:spLocks noChangeArrowheads="1"/>
              </p:cNvSpPr>
              <p:nvPr/>
            </p:nvSpPr>
            <p:spPr bwMode="auto">
              <a:xfrm>
                <a:off x="1687" y="894"/>
                <a:ext cx="543" cy="205"/>
              </a:xfrm>
              <a:prstGeom prst="rect">
                <a:avLst/>
              </a:prstGeom>
              <a:noFill/>
              <a:ln w="9525">
                <a:noFill/>
                <a:miter lim="800000"/>
                <a:headEnd/>
                <a:tailEnd/>
              </a:ln>
              <a:effectLst/>
            </p:spPr>
            <p:txBody>
              <a:bodyPr wrap="none">
                <a:prstTxWarp prst="textNoShape">
                  <a:avLst/>
                </a:prstTxWarp>
                <a:spAutoFit/>
              </a:bodyPr>
              <a:lstStyle/>
              <a:p>
                <a:r>
                  <a:rPr lang="en-US" dirty="0">
                    <a:latin typeface="+mn-lt"/>
                  </a:rPr>
                  <a:t>Host B</a:t>
                </a:r>
                <a:endParaRPr lang="en-US" sz="1100" dirty="0">
                  <a:latin typeface="+mn-lt"/>
                </a:endParaRPr>
              </a:p>
            </p:txBody>
          </p:sp>
          <p:sp>
            <p:nvSpPr>
              <p:cNvPr id="191512" name="Text Box 24"/>
              <p:cNvSpPr txBox="1">
                <a:spLocks noChangeArrowheads="1"/>
              </p:cNvSpPr>
              <p:nvPr/>
            </p:nvSpPr>
            <p:spPr bwMode="auto">
              <a:xfrm>
                <a:off x="1012" y="1915"/>
                <a:ext cx="244" cy="288"/>
              </a:xfrm>
              <a:prstGeom prst="rect">
                <a:avLst/>
              </a:prstGeom>
              <a:noFill/>
              <a:ln w="9525">
                <a:noFill/>
                <a:miter lim="800000"/>
                <a:headEnd/>
                <a:tailEnd/>
              </a:ln>
              <a:effectLst/>
            </p:spPr>
            <p:txBody>
              <a:bodyPr wrap="none">
                <a:prstTxWarp prst="textNoShape">
                  <a:avLst/>
                </a:prstTxWarp>
                <a:spAutoFit/>
              </a:bodyPr>
              <a:lstStyle/>
              <a:p>
                <a:r>
                  <a:rPr lang="en-US" sz="2700" dirty="0">
                    <a:solidFill>
                      <a:srgbClr val="FF0000"/>
                    </a:solidFill>
                    <a:latin typeface="+mn-lt"/>
                  </a:rPr>
                  <a:t>X</a:t>
                </a:r>
                <a:endParaRPr lang="en-US" sz="1100" dirty="0">
                  <a:latin typeface="+mn-lt"/>
                </a:endParaRPr>
              </a:p>
            </p:txBody>
          </p:sp>
          <p:sp>
            <p:nvSpPr>
              <p:cNvPr id="191513" name="Line 25"/>
              <p:cNvSpPr>
                <a:spLocks noChangeShapeType="1"/>
              </p:cNvSpPr>
              <p:nvPr/>
            </p:nvSpPr>
            <p:spPr bwMode="auto">
              <a:xfrm>
                <a:off x="576" y="2472"/>
                <a:ext cx="1596" cy="372"/>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latin typeface="+mn-lt"/>
                </a:endParaRPr>
              </a:p>
            </p:txBody>
          </p:sp>
          <p:sp>
            <p:nvSpPr>
              <p:cNvPr id="191514" name="Text Box 26"/>
              <p:cNvSpPr txBox="1">
                <a:spLocks noChangeArrowheads="1"/>
              </p:cNvSpPr>
              <p:nvPr/>
            </p:nvSpPr>
            <p:spPr bwMode="auto">
              <a:xfrm rot="816056">
                <a:off x="652" y="2468"/>
                <a:ext cx="1397" cy="188"/>
              </a:xfrm>
              <a:prstGeom prst="rect">
                <a:avLst/>
              </a:prstGeom>
              <a:noFill/>
              <a:ln w="9525">
                <a:noFill/>
                <a:miter lim="800000"/>
                <a:headEnd/>
                <a:tailEnd/>
              </a:ln>
              <a:effectLst/>
            </p:spPr>
            <p:txBody>
              <a:bodyPr wrap="none">
                <a:prstTxWarp prst="textNoShape">
                  <a:avLst/>
                </a:prstTxWarp>
                <a:spAutoFit/>
              </a:bodyPr>
              <a:lstStyle/>
              <a:p>
                <a:r>
                  <a:rPr lang="en-US" sz="1600" dirty="0" err="1">
                    <a:latin typeface="+mn-lt"/>
                  </a:rPr>
                  <a:t>Seq</a:t>
                </a:r>
                <a:r>
                  <a:rPr lang="en-US" sz="1600" dirty="0">
                    <a:latin typeface="+mn-lt"/>
                  </a:rPr>
                  <a:t>=92, 8 bytes data</a:t>
                </a:r>
                <a:endParaRPr lang="en-US" sz="1100" dirty="0">
                  <a:latin typeface="+mn-lt"/>
                </a:endParaRPr>
              </a:p>
            </p:txBody>
          </p:sp>
          <p:sp>
            <p:nvSpPr>
              <p:cNvPr id="191515" name="Line 27"/>
              <p:cNvSpPr>
                <a:spLocks noChangeShapeType="1"/>
              </p:cNvSpPr>
              <p:nvPr/>
            </p:nvSpPr>
            <p:spPr bwMode="auto">
              <a:xfrm>
                <a:off x="570" y="1158"/>
                <a:ext cx="6" cy="268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91516" name="Line 28"/>
              <p:cNvSpPr>
                <a:spLocks noChangeShapeType="1"/>
              </p:cNvSpPr>
              <p:nvPr/>
            </p:nvSpPr>
            <p:spPr bwMode="auto">
              <a:xfrm>
                <a:off x="2154" y="1158"/>
                <a:ext cx="6" cy="268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91517" name="Line 29"/>
              <p:cNvSpPr>
                <a:spLocks noChangeShapeType="1"/>
              </p:cNvSpPr>
              <p:nvPr/>
            </p:nvSpPr>
            <p:spPr bwMode="auto">
              <a:xfrm flipH="1">
                <a:off x="582" y="2964"/>
                <a:ext cx="1572" cy="474"/>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latin typeface="+mn-lt"/>
                </a:endParaRPr>
              </a:p>
            </p:txBody>
          </p:sp>
          <p:sp>
            <p:nvSpPr>
              <p:cNvPr id="191518" name="Text Box 30"/>
              <p:cNvSpPr txBox="1">
                <a:spLocks noChangeArrowheads="1"/>
              </p:cNvSpPr>
              <p:nvPr/>
            </p:nvSpPr>
            <p:spPr bwMode="auto">
              <a:xfrm rot="20673133">
                <a:off x="967" y="3028"/>
                <a:ext cx="737" cy="188"/>
              </a:xfrm>
              <a:prstGeom prst="rect">
                <a:avLst/>
              </a:prstGeom>
              <a:noFill/>
              <a:ln w="9525">
                <a:noFill/>
                <a:miter lim="800000"/>
                <a:headEnd/>
                <a:tailEnd/>
              </a:ln>
              <a:effectLst/>
            </p:spPr>
            <p:txBody>
              <a:bodyPr wrap="square">
                <a:prstTxWarp prst="textNoShape">
                  <a:avLst/>
                </a:prstTxWarp>
                <a:spAutoFit/>
              </a:bodyPr>
              <a:lstStyle/>
              <a:p>
                <a:pPr algn="ctr"/>
                <a:r>
                  <a:rPr lang="en-US" sz="1600" dirty="0">
                    <a:latin typeface="+mn-lt"/>
                  </a:rPr>
                  <a:t>ACK=100</a:t>
                </a:r>
                <a:endParaRPr lang="en-US" sz="1100" dirty="0">
                  <a:latin typeface="+mn-lt"/>
                </a:endParaRPr>
              </a:p>
            </p:txBody>
          </p:sp>
          <p:sp>
            <p:nvSpPr>
              <p:cNvPr id="191519" name="Line 31"/>
              <p:cNvSpPr>
                <a:spLocks noChangeShapeType="1"/>
              </p:cNvSpPr>
              <p:nvPr/>
            </p:nvSpPr>
            <p:spPr bwMode="auto">
              <a:xfrm flipV="1">
                <a:off x="462" y="1284"/>
                <a:ext cx="0" cy="37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91520" name="Line 32"/>
              <p:cNvSpPr>
                <a:spLocks noChangeShapeType="1"/>
              </p:cNvSpPr>
              <p:nvPr/>
            </p:nvSpPr>
            <p:spPr bwMode="auto">
              <a:xfrm flipH="1">
                <a:off x="468" y="2166"/>
                <a:ext cx="0" cy="300"/>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91550" name="Text Box 62"/>
              <p:cNvSpPr txBox="1">
                <a:spLocks noChangeArrowheads="1"/>
              </p:cNvSpPr>
              <p:nvPr/>
            </p:nvSpPr>
            <p:spPr bwMode="auto">
              <a:xfrm>
                <a:off x="348" y="3825"/>
                <a:ext cx="434" cy="222"/>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mn-lt"/>
                  </a:rPr>
                  <a:t>time</a:t>
                </a:r>
                <a:endParaRPr lang="en-US" dirty="0">
                  <a:solidFill>
                    <a:srgbClr val="000000"/>
                  </a:solidFill>
                  <a:latin typeface="+mn-lt"/>
                </a:endParaRPr>
              </a:p>
            </p:txBody>
          </p:sp>
        </p:grpSp>
        <p:sp>
          <p:nvSpPr>
            <p:cNvPr id="191559" name="Text Box 71"/>
            <p:cNvSpPr txBox="1">
              <a:spLocks noChangeArrowheads="1"/>
            </p:cNvSpPr>
            <p:nvPr/>
          </p:nvSpPr>
          <p:spPr bwMode="auto">
            <a:xfrm>
              <a:off x="200488" y="6382193"/>
              <a:ext cx="1345602" cy="656875"/>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err="1" smtClean="0">
                  <a:latin typeface="+mn-lt"/>
                </a:rPr>
                <a:t>sendBase</a:t>
              </a:r>
              <a:endParaRPr lang="en-US" dirty="0">
                <a:latin typeface="+mn-lt"/>
              </a:endParaRPr>
            </a:p>
            <a:p>
              <a:pPr algn="ctr"/>
              <a:r>
                <a:rPr lang="en-US" dirty="0">
                  <a:latin typeface="+mn-lt"/>
                </a:rPr>
                <a:t>= 100</a:t>
              </a:r>
            </a:p>
          </p:txBody>
        </p:sp>
      </p:grpSp>
      <p:grpSp>
        <p:nvGrpSpPr>
          <p:cNvPr id="7" name="Group 6"/>
          <p:cNvGrpSpPr/>
          <p:nvPr/>
        </p:nvGrpSpPr>
        <p:grpSpPr>
          <a:xfrm>
            <a:off x="4807096" y="1568818"/>
            <a:ext cx="4823884" cy="5990022"/>
            <a:chOff x="4807096" y="1568818"/>
            <a:chExt cx="4823884" cy="5990022"/>
          </a:xfrm>
        </p:grpSpPr>
        <p:sp>
          <p:nvSpPr>
            <p:cNvPr id="191490" name="Line 2"/>
            <p:cNvSpPr>
              <a:spLocks noChangeShapeType="1"/>
            </p:cNvSpPr>
            <p:nvPr/>
          </p:nvSpPr>
          <p:spPr bwMode="auto">
            <a:xfrm flipH="1">
              <a:off x="6518985" y="3985702"/>
              <a:ext cx="2759500" cy="1425106"/>
            </a:xfrm>
            <a:prstGeom prst="line">
              <a:avLst/>
            </a:prstGeom>
            <a:noFill/>
            <a:ln w="28575">
              <a:solidFill>
                <a:schemeClr val="accent2"/>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493" name="Line 5"/>
            <p:cNvSpPr>
              <a:spLocks noChangeShapeType="1"/>
            </p:cNvSpPr>
            <p:nvPr/>
          </p:nvSpPr>
          <p:spPr bwMode="auto">
            <a:xfrm flipH="1">
              <a:off x="6522903" y="3521518"/>
              <a:ext cx="2797493" cy="1565275"/>
            </a:xfrm>
            <a:prstGeom prst="line">
              <a:avLst/>
            </a:prstGeom>
            <a:noFill/>
            <a:ln w="28575">
              <a:solidFill>
                <a:schemeClr val="accent2"/>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494" name="Rectangle 6"/>
            <p:cNvSpPr>
              <a:spLocks noChangeArrowheads="1"/>
            </p:cNvSpPr>
            <p:nvPr/>
          </p:nvSpPr>
          <p:spPr bwMode="auto">
            <a:xfrm rot="728579">
              <a:off x="6845960" y="4746750"/>
              <a:ext cx="1999456" cy="322050"/>
            </a:xfrm>
            <a:prstGeom prst="rect">
              <a:avLst/>
            </a:prstGeom>
            <a:solidFill>
              <a:schemeClr val="bg1"/>
            </a:solidFill>
            <a:ln w="9525">
              <a:noFill/>
              <a:miter lim="800000"/>
              <a:headEnd/>
              <a:tailEnd/>
            </a:ln>
            <a:effectLst/>
          </p:spPr>
          <p:txBody>
            <a:bodyPr wrap="none" lIns="101882" tIns="50941" rIns="101882" bIns="50941" anchor="ctr">
              <a:prstTxWarp prst="textNoShape">
                <a:avLst/>
              </a:prstTxWarp>
            </a:bodyPr>
            <a:lstStyle/>
            <a:p>
              <a:endParaRPr lang="en-US">
                <a:latin typeface="+mn-lt"/>
              </a:endParaRPr>
            </a:p>
          </p:txBody>
        </p:sp>
        <p:sp>
          <p:nvSpPr>
            <p:cNvPr id="191521" name="Line 33"/>
            <p:cNvSpPr>
              <a:spLocks noChangeShapeType="1"/>
            </p:cNvSpPr>
            <p:nvPr/>
          </p:nvSpPr>
          <p:spPr bwMode="auto">
            <a:xfrm>
              <a:off x="6543858" y="2701097"/>
              <a:ext cx="2787015" cy="669290"/>
            </a:xfrm>
            <a:prstGeom prst="line">
              <a:avLst/>
            </a:prstGeom>
            <a:noFill/>
            <a:ln w="28575">
              <a:solidFill>
                <a:schemeClr val="accent2"/>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523" name="Text Box 35"/>
            <p:cNvSpPr txBox="1">
              <a:spLocks noChangeArrowheads="1"/>
            </p:cNvSpPr>
            <p:nvPr/>
          </p:nvSpPr>
          <p:spPr bwMode="auto">
            <a:xfrm>
              <a:off x="6081822" y="1956879"/>
              <a:ext cx="969485" cy="379876"/>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dirty="0">
                  <a:latin typeface="+mn-lt"/>
                </a:rPr>
                <a:t>Host A</a:t>
              </a:r>
              <a:endParaRPr lang="en-US" sz="1100" dirty="0">
                <a:latin typeface="+mn-lt"/>
              </a:endParaRPr>
            </a:p>
          </p:txBody>
        </p:sp>
        <p:sp>
          <p:nvSpPr>
            <p:cNvPr id="191524" name="Text Box 36"/>
            <p:cNvSpPr txBox="1">
              <a:spLocks noChangeArrowheads="1"/>
            </p:cNvSpPr>
            <p:nvPr/>
          </p:nvSpPr>
          <p:spPr bwMode="auto">
            <a:xfrm rot="860676">
              <a:off x="6401852" y="3085873"/>
              <a:ext cx="2721166" cy="349098"/>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1600" dirty="0" err="1">
                  <a:latin typeface="+mn-lt"/>
                </a:rPr>
                <a:t>Seq</a:t>
              </a:r>
              <a:r>
                <a:rPr lang="en-US" sz="1600" dirty="0">
                  <a:latin typeface="+mn-lt"/>
                </a:rPr>
                <a:t>=100, 20 bytes data</a:t>
              </a:r>
              <a:endParaRPr lang="en-US" sz="1100" dirty="0">
                <a:latin typeface="+mn-lt"/>
              </a:endParaRPr>
            </a:p>
          </p:txBody>
        </p:sp>
        <p:sp>
          <p:nvSpPr>
            <p:cNvPr id="191525" name="Text Box 37"/>
            <p:cNvSpPr txBox="1">
              <a:spLocks noChangeArrowheads="1"/>
            </p:cNvSpPr>
            <p:nvPr/>
          </p:nvSpPr>
          <p:spPr bwMode="auto">
            <a:xfrm rot="-1770084">
              <a:off x="7349174" y="3952233"/>
              <a:ext cx="1190699" cy="349098"/>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1600" dirty="0">
                  <a:latin typeface="+mn-lt"/>
                </a:rPr>
                <a:t>ACK=100</a:t>
              </a:r>
              <a:endParaRPr lang="en-US" sz="1100" dirty="0">
                <a:latin typeface="+mn-lt"/>
              </a:endParaRPr>
            </a:p>
          </p:txBody>
        </p:sp>
        <p:grpSp>
          <p:nvGrpSpPr>
            <p:cNvPr id="2" name="Group 39"/>
            <p:cNvGrpSpPr>
              <a:grpSpLocks/>
            </p:cNvGrpSpPr>
            <p:nvPr/>
          </p:nvGrpSpPr>
          <p:grpSpPr bwMode="auto">
            <a:xfrm>
              <a:off x="6081104" y="7159425"/>
              <a:ext cx="757873" cy="399415"/>
              <a:chOff x="3285" y="3530"/>
              <a:chExt cx="434" cy="222"/>
            </a:xfrm>
          </p:grpSpPr>
          <p:sp>
            <p:nvSpPr>
              <p:cNvPr id="191528" name="Rectangle 40"/>
              <p:cNvSpPr>
                <a:spLocks noChangeArrowheads="1"/>
              </p:cNvSpPr>
              <p:nvPr/>
            </p:nvSpPr>
            <p:spPr bwMode="auto">
              <a:xfrm>
                <a:off x="3342" y="3576"/>
                <a:ext cx="324" cy="15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latin typeface="+mn-lt"/>
                </a:endParaRPr>
              </a:p>
            </p:txBody>
          </p:sp>
          <p:sp>
            <p:nvSpPr>
              <p:cNvPr id="191529" name="Text Box 41"/>
              <p:cNvSpPr txBox="1">
                <a:spLocks noChangeArrowheads="1"/>
              </p:cNvSpPr>
              <p:nvPr/>
            </p:nvSpPr>
            <p:spPr bwMode="auto">
              <a:xfrm>
                <a:off x="3285" y="3530"/>
                <a:ext cx="434" cy="222"/>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mn-lt"/>
                  </a:rPr>
                  <a:t>time</a:t>
                </a:r>
                <a:endParaRPr lang="en-US" sz="1100" dirty="0">
                  <a:solidFill>
                    <a:srgbClr val="000000"/>
                  </a:solidFill>
                  <a:latin typeface="+mn-lt"/>
                </a:endParaRPr>
              </a:p>
            </p:txBody>
          </p:sp>
        </p:grpSp>
        <p:sp>
          <p:nvSpPr>
            <p:cNvPr id="191530" name="Text Box 42"/>
            <p:cNvSpPr txBox="1">
              <a:spLocks noChangeArrowheads="1"/>
            </p:cNvSpPr>
            <p:nvPr/>
          </p:nvSpPr>
          <p:spPr bwMode="auto">
            <a:xfrm>
              <a:off x="6369673" y="1568818"/>
              <a:ext cx="2642318" cy="410654"/>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2000" dirty="0">
                  <a:latin typeface="+mn-lt"/>
                </a:rPr>
                <a:t>premature timeout</a:t>
              </a:r>
              <a:endParaRPr lang="en-US" sz="1100" dirty="0">
                <a:latin typeface="+mn-lt"/>
              </a:endParaRPr>
            </a:p>
          </p:txBody>
        </p:sp>
        <p:sp>
          <p:nvSpPr>
            <p:cNvPr id="191532" name="Text Box 44"/>
            <p:cNvSpPr txBox="1">
              <a:spLocks noChangeArrowheads="1"/>
            </p:cNvSpPr>
            <p:nvPr/>
          </p:nvSpPr>
          <p:spPr bwMode="auto">
            <a:xfrm>
              <a:off x="8661045" y="1978469"/>
              <a:ext cx="969935" cy="379876"/>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dirty="0">
                  <a:latin typeface="+mn-lt"/>
                </a:rPr>
                <a:t>Host B</a:t>
              </a:r>
              <a:endParaRPr lang="en-US" sz="1100" dirty="0">
                <a:latin typeface="+mn-lt"/>
              </a:endParaRPr>
            </a:p>
          </p:txBody>
        </p:sp>
        <p:sp>
          <p:nvSpPr>
            <p:cNvPr id="191533" name="Line 45"/>
            <p:cNvSpPr>
              <a:spLocks noChangeShapeType="1"/>
            </p:cNvSpPr>
            <p:nvPr/>
          </p:nvSpPr>
          <p:spPr bwMode="auto">
            <a:xfrm>
              <a:off x="6543858" y="4816917"/>
              <a:ext cx="2787015" cy="669290"/>
            </a:xfrm>
            <a:prstGeom prst="line">
              <a:avLst/>
            </a:prstGeom>
            <a:noFill/>
            <a:ln w="28575">
              <a:solidFill>
                <a:schemeClr val="accent2"/>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534" name="Text Box 46"/>
            <p:cNvSpPr txBox="1">
              <a:spLocks noChangeArrowheads="1"/>
            </p:cNvSpPr>
            <p:nvPr/>
          </p:nvSpPr>
          <p:spPr bwMode="auto">
            <a:xfrm rot="822281">
              <a:off x="6633886" y="4772653"/>
              <a:ext cx="2460277" cy="349098"/>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1600" dirty="0" err="1">
                  <a:latin typeface="+mn-lt"/>
                </a:rPr>
                <a:t>Seq</a:t>
              </a:r>
              <a:r>
                <a:rPr lang="en-US" sz="1600" dirty="0">
                  <a:latin typeface="+mn-lt"/>
                </a:rPr>
                <a:t>=92, 8 bytes data</a:t>
              </a:r>
              <a:endParaRPr lang="en-US" sz="1100" dirty="0">
                <a:latin typeface="+mn-lt"/>
              </a:endParaRPr>
            </a:p>
          </p:txBody>
        </p:sp>
        <p:sp>
          <p:nvSpPr>
            <p:cNvPr id="191535" name="Line 47"/>
            <p:cNvSpPr>
              <a:spLocks noChangeShapeType="1"/>
            </p:cNvSpPr>
            <p:nvPr/>
          </p:nvSpPr>
          <p:spPr bwMode="auto">
            <a:xfrm>
              <a:off x="6533380" y="2582352"/>
              <a:ext cx="0" cy="4620260"/>
            </a:xfrm>
            <a:prstGeom prst="line">
              <a:avLst/>
            </a:prstGeom>
            <a:noFill/>
            <a:ln w="9525">
              <a:solidFill>
                <a:schemeClr val="tx1"/>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536" name="Line 48"/>
            <p:cNvSpPr>
              <a:spLocks noChangeShapeType="1"/>
            </p:cNvSpPr>
            <p:nvPr/>
          </p:nvSpPr>
          <p:spPr bwMode="auto">
            <a:xfrm>
              <a:off x="9299440" y="2614943"/>
              <a:ext cx="0" cy="4600113"/>
            </a:xfrm>
            <a:prstGeom prst="line">
              <a:avLst/>
            </a:prstGeom>
            <a:noFill/>
            <a:ln w="9525">
              <a:solidFill>
                <a:schemeClr val="tx1"/>
              </a:solidFill>
              <a:round/>
              <a:headEnd type="none"/>
              <a:tailEnd type="triangle"/>
            </a:ln>
            <a:effectLst/>
          </p:spPr>
          <p:txBody>
            <a:bodyPr wrap="none" lIns="101882" tIns="50941" rIns="101882" bIns="50941" anchor="ctr">
              <a:prstTxWarp prst="textNoShape">
                <a:avLst/>
              </a:prstTxWarp>
            </a:bodyPr>
            <a:lstStyle/>
            <a:p>
              <a:endParaRPr lang="en-US">
                <a:latin typeface="+mn-lt"/>
              </a:endParaRPr>
            </a:p>
          </p:txBody>
        </p:sp>
        <p:sp>
          <p:nvSpPr>
            <p:cNvPr id="191537" name="Text Box 49"/>
            <p:cNvSpPr txBox="1">
              <a:spLocks noChangeArrowheads="1"/>
            </p:cNvSpPr>
            <p:nvPr/>
          </p:nvSpPr>
          <p:spPr bwMode="auto">
            <a:xfrm rot="19972628">
              <a:off x="7929446" y="3994646"/>
              <a:ext cx="1234266" cy="349098"/>
            </a:xfrm>
            <a:prstGeom prst="rect">
              <a:avLst/>
            </a:prstGeom>
            <a:noFill/>
            <a:ln w="9525">
              <a:noFill/>
              <a:miter lim="800000"/>
              <a:headEnd/>
              <a:tailEnd/>
            </a:ln>
            <a:effectLst/>
          </p:spPr>
          <p:txBody>
            <a:bodyPr wrap="square" lIns="101882" tIns="50941" rIns="101882" bIns="50941">
              <a:prstTxWarp prst="textNoShape">
                <a:avLst/>
              </a:prstTxWarp>
              <a:spAutoFit/>
            </a:bodyPr>
            <a:lstStyle/>
            <a:p>
              <a:r>
                <a:rPr lang="en-US" sz="1600" dirty="0">
                  <a:latin typeface="+mn-lt"/>
                </a:rPr>
                <a:t>ACK=120</a:t>
              </a:r>
              <a:endParaRPr lang="en-US" sz="1100" dirty="0">
                <a:latin typeface="+mn-lt"/>
              </a:endParaRPr>
            </a:p>
          </p:txBody>
        </p:sp>
        <p:sp>
          <p:nvSpPr>
            <p:cNvPr id="191540" name="Line 52"/>
            <p:cNvSpPr>
              <a:spLocks noChangeShapeType="1"/>
            </p:cNvSpPr>
            <p:nvPr/>
          </p:nvSpPr>
          <p:spPr bwMode="auto">
            <a:xfrm>
              <a:off x="6529888" y="3100512"/>
              <a:ext cx="2759075" cy="712470"/>
            </a:xfrm>
            <a:prstGeom prst="line">
              <a:avLst/>
            </a:prstGeom>
            <a:noFill/>
            <a:ln w="28575">
              <a:solidFill>
                <a:schemeClr val="accent2"/>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541" name="Text Box 53"/>
            <p:cNvSpPr txBox="1">
              <a:spLocks noChangeArrowheads="1"/>
            </p:cNvSpPr>
            <p:nvPr/>
          </p:nvSpPr>
          <p:spPr bwMode="auto">
            <a:xfrm rot="824911">
              <a:off x="6665318" y="2701068"/>
              <a:ext cx="2460277" cy="349098"/>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1600" dirty="0" err="1">
                  <a:latin typeface="+mn-lt"/>
                </a:rPr>
                <a:t>Seq</a:t>
              </a:r>
              <a:r>
                <a:rPr lang="en-US" sz="1600" dirty="0">
                  <a:latin typeface="+mn-lt"/>
                </a:rPr>
                <a:t>=92, 8 bytes data</a:t>
              </a:r>
              <a:endParaRPr lang="en-US" sz="1100" dirty="0">
                <a:latin typeface="+mn-lt"/>
              </a:endParaRPr>
            </a:p>
          </p:txBody>
        </p:sp>
        <p:grpSp>
          <p:nvGrpSpPr>
            <p:cNvPr id="3" name="Group 63"/>
            <p:cNvGrpSpPr>
              <a:grpSpLocks/>
            </p:cNvGrpSpPr>
            <p:nvPr/>
          </p:nvGrpSpPr>
          <p:grpSpPr bwMode="auto">
            <a:xfrm>
              <a:off x="6177142" y="2708294"/>
              <a:ext cx="359727" cy="2108623"/>
              <a:chOff x="3444" y="1270"/>
              <a:chExt cx="206" cy="1172"/>
            </a:xfrm>
          </p:grpSpPr>
          <p:sp>
            <p:nvSpPr>
              <p:cNvPr id="191492" name="Rectangle 4"/>
              <p:cNvSpPr>
                <a:spLocks noChangeArrowheads="1"/>
              </p:cNvSpPr>
              <p:nvPr/>
            </p:nvSpPr>
            <p:spPr bwMode="auto">
              <a:xfrm>
                <a:off x="3494" y="1432"/>
                <a:ext cx="128" cy="83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latin typeface="+mn-lt"/>
                </a:endParaRPr>
              </a:p>
            </p:txBody>
          </p:sp>
          <p:sp>
            <p:nvSpPr>
              <p:cNvPr id="191526" name="Text Box 38"/>
              <p:cNvSpPr txBox="1">
                <a:spLocks noChangeArrowheads="1"/>
              </p:cNvSpPr>
              <p:nvPr/>
            </p:nvSpPr>
            <p:spPr bwMode="auto">
              <a:xfrm rot="16200000">
                <a:off x="3021" y="1754"/>
                <a:ext cx="1039" cy="194"/>
              </a:xfrm>
              <a:prstGeom prst="rect">
                <a:avLst/>
              </a:prstGeom>
              <a:noFill/>
              <a:ln w="9525">
                <a:noFill/>
                <a:miter lim="800000"/>
                <a:headEnd/>
                <a:tailEnd/>
              </a:ln>
              <a:effectLst/>
            </p:spPr>
            <p:txBody>
              <a:bodyPr wrap="none">
                <a:prstTxWarp prst="textNoShape">
                  <a:avLst/>
                </a:prstTxWarp>
                <a:spAutoFit/>
              </a:bodyPr>
              <a:lstStyle/>
              <a:p>
                <a:r>
                  <a:rPr lang="en-US" sz="1600" dirty="0" err="1">
                    <a:latin typeface="+mn-lt"/>
                  </a:rPr>
                  <a:t>Seq</a:t>
                </a:r>
                <a:r>
                  <a:rPr lang="en-US" sz="1600" dirty="0">
                    <a:latin typeface="+mn-lt"/>
                  </a:rPr>
                  <a:t>=92 timeout</a:t>
                </a:r>
                <a:endParaRPr lang="en-US" sz="1100" dirty="0">
                  <a:latin typeface="+mn-lt"/>
                </a:endParaRPr>
              </a:p>
            </p:txBody>
          </p:sp>
          <p:sp>
            <p:nvSpPr>
              <p:cNvPr id="191538" name="Line 50"/>
              <p:cNvSpPr>
                <a:spLocks noChangeShapeType="1"/>
              </p:cNvSpPr>
              <p:nvPr/>
            </p:nvSpPr>
            <p:spPr bwMode="auto">
              <a:xfrm flipV="1">
                <a:off x="3552" y="1270"/>
                <a:ext cx="4" cy="154"/>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91539" name="Line 51"/>
              <p:cNvSpPr>
                <a:spLocks noChangeShapeType="1"/>
              </p:cNvSpPr>
              <p:nvPr/>
            </p:nvSpPr>
            <p:spPr bwMode="auto">
              <a:xfrm flipH="1">
                <a:off x="3546" y="2296"/>
                <a:ext cx="0" cy="140"/>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91542" name="Line 54"/>
              <p:cNvSpPr>
                <a:spLocks noChangeShapeType="1"/>
              </p:cNvSpPr>
              <p:nvPr/>
            </p:nvSpPr>
            <p:spPr bwMode="auto">
              <a:xfrm flipH="1">
                <a:off x="3536" y="2442"/>
                <a:ext cx="114" cy="0"/>
              </a:xfrm>
              <a:prstGeom prst="line">
                <a:avLst/>
              </a:prstGeom>
              <a:noFill/>
              <a:ln w="1905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191543" name="Line 55"/>
              <p:cNvSpPr>
                <a:spLocks noChangeShapeType="1"/>
              </p:cNvSpPr>
              <p:nvPr/>
            </p:nvSpPr>
            <p:spPr bwMode="auto">
              <a:xfrm flipH="1">
                <a:off x="3524" y="1270"/>
                <a:ext cx="114" cy="0"/>
              </a:xfrm>
              <a:prstGeom prst="line">
                <a:avLst/>
              </a:prstGeom>
              <a:noFill/>
              <a:ln w="19050">
                <a:solidFill>
                  <a:schemeClr val="tx1"/>
                </a:solidFill>
                <a:round/>
                <a:headEnd/>
                <a:tailEnd/>
              </a:ln>
              <a:effectLst/>
            </p:spPr>
            <p:txBody>
              <a:bodyPr wrap="none" anchor="ctr">
                <a:prstTxWarp prst="textNoShape">
                  <a:avLst/>
                </a:prstTxWarp>
              </a:bodyPr>
              <a:lstStyle/>
              <a:p>
                <a:endParaRPr lang="en-US">
                  <a:latin typeface="+mn-lt"/>
                </a:endParaRPr>
              </a:p>
            </p:txBody>
          </p:sp>
        </p:grpSp>
        <p:sp>
          <p:nvSpPr>
            <p:cNvPr id="191548" name="Line 60"/>
            <p:cNvSpPr>
              <a:spLocks noChangeShapeType="1"/>
            </p:cNvSpPr>
            <p:nvPr/>
          </p:nvSpPr>
          <p:spPr bwMode="auto">
            <a:xfrm flipH="1">
              <a:off x="6561320" y="5547379"/>
              <a:ext cx="2724150" cy="1252220"/>
            </a:xfrm>
            <a:prstGeom prst="line">
              <a:avLst/>
            </a:prstGeom>
            <a:noFill/>
            <a:ln w="28575">
              <a:solidFill>
                <a:schemeClr val="accent2"/>
              </a:solidFill>
              <a:round/>
              <a:headEnd/>
              <a:tailEnd type="triangle" w="med" len="med"/>
            </a:ln>
            <a:effectLst/>
          </p:spPr>
          <p:txBody>
            <a:bodyPr wrap="none" lIns="101882" tIns="50941" rIns="101882" bIns="50941" anchor="ctr">
              <a:prstTxWarp prst="textNoShape">
                <a:avLst/>
              </a:prstTxWarp>
            </a:bodyPr>
            <a:lstStyle/>
            <a:p>
              <a:endParaRPr lang="en-US">
                <a:latin typeface="+mn-lt"/>
              </a:endParaRPr>
            </a:p>
          </p:txBody>
        </p:sp>
        <p:sp>
          <p:nvSpPr>
            <p:cNvPr id="191549" name="Text Box 61"/>
            <p:cNvSpPr txBox="1">
              <a:spLocks noChangeArrowheads="1"/>
            </p:cNvSpPr>
            <p:nvPr/>
          </p:nvSpPr>
          <p:spPr bwMode="auto">
            <a:xfrm rot="20137026">
              <a:off x="7277193" y="5844549"/>
              <a:ext cx="1211353" cy="349098"/>
            </a:xfrm>
            <a:prstGeom prst="rect">
              <a:avLst/>
            </a:prstGeom>
            <a:noFill/>
            <a:ln w="9525">
              <a:noFill/>
              <a:miter lim="800000"/>
              <a:headEnd/>
              <a:tailEnd/>
            </a:ln>
            <a:effectLst/>
          </p:spPr>
          <p:txBody>
            <a:bodyPr wrap="square" lIns="101882" tIns="50941" rIns="101882" bIns="50941">
              <a:prstTxWarp prst="textNoShape">
                <a:avLst/>
              </a:prstTxWarp>
              <a:spAutoFit/>
            </a:bodyPr>
            <a:lstStyle/>
            <a:p>
              <a:r>
                <a:rPr lang="en-US" sz="1600" dirty="0">
                  <a:latin typeface="+mn-lt"/>
                </a:rPr>
                <a:t>ACK=120</a:t>
              </a:r>
              <a:endParaRPr lang="en-US" sz="1100" dirty="0">
                <a:latin typeface="+mn-lt"/>
              </a:endParaRPr>
            </a:p>
          </p:txBody>
        </p:sp>
        <p:sp>
          <p:nvSpPr>
            <p:cNvPr id="191553" name="Rectangle 65"/>
            <p:cNvSpPr>
              <a:spLocks noChangeArrowheads="1"/>
            </p:cNvSpPr>
            <p:nvPr/>
          </p:nvSpPr>
          <p:spPr bwMode="auto">
            <a:xfrm>
              <a:off x="6283667" y="5119177"/>
              <a:ext cx="223520" cy="1496907"/>
            </a:xfrm>
            <a:prstGeom prst="rect">
              <a:avLst/>
            </a:prstGeom>
            <a:solidFill>
              <a:schemeClr val="bg1"/>
            </a:solidFill>
            <a:ln w="9525">
              <a:noFill/>
              <a:miter lim="800000"/>
              <a:headEnd/>
              <a:tailEnd/>
            </a:ln>
            <a:effectLst/>
          </p:spPr>
          <p:txBody>
            <a:bodyPr wrap="none" lIns="101882" tIns="50941" rIns="101882" bIns="50941" anchor="ctr">
              <a:prstTxWarp prst="textNoShape">
                <a:avLst/>
              </a:prstTxWarp>
            </a:bodyPr>
            <a:lstStyle/>
            <a:p>
              <a:endParaRPr lang="en-US">
                <a:latin typeface="+mn-lt"/>
              </a:endParaRPr>
            </a:p>
          </p:txBody>
        </p:sp>
        <p:sp>
          <p:nvSpPr>
            <p:cNvPr id="191554" name="Text Box 66"/>
            <p:cNvSpPr txBox="1">
              <a:spLocks noChangeArrowheads="1"/>
            </p:cNvSpPr>
            <p:nvPr/>
          </p:nvSpPr>
          <p:spPr bwMode="auto">
            <a:xfrm rot="-5400000">
              <a:off x="5420135" y="5697580"/>
              <a:ext cx="1891211" cy="349098"/>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1600" dirty="0" err="1">
                  <a:latin typeface="+mn-lt"/>
                </a:rPr>
                <a:t>Seq</a:t>
              </a:r>
              <a:r>
                <a:rPr lang="en-US" sz="1600" dirty="0">
                  <a:latin typeface="+mn-lt"/>
                </a:rPr>
                <a:t>=92 timeout</a:t>
              </a:r>
              <a:endParaRPr lang="en-US" sz="1100" dirty="0">
                <a:latin typeface="+mn-lt"/>
              </a:endParaRPr>
            </a:p>
          </p:txBody>
        </p:sp>
        <p:sp>
          <p:nvSpPr>
            <p:cNvPr id="191555" name="Line 67"/>
            <p:cNvSpPr>
              <a:spLocks noChangeShapeType="1"/>
            </p:cNvSpPr>
            <p:nvPr/>
          </p:nvSpPr>
          <p:spPr bwMode="auto">
            <a:xfrm flipV="1">
              <a:off x="6384949" y="4827712"/>
              <a:ext cx="6985" cy="277072"/>
            </a:xfrm>
            <a:prstGeom prst="line">
              <a:avLst/>
            </a:prstGeom>
            <a:noFill/>
            <a:ln w="19050">
              <a:solidFill>
                <a:schemeClr val="tx1"/>
              </a:solidFill>
              <a:round/>
              <a:headEnd/>
              <a:tailEnd type="triangle" w="med" len="med"/>
            </a:ln>
            <a:effectLst/>
          </p:spPr>
          <p:txBody>
            <a:bodyPr wrap="none" lIns="101882" tIns="50941" rIns="101882" bIns="50941" anchor="ctr">
              <a:prstTxWarp prst="textNoShape">
                <a:avLst/>
              </a:prstTxWarp>
            </a:bodyPr>
            <a:lstStyle/>
            <a:p>
              <a:pPr algn="ctr"/>
              <a:endParaRPr lang="en-US">
                <a:latin typeface="+mn-lt"/>
              </a:endParaRPr>
            </a:p>
          </p:txBody>
        </p:sp>
        <p:sp>
          <p:nvSpPr>
            <p:cNvPr id="191556" name="Line 68"/>
            <p:cNvSpPr>
              <a:spLocks noChangeShapeType="1"/>
            </p:cNvSpPr>
            <p:nvPr/>
          </p:nvSpPr>
          <p:spPr bwMode="auto">
            <a:xfrm flipH="1">
              <a:off x="6365740" y="6727632"/>
              <a:ext cx="0" cy="251883"/>
            </a:xfrm>
            <a:prstGeom prst="line">
              <a:avLst/>
            </a:prstGeom>
            <a:noFill/>
            <a:ln w="19050">
              <a:solidFill>
                <a:schemeClr val="tx1"/>
              </a:solidFill>
              <a:round/>
              <a:headEnd/>
              <a:tailEnd type="triangle" w="med" len="med"/>
            </a:ln>
            <a:effectLst/>
          </p:spPr>
          <p:txBody>
            <a:bodyPr wrap="none" lIns="101882" tIns="50941" rIns="101882" bIns="50941" anchor="ctr">
              <a:prstTxWarp prst="textNoShape">
                <a:avLst/>
              </a:prstTxWarp>
            </a:bodyPr>
            <a:lstStyle/>
            <a:p>
              <a:pPr algn="ctr"/>
              <a:endParaRPr lang="en-US">
                <a:latin typeface="+mn-lt"/>
              </a:endParaRPr>
            </a:p>
          </p:txBody>
        </p:sp>
        <p:sp>
          <p:nvSpPr>
            <p:cNvPr id="191557" name="Line 69"/>
            <p:cNvSpPr>
              <a:spLocks noChangeShapeType="1"/>
            </p:cNvSpPr>
            <p:nvPr/>
          </p:nvSpPr>
          <p:spPr bwMode="auto">
            <a:xfrm flipH="1">
              <a:off x="6281920" y="6986712"/>
              <a:ext cx="199073" cy="0"/>
            </a:xfrm>
            <a:prstGeom prst="line">
              <a:avLst/>
            </a:prstGeom>
            <a:noFill/>
            <a:ln w="19050">
              <a:solidFill>
                <a:schemeClr val="tx1"/>
              </a:solidFill>
              <a:round/>
              <a:headEnd/>
              <a:tailEnd/>
            </a:ln>
            <a:effectLst/>
          </p:spPr>
          <p:txBody>
            <a:bodyPr wrap="none" lIns="101882" tIns="50941" rIns="101882" bIns="50941" anchor="ctr">
              <a:prstTxWarp prst="textNoShape">
                <a:avLst/>
              </a:prstTxWarp>
            </a:bodyPr>
            <a:lstStyle/>
            <a:p>
              <a:endParaRPr lang="en-US">
                <a:latin typeface="+mn-lt"/>
              </a:endParaRPr>
            </a:p>
          </p:txBody>
        </p:sp>
        <p:sp>
          <p:nvSpPr>
            <p:cNvPr id="191558" name="Line 70"/>
            <p:cNvSpPr>
              <a:spLocks noChangeShapeType="1"/>
            </p:cNvSpPr>
            <p:nvPr/>
          </p:nvSpPr>
          <p:spPr bwMode="auto">
            <a:xfrm flipH="1">
              <a:off x="6336055" y="4827712"/>
              <a:ext cx="199073" cy="0"/>
            </a:xfrm>
            <a:prstGeom prst="line">
              <a:avLst/>
            </a:prstGeom>
            <a:noFill/>
            <a:ln w="19050">
              <a:solidFill>
                <a:schemeClr val="tx1"/>
              </a:solidFill>
              <a:round/>
              <a:headEnd/>
              <a:tailEnd/>
            </a:ln>
            <a:effectLst/>
          </p:spPr>
          <p:txBody>
            <a:bodyPr wrap="none" lIns="101882" tIns="50941" rIns="101882" bIns="50941" anchor="ctr">
              <a:prstTxWarp prst="textNoShape">
                <a:avLst/>
              </a:prstTxWarp>
            </a:bodyPr>
            <a:lstStyle/>
            <a:p>
              <a:endParaRPr lang="en-US">
                <a:latin typeface="+mn-lt"/>
              </a:endParaRPr>
            </a:p>
          </p:txBody>
        </p:sp>
        <p:sp>
          <p:nvSpPr>
            <p:cNvPr id="191561" name="Text Box 73"/>
            <p:cNvSpPr txBox="1">
              <a:spLocks noChangeArrowheads="1"/>
            </p:cNvSpPr>
            <p:nvPr/>
          </p:nvSpPr>
          <p:spPr bwMode="auto">
            <a:xfrm>
              <a:off x="4909683" y="5259513"/>
              <a:ext cx="1308069" cy="656875"/>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err="1">
                  <a:latin typeface="+mn-lt"/>
                </a:rPr>
                <a:t>s</a:t>
              </a:r>
              <a:r>
                <a:rPr lang="en-US" dirty="0" err="1" smtClean="0">
                  <a:latin typeface="+mn-lt"/>
                </a:rPr>
                <a:t>endBase</a:t>
              </a:r>
              <a:endParaRPr lang="en-US" dirty="0">
                <a:latin typeface="+mn-lt"/>
              </a:endParaRPr>
            </a:p>
            <a:p>
              <a:pPr algn="ctr"/>
              <a:r>
                <a:rPr lang="en-US" dirty="0">
                  <a:latin typeface="+mn-lt"/>
                </a:rPr>
                <a:t>= 120</a:t>
              </a:r>
            </a:p>
          </p:txBody>
        </p:sp>
        <p:sp>
          <p:nvSpPr>
            <p:cNvPr id="191562" name="Text Box 74"/>
            <p:cNvSpPr txBox="1">
              <a:spLocks noChangeArrowheads="1"/>
            </p:cNvSpPr>
            <p:nvPr/>
          </p:nvSpPr>
          <p:spPr bwMode="auto">
            <a:xfrm>
              <a:off x="4909683" y="6554913"/>
              <a:ext cx="1308069" cy="656875"/>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err="1">
                  <a:latin typeface="+mn-lt"/>
                </a:rPr>
                <a:t>s</a:t>
              </a:r>
              <a:r>
                <a:rPr lang="en-US" dirty="0" err="1" smtClean="0">
                  <a:latin typeface="+mn-lt"/>
                </a:rPr>
                <a:t>endBase</a:t>
              </a:r>
              <a:endParaRPr lang="en-US" dirty="0">
                <a:latin typeface="+mn-lt"/>
              </a:endParaRPr>
            </a:p>
            <a:p>
              <a:pPr algn="ctr"/>
              <a:r>
                <a:rPr lang="en-US" dirty="0">
                  <a:latin typeface="+mn-lt"/>
                </a:rPr>
                <a:t>= 120</a:t>
              </a:r>
            </a:p>
          </p:txBody>
        </p:sp>
        <p:sp>
          <p:nvSpPr>
            <p:cNvPr id="191563" name="Text Box 75"/>
            <p:cNvSpPr txBox="1">
              <a:spLocks noChangeArrowheads="1"/>
            </p:cNvSpPr>
            <p:nvPr/>
          </p:nvSpPr>
          <p:spPr bwMode="auto">
            <a:xfrm>
              <a:off x="4807096" y="4741353"/>
              <a:ext cx="1345602" cy="656875"/>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err="1" smtClean="0">
                  <a:latin typeface="+mn-lt"/>
                </a:rPr>
                <a:t>sendBase</a:t>
              </a:r>
              <a:endParaRPr lang="en-US" dirty="0">
                <a:latin typeface="+mn-lt"/>
              </a:endParaRPr>
            </a:p>
            <a:p>
              <a:pPr algn="ctr"/>
              <a:r>
                <a:rPr lang="en-US" dirty="0">
                  <a:latin typeface="+mn-lt"/>
                </a:rPr>
                <a:t>= 100</a:t>
              </a:r>
            </a:p>
          </p:txBody>
        </p:sp>
      </p:grpSp>
      <p:sp>
        <p:nvSpPr>
          <p:cNvPr id="5" name="Slide Number Placeholder 4"/>
          <p:cNvSpPr>
            <a:spLocks noGrp="1"/>
          </p:cNvSpPr>
          <p:nvPr>
            <p:ph type="sldNum" sz="quarter" idx="10"/>
          </p:nvPr>
        </p:nvSpPr>
        <p:spPr/>
        <p:txBody>
          <a:bodyPr/>
          <a:lstStyle/>
          <a:p>
            <a:fld id="{8030269B-3FF7-874D-8ED1-2D9E2506D07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536902"/>
            <a:ext cx="10058400" cy="1295400"/>
          </a:xfrm>
        </p:spPr>
        <p:txBody>
          <a:bodyPr/>
          <a:lstStyle/>
          <a:p>
            <a:r>
              <a:rPr lang="en-US" dirty="0"/>
              <a:t>TCP</a:t>
            </a:r>
            <a:r>
              <a:rPr lang="en-US" dirty="0" smtClean="0"/>
              <a:t> Retransmission Scenarios</a:t>
            </a:r>
            <a:endParaRPr lang="en-US" dirty="0"/>
          </a:p>
        </p:txBody>
      </p:sp>
      <p:grpSp>
        <p:nvGrpSpPr>
          <p:cNvPr id="4" name="Group 3"/>
          <p:cNvGrpSpPr/>
          <p:nvPr/>
        </p:nvGrpSpPr>
        <p:grpSpPr>
          <a:xfrm>
            <a:off x="275535" y="1845869"/>
            <a:ext cx="4836356" cy="5545032"/>
            <a:chOff x="275535" y="1845869"/>
            <a:chExt cx="4836356" cy="5545032"/>
          </a:xfrm>
        </p:grpSpPr>
        <p:grpSp>
          <p:nvGrpSpPr>
            <p:cNvPr id="2" name="Group 25"/>
            <p:cNvGrpSpPr>
              <a:grpSpLocks/>
            </p:cNvGrpSpPr>
            <p:nvPr/>
          </p:nvGrpSpPr>
          <p:grpSpPr bwMode="auto">
            <a:xfrm>
              <a:off x="1511123" y="1845869"/>
              <a:ext cx="3600768" cy="5545032"/>
              <a:chOff x="489" y="548"/>
              <a:chExt cx="2062" cy="3082"/>
            </a:xfrm>
          </p:grpSpPr>
          <p:sp>
            <p:nvSpPr>
              <p:cNvPr id="258052" name="Line 4"/>
              <p:cNvSpPr>
                <a:spLocks noChangeShapeType="1"/>
              </p:cNvSpPr>
              <p:nvPr/>
            </p:nvSpPr>
            <p:spPr bwMode="auto">
              <a:xfrm flipH="1">
                <a:off x="1382" y="1741"/>
                <a:ext cx="996" cy="306"/>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53" name="Line 5"/>
              <p:cNvSpPr>
                <a:spLocks noChangeShapeType="1"/>
              </p:cNvSpPr>
              <p:nvPr/>
            </p:nvSpPr>
            <p:spPr bwMode="auto">
              <a:xfrm>
                <a:off x="788" y="1285"/>
                <a:ext cx="1596" cy="372"/>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55" name="Text Box 7"/>
              <p:cNvSpPr txBox="1">
                <a:spLocks noChangeArrowheads="1"/>
              </p:cNvSpPr>
              <p:nvPr/>
            </p:nvSpPr>
            <p:spPr bwMode="auto">
              <a:xfrm>
                <a:off x="505" y="739"/>
                <a:ext cx="543" cy="205"/>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mn-lt"/>
                  </a:rPr>
                  <a:t>Host A</a:t>
                </a:r>
                <a:endParaRPr lang="en-US" sz="1100" dirty="0">
                  <a:solidFill>
                    <a:srgbClr val="000000"/>
                  </a:solidFill>
                  <a:latin typeface="+mn-lt"/>
                </a:endParaRPr>
              </a:p>
            </p:txBody>
          </p:sp>
          <p:sp>
            <p:nvSpPr>
              <p:cNvPr id="258056" name="Text Box 8"/>
              <p:cNvSpPr txBox="1">
                <a:spLocks noChangeArrowheads="1"/>
              </p:cNvSpPr>
              <p:nvPr/>
            </p:nvSpPr>
            <p:spPr bwMode="auto">
              <a:xfrm rot="812639">
                <a:off x="812" y="1265"/>
                <a:ext cx="1397" cy="188"/>
              </a:xfrm>
              <a:prstGeom prst="rect">
                <a:avLst/>
              </a:prstGeom>
              <a:noFill/>
              <a:ln w="9525">
                <a:noFill/>
                <a:miter lim="800000"/>
                <a:headEnd/>
                <a:tailEnd/>
              </a:ln>
              <a:effectLst/>
            </p:spPr>
            <p:txBody>
              <a:bodyPr wrap="none">
                <a:prstTxWarp prst="textNoShape">
                  <a:avLst/>
                </a:prstTxWarp>
                <a:spAutoFit/>
              </a:bodyPr>
              <a:lstStyle/>
              <a:p>
                <a:r>
                  <a:rPr lang="en-US" sz="1600" dirty="0" err="1">
                    <a:solidFill>
                      <a:srgbClr val="000000"/>
                    </a:solidFill>
                    <a:latin typeface="+mn-lt"/>
                  </a:rPr>
                  <a:t>Seq</a:t>
                </a:r>
                <a:r>
                  <a:rPr lang="en-US" sz="1600" dirty="0">
                    <a:solidFill>
                      <a:srgbClr val="000000"/>
                    </a:solidFill>
                    <a:latin typeface="+mn-lt"/>
                  </a:rPr>
                  <a:t>=92, 8 bytes data</a:t>
                </a:r>
                <a:endParaRPr lang="en-US" sz="1100" dirty="0">
                  <a:solidFill>
                    <a:srgbClr val="000000"/>
                  </a:solidFill>
                  <a:latin typeface="+mn-lt"/>
                </a:endParaRPr>
              </a:p>
            </p:txBody>
          </p:sp>
          <p:sp>
            <p:nvSpPr>
              <p:cNvPr id="258057" name="Text Box 9"/>
              <p:cNvSpPr txBox="1">
                <a:spLocks noChangeArrowheads="1"/>
              </p:cNvSpPr>
              <p:nvPr/>
            </p:nvSpPr>
            <p:spPr bwMode="auto">
              <a:xfrm rot="20617328">
                <a:off x="1472" y="1722"/>
                <a:ext cx="670" cy="188"/>
              </a:xfrm>
              <a:prstGeom prst="rect">
                <a:avLst/>
              </a:prstGeom>
              <a:noFill/>
              <a:ln w="9525">
                <a:noFill/>
                <a:miter lim="800000"/>
                <a:headEnd/>
                <a:tailEnd/>
              </a:ln>
              <a:effectLst/>
            </p:spPr>
            <p:txBody>
              <a:bodyPr wrap="none">
                <a:prstTxWarp prst="textNoShape">
                  <a:avLst/>
                </a:prstTxWarp>
                <a:spAutoFit/>
              </a:bodyPr>
              <a:lstStyle/>
              <a:p>
                <a:r>
                  <a:rPr lang="en-US" sz="1600" dirty="0">
                    <a:solidFill>
                      <a:srgbClr val="000000"/>
                    </a:solidFill>
                    <a:latin typeface="+mn-lt"/>
                  </a:rPr>
                  <a:t>ACK=100</a:t>
                </a:r>
                <a:endParaRPr lang="en-US" sz="1100" dirty="0">
                  <a:solidFill>
                    <a:srgbClr val="000000"/>
                  </a:solidFill>
                  <a:latin typeface="+mn-lt"/>
                </a:endParaRPr>
              </a:p>
            </p:txBody>
          </p:sp>
          <p:sp>
            <p:nvSpPr>
              <p:cNvPr id="258058" name="Text Box 10"/>
              <p:cNvSpPr txBox="1">
                <a:spLocks noChangeArrowheads="1"/>
              </p:cNvSpPr>
              <p:nvPr/>
            </p:nvSpPr>
            <p:spPr bwMode="auto">
              <a:xfrm>
                <a:off x="1140" y="2079"/>
                <a:ext cx="388" cy="222"/>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mn-lt"/>
                  </a:rPr>
                  <a:t>loss</a:t>
                </a:r>
                <a:endParaRPr lang="en-US" sz="1100" dirty="0">
                  <a:solidFill>
                    <a:srgbClr val="000000"/>
                  </a:solidFill>
                  <a:latin typeface="+mn-lt"/>
                </a:endParaRPr>
              </a:p>
            </p:txBody>
          </p:sp>
          <p:sp>
            <p:nvSpPr>
              <p:cNvPr id="258059" name="Text Box 11"/>
              <p:cNvSpPr txBox="1">
                <a:spLocks noChangeArrowheads="1"/>
              </p:cNvSpPr>
              <p:nvPr/>
            </p:nvSpPr>
            <p:spPr bwMode="auto">
              <a:xfrm rot="16200000">
                <a:off x="361" y="1794"/>
                <a:ext cx="602" cy="21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mn-lt"/>
                  </a:rPr>
                  <a:t>timeout</a:t>
                </a:r>
                <a:endParaRPr lang="en-US" sz="1100" dirty="0">
                  <a:solidFill>
                    <a:srgbClr val="000000"/>
                  </a:solidFill>
                  <a:latin typeface="+mn-lt"/>
                </a:endParaRPr>
              </a:p>
            </p:txBody>
          </p:sp>
          <p:sp>
            <p:nvSpPr>
              <p:cNvPr id="258060" name="Text Box 12"/>
              <p:cNvSpPr txBox="1">
                <a:spLocks noChangeArrowheads="1"/>
              </p:cNvSpPr>
              <p:nvPr/>
            </p:nvSpPr>
            <p:spPr bwMode="auto">
              <a:xfrm>
                <a:off x="489" y="548"/>
                <a:ext cx="1959" cy="222"/>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mn-lt"/>
                  </a:rPr>
                  <a:t>Cumulative ACK scenario</a:t>
                </a:r>
                <a:endParaRPr lang="en-US" sz="1100" dirty="0">
                  <a:solidFill>
                    <a:srgbClr val="000000"/>
                  </a:solidFill>
                  <a:latin typeface="+mn-lt"/>
                </a:endParaRPr>
              </a:p>
            </p:txBody>
          </p:sp>
          <p:sp>
            <p:nvSpPr>
              <p:cNvPr id="258062" name="Text Box 14"/>
              <p:cNvSpPr txBox="1">
                <a:spLocks noChangeArrowheads="1"/>
              </p:cNvSpPr>
              <p:nvPr/>
            </p:nvSpPr>
            <p:spPr bwMode="auto">
              <a:xfrm>
                <a:off x="2008" y="739"/>
                <a:ext cx="543" cy="205"/>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mn-lt"/>
                  </a:rPr>
                  <a:t>Host B</a:t>
                </a:r>
                <a:endParaRPr lang="en-US" sz="1100" dirty="0">
                  <a:solidFill>
                    <a:srgbClr val="000000"/>
                  </a:solidFill>
                  <a:latin typeface="+mn-lt"/>
                </a:endParaRPr>
              </a:p>
            </p:txBody>
          </p:sp>
          <p:sp>
            <p:nvSpPr>
              <p:cNvPr id="258063" name="Text Box 15"/>
              <p:cNvSpPr txBox="1">
                <a:spLocks noChangeArrowheads="1"/>
              </p:cNvSpPr>
              <p:nvPr/>
            </p:nvSpPr>
            <p:spPr bwMode="auto">
              <a:xfrm>
                <a:off x="1224" y="1904"/>
                <a:ext cx="244" cy="288"/>
              </a:xfrm>
              <a:prstGeom prst="rect">
                <a:avLst/>
              </a:prstGeom>
              <a:noFill/>
              <a:ln w="9525">
                <a:noFill/>
                <a:miter lim="800000"/>
                <a:headEnd/>
                <a:tailEnd/>
              </a:ln>
              <a:effectLst/>
            </p:spPr>
            <p:txBody>
              <a:bodyPr wrap="none">
                <a:prstTxWarp prst="textNoShape">
                  <a:avLst/>
                </a:prstTxWarp>
                <a:spAutoFit/>
              </a:bodyPr>
              <a:lstStyle/>
              <a:p>
                <a:r>
                  <a:rPr lang="en-US" sz="2700" dirty="0">
                    <a:solidFill>
                      <a:srgbClr val="000000"/>
                    </a:solidFill>
                    <a:latin typeface="+mn-lt"/>
                  </a:rPr>
                  <a:t>X</a:t>
                </a:r>
                <a:endParaRPr lang="en-US" sz="1100" dirty="0">
                  <a:solidFill>
                    <a:srgbClr val="000000"/>
                  </a:solidFill>
                  <a:latin typeface="+mn-lt"/>
                </a:endParaRPr>
              </a:p>
            </p:txBody>
          </p:sp>
          <p:sp>
            <p:nvSpPr>
              <p:cNvPr id="258064" name="Line 16"/>
              <p:cNvSpPr>
                <a:spLocks noChangeShapeType="1"/>
              </p:cNvSpPr>
              <p:nvPr/>
            </p:nvSpPr>
            <p:spPr bwMode="auto">
              <a:xfrm>
                <a:off x="768" y="2364"/>
                <a:ext cx="1596" cy="372"/>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65" name="Text Box 17"/>
              <p:cNvSpPr txBox="1">
                <a:spLocks noChangeArrowheads="1"/>
              </p:cNvSpPr>
              <p:nvPr/>
            </p:nvSpPr>
            <p:spPr bwMode="auto">
              <a:xfrm rot="815499">
                <a:off x="761" y="2351"/>
                <a:ext cx="1546" cy="188"/>
              </a:xfrm>
              <a:prstGeom prst="rect">
                <a:avLst/>
              </a:prstGeom>
              <a:noFill/>
              <a:ln w="9525">
                <a:noFill/>
                <a:miter lim="800000"/>
                <a:headEnd/>
                <a:tailEnd/>
              </a:ln>
              <a:effectLst/>
            </p:spPr>
            <p:txBody>
              <a:bodyPr wrap="none">
                <a:prstTxWarp prst="textNoShape">
                  <a:avLst/>
                </a:prstTxWarp>
                <a:spAutoFit/>
              </a:bodyPr>
              <a:lstStyle/>
              <a:p>
                <a:r>
                  <a:rPr lang="en-US" sz="1600" dirty="0" err="1">
                    <a:solidFill>
                      <a:srgbClr val="000000"/>
                    </a:solidFill>
                    <a:latin typeface="+mn-lt"/>
                  </a:rPr>
                  <a:t>Seq</a:t>
                </a:r>
                <a:r>
                  <a:rPr lang="en-US" sz="1600" dirty="0">
                    <a:solidFill>
                      <a:srgbClr val="000000"/>
                    </a:solidFill>
                    <a:latin typeface="+mn-lt"/>
                  </a:rPr>
                  <a:t>=100, 20 bytes data</a:t>
                </a:r>
                <a:endParaRPr lang="en-US" sz="1100" dirty="0">
                  <a:solidFill>
                    <a:srgbClr val="000000"/>
                  </a:solidFill>
                  <a:latin typeface="+mn-lt"/>
                </a:endParaRPr>
              </a:p>
            </p:txBody>
          </p:sp>
          <p:sp>
            <p:nvSpPr>
              <p:cNvPr id="258066" name="Line 18"/>
              <p:cNvSpPr>
                <a:spLocks noChangeShapeType="1"/>
              </p:cNvSpPr>
              <p:nvPr/>
            </p:nvSpPr>
            <p:spPr bwMode="auto">
              <a:xfrm>
                <a:off x="768" y="912"/>
                <a:ext cx="6" cy="249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67" name="Line 19"/>
              <p:cNvSpPr>
                <a:spLocks noChangeShapeType="1"/>
              </p:cNvSpPr>
              <p:nvPr/>
            </p:nvSpPr>
            <p:spPr bwMode="auto">
              <a:xfrm>
                <a:off x="2375" y="960"/>
                <a:ext cx="6" cy="249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68" name="Line 20"/>
              <p:cNvSpPr>
                <a:spLocks noChangeShapeType="1"/>
              </p:cNvSpPr>
              <p:nvPr/>
            </p:nvSpPr>
            <p:spPr bwMode="auto">
              <a:xfrm flipH="1">
                <a:off x="768" y="2796"/>
                <a:ext cx="1572" cy="474"/>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69" name="Text Box 21"/>
              <p:cNvSpPr txBox="1">
                <a:spLocks noChangeArrowheads="1"/>
              </p:cNvSpPr>
              <p:nvPr/>
            </p:nvSpPr>
            <p:spPr bwMode="auto">
              <a:xfrm rot="20673133">
                <a:off x="1199" y="3061"/>
                <a:ext cx="687" cy="188"/>
              </a:xfrm>
              <a:prstGeom prst="rect">
                <a:avLst/>
              </a:prstGeom>
              <a:noFill/>
              <a:ln w="9525">
                <a:noFill/>
                <a:miter lim="800000"/>
                <a:headEnd/>
                <a:tailEnd/>
              </a:ln>
              <a:effectLst/>
            </p:spPr>
            <p:txBody>
              <a:bodyPr wrap="square">
                <a:prstTxWarp prst="textNoShape">
                  <a:avLst/>
                </a:prstTxWarp>
                <a:spAutoFit/>
              </a:bodyPr>
              <a:lstStyle/>
              <a:p>
                <a:r>
                  <a:rPr lang="en-US" sz="1600" dirty="0">
                    <a:solidFill>
                      <a:srgbClr val="000000"/>
                    </a:solidFill>
                    <a:latin typeface="+mn-lt"/>
                  </a:rPr>
                  <a:t>ACK=120</a:t>
                </a:r>
                <a:endParaRPr lang="en-US" sz="1100" dirty="0">
                  <a:solidFill>
                    <a:srgbClr val="000000"/>
                  </a:solidFill>
                  <a:latin typeface="+mn-lt"/>
                </a:endParaRPr>
              </a:p>
            </p:txBody>
          </p:sp>
          <p:sp>
            <p:nvSpPr>
              <p:cNvPr id="258070" name="Line 22"/>
              <p:cNvSpPr>
                <a:spLocks noChangeShapeType="1"/>
              </p:cNvSpPr>
              <p:nvPr/>
            </p:nvSpPr>
            <p:spPr bwMode="auto">
              <a:xfrm flipV="1">
                <a:off x="674" y="1273"/>
                <a:ext cx="0" cy="37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71" name="Line 23"/>
              <p:cNvSpPr>
                <a:spLocks noChangeShapeType="1"/>
              </p:cNvSpPr>
              <p:nvPr/>
            </p:nvSpPr>
            <p:spPr bwMode="auto">
              <a:xfrm flipH="1">
                <a:off x="669" y="2155"/>
                <a:ext cx="11" cy="122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solidFill>
                    <a:srgbClr val="000000"/>
                  </a:solidFill>
                  <a:latin typeface="+mn-lt"/>
                </a:endParaRPr>
              </a:p>
            </p:txBody>
          </p:sp>
          <p:sp>
            <p:nvSpPr>
              <p:cNvPr id="258072" name="Text Box 24"/>
              <p:cNvSpPr txBox="1">
                <a:spLocks noChangeArrowheads="1"/>
              </p:cNvSpPr>
              <p:nvPr/>
            </p:nvSpPr>
            <p:spPr bwMode="auto">
              <a:xfrm>
                <a:off x="557" y="3408"/>
                <a:ext cx="434" cy="222"/>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mn-lt"/>
                  </a:rPr>
                  <a:t>time</a:t>
                </a:r>
                <a:endParaRPr lang="en-US" dirty="0">
                  <a:solidFill>
                    <a:srgbClr val="000000"/>
                  </a:solidFill>
                  <a:latin typeface="+mn-lt"/>
                </a:endParaRPr>
              </a:p>
            </p:txBody>
          </p:sp>
        </p:grpSp>
        <p:sp>
          <p:nvSpPr>
            <p:cNvPr id="258074" name="Text Box 26"/>
            <p:cNvSpPr txBox="1">
              <a:spLocks noChangeArrowheads="1"/>
            </p:cNvSpPr>
            <p:nvPr/>
          </p:nvSpPr>
          <p:spPr bwMode="auto">
            <a:xfrm>
              <a:off x="275535" y="6371610"/>
              <a:ext cx="1345602" cy="656875"/>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ctr"/>
              <a:r>
                <a:rPr lang="en-US" dirty="0" err="1" smtClean="0">
                  <a:solidFill>
                    <a:srgbClr val="000000"/>
                  </a:solidFill>
                  <a:latin typeface="+mn-lt"/>
                </a:rPr>
                <a:t>sendBase</a:t>
              </a:r>
              <a:endParaRPr lang="en-US" dirty="0">
                <a:solidFill>
                  <a:srgbClr val="000000"/>
                </a:solidFill>
                <a:latin typeface="+mn-lt"/>
              </a:endParaRPr>
            </a:p>
            <a:p>
              <a:pPr algn="ctr"/>
              <a:r>
                <a:rPr lang="en-US" dirty="0">
                  <a:solidFill>
                    <a:srgbClr val="000000"/>
                  </a:solidFill>
                  <a:latin typeface="+mn-lt"/>
                </a:rPr>
                <a:t>= 120</a:t>
              </a:r>
            </a:p>
          </p:txBody>
        </p:sp>
      </p:grpSp>
      <p:sp>
        <p:nvSpPr>
          <p:cNvPr id="3" name="Slide Number Placeholder 2"/>
          <p:cNvSpPr>
            <a:spLocks noGrp="1"/>
          </p:cNvSpPr>
          <p:nvPr>
            <p:ph type="sldNum" sz="quarter" idx="10"/>
          </p:nvPr>
        </p:nvSpPr>
        <p:spPr/>
        <p:txBody>
          <a:bodyPr/>
          <a:lstStyle/>
          <a:p>
            <a:fld id="{8030269B-3FF7-874D-8ED1-2D9E2506D07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dirty="0"/>
              <a:t>TCP ACK</a:t>
            </a:r>
            <a:r>
              <a:rPr lang="en-US" dirty="0" smtClean="0"/>
              <a:t> Generation</a:t>
            </a:r>
            <a:r>
              <a:rPr lang="en-US" u="none" dirty="0" smtClean="0"/>
              <a:t> </a:t>
            </a:r>
            <a:r>
              <a:rPr lang="en-US" sz="2700" dirty="0"/>
              <a:t>[RFC 1122, RFC 2581]</a:t>
            </a:r>
            <a:endParaRPr lang="en-US" dirty="0"/>
          </a:p>
        </p:txBody>
      </p:sp>
      <p:grpSp>
        <p:nvGrpSpPr>
          <p:cNvPr id="3" name="Group 2"/>
          <p:cNvGrpSpPr/>
          <p:nvPr/>
        </p:nvGrpSpPr>
        <p:grpSpPr>
          <a:xfrm>
            <a:off x="827723" y="1750590"/>
            <a:ext cx="8548274" cy="5607484"/>
            <a:chOff x="827723" y="1750590"/>
            <a:chExt cx="8548274" cy="5607484"/>
          </a:xfrm>
        </p:grpSpPr>
        <p:sp>
          <p:nvSpPr>
            <p:cNvPr id="190467" name="Text Box 3"/>
            <p:cNvSpPr txBox="1">
              <a:spLocks noChangeArrowheads="1"/>
            </p:cNvSpPr>
            <p:nvPr/>
          </p:nvSpPr>
          <p:spPr bwMode="auto">
            <a:xfrm>
              <a:off x="827723" y="1761385"/>
              <a:ext cx="3767852" cy="5596689"/>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l"/>
              <a:r>
                <a:rPr lang="en-US" sz="2700" dirty="0">
                  <a:solidFill>
                    <a:srgbClr val="000000"/>
                  </a:solidFill>
                  <a:latin typeface="Arial" charset="0"/>
                </a:rPr>
                <a:t>Event at Receiver</a:t>
              </a:r>
              <a:endParaRPr lang="en-US" sz="2000" dirty="0">
                <a:solidFill>
                  <a:srgbClr val="000000"/>
                </a:solidFill>
                <a:latin typeface="Arial" charset="0"/>
              </a:endParaRPr>
            </a:p>
            <a:p>
              <a:pPr algn="l"/>
              <a:endParaRPr lang="en-US" sz="2000" dirty="0">
                <a:solidFill>
                  <a:srgbClr val="000000"/>
                </a:solidFill>
                <a:latin typeface="Arial" charset="0"/>
              </a:endParaRPr>
            </a:p>
            <a:p>
              <a:pPr algn="l"/>
              <a:r>
                <a:rPr lang="en-US" sz="2000" dirty="0">
                  <a:solidFill>
                    <a:srgbClr val="000000"/>
                  </a:solidFill>
                  <a:latin typeface="Arial" charset="0"/>
                </a:rPr>
                <a:t>Arrival of in-order segment with</a:t>
              </a:r>
            </a:p>
            <a:p>
              <a:pPr algn="l"/>
              <a:r>
                <a:rPr lang="en-US" sz="2000" dirty="0">
                  <a:solidFill>
                    <a:srgbClr val="000000"/>
                  </a:solidFill>
                  <a:latin typeface="Arial" charset="0"/>
                </a:rPr>
                <a:t>expected </a:t>
              </a:r>
              <a:r>
                <a:rPr lang="en-US" sz="2000" dirty="0" err="1">
                  <a:solidFill>
                    <a:srgbClr val="000000"/>
                  </a:solidFill>
                  <a:latin typeface="Arial" charset="0"/>
                </a:rPr>
                <a:t>seq</a:t>
              </a:r>
              <a:r>
                <a:rPr lang="en-US" sz="2000" dirty="0">
                  <a:solidFill>
                    <a:srgbClr val="000000"/>
                  </a:solidFill>
                  <a:latin typeface="Arial" charset="0"/>
                </a:rPr>
                <a:t> #. All data up to</a:t>
              </a:r>
            </a:p>
            <a:p>
              <a:pPr algn="l"/>
              <a:r>
                <a:rPr lang="en-US" sz="2000" dirty="0">
                  <a:solidFill>
                    <a:srgbClr val="000000"/>
                  </a:solidFill>
                  <a:latin typeface="Arial" charset="0"/>
                </a:rPr>
                <a:t>expected </a:t>
              </a:r>
              <a:r>
                <a:rPr lang="en-US" sz="2000" dirty="0" err="1">
                  <a:solidFill>
                    <a:srgbClr val="000000"/>
                  </a:solidFill>
                  <a:latin typeface="Arial" charset="0"/>
                </a:rPr>
                <a:t>seq</a:t>
              </a:r>
              <a:r>
                <a:rPr lang="en-US" sz="2000" dirty="0">
                  <a:solidFill>
                    <a:srgbClr val="000000"/>
                  </a:solidFill>
                  <a:latin typeface="Arial" charset="0"/>
                </a:rPr>
                <a:t> # already </a:t>
              </a:r>
              <a:r>
                <a:rPr lang="en-US" sz="2000" dirty="0" err="1">
                  <a:solidFill>
                    <a:srgbClr val="000000"/>
                  </a:solidFill>
                  <a:latin typeface="Arial" charset="0"/>
                </a:rPr>
                <a:t>ACKed</a:t>
              </a:r>
              <a:endParaRPr lang="en-US" sz="2000" dirty="0">
                <a:solidFill>
                  <a:srgbClr val="000000"/>
                </a:solidFill>
                <a:latin typeface="Arial" charset="0"/>
              </a:endParaRPr>
            </a:p>
            <a:p>
              <a:pPr algn="l"/>
              <a:endParaRPr lang="en-US" sz="2000" dirty="0">
                <a:solidFill>
                  <a:srgbClr val="000000"/>
                </a:solidFill>
                <a:latin typeface="Arial" charset="0"/>
              </a:endParaRPr>
            </a:p>
            <a:p>
              <a:pPr algn="l"/>
              <a:r>
                <a:rPr lang="en-US" sz="2000" dirty="0">
                  <a:solidFill>
                    <a:srgbClr val="000000"/>
                  </a:solidFill>
                  <a:latin typeface="Arial" charset="0"/>
                </a:rPr>
                <a:t>Arrival of in-order segment with</a:t>
              </a:r>
            </a:p>
            <a:p>
              <a:pPr algn="l"/>
              <a:r>
                <a:rPr lang="en-US" sz="2000" dirty="0">
                  <a:solidFill>
                    <a:srgbClr val="000000"/>
                  </a:solidFill>
                  <a:latin typeface="Arial" charset="0"/>
                </a:rPr>
                <a:t>expected </a:t>
              </a:r>
              <a:r>
                <a:rPr lang="en-US" sz="2000" dirty="0" err="1">
                  <a:solidFill>
                    <a:srgbClr val="000000"/>
                  </a:solidFill>
                  <a:latin typeface="Arial" charset="0"/>
                </a:rPr>
                <a:t>seq</a:t>
              </a:r>
              <a:r>
                <a:rPr lang="en-US" sz="2000" dirty="0">
                  <a:solidFill>
                    <a:srgbClr val="000000"/>
                  </a:solidFill>
                  <a:latin typeface="Arial" charset="0"/>
                </a:rPr>
                <a:t> #. One other </a:t>
              </a:r>
            </a:p>
            <a:p>
              <a:pPr algn="l"/>
              <a:r>
                <a:rPr lang="en-US" sz="2000" dirty="0">
                  <a:solidFill>
                    <a:srgbClr val="000000"/>
                  </a:solidFill>
                  <a:latin typeface="Arial" charset="0"/>
                </a:rPr>
                <a:t>segment has ACK pending</a:t>
              </a:r>
            </a:p>
            <a:p>
              <a:pPr algn="l"/>
              <a:endParaRPr lang="en-US" sz="2000" dirty="0">
                <a:solidFill>
                  <a:srgbClr val="000000"/>
                </a:solidFill>
                <a:latin typeface="Arial" charset="0"/>
              </a:endParaRPr>
            </a:p>
            <a:p>
              <a:pPr algn="l"/>
              <a:r>
                <a:rPr lang="en-US" sz="2000" dirty="0">
                  <a:solidFill>
                    <a:srgbClr val="000000"/>
                  </a:solidFill>
                  <a:latin typeface="Arial" charset="0"/>
                </a:rPr>
                <a:t>Arrival of out-of-order segment</a:t>
              </a:r>
            </a:p>
            <a:p>
              <a:pPr algn="l"/>
              <a:r>
                <a:rPr lang="en-US" sz="2000" dirty="0">
                  <a:solidFill>
                    <a:srgbClr val="000000"/>
                  </a:solidFill>
                  <a:latin typeface="Arial" charset="0"/>
                </a:rPr>
                <a:t>higher-than-expect seq. # .</a:t>
              </a:r>
            </a:p>
            <a:p>
              <a:pPr algn="l"/>
              <a:r>
                <a:rPr lang="en-US" sz="2000" dirty="0">
                  <a:solidFill>
                    <a:srgbClr val="000000"/>
                  </a:solidFill>
                  <a:latin typeface="Arial" charset="0"/>
                </a:rPr>
                <a:t>Gap detected</a:t>
              </a:r>
            </a:p>
            <a:p>
              <a:pPr algn="l"/>
              <a:endParaRPr lang="en-US" sz="2000" dirty="0">
                <a:solidFill>
                  <a:srgbClr val="000000"/>
                </a:solidFill>
                <a:latin typeface="Arial" charset="0"/>
              </a:endParaRPr>
            </a:p>
            <a:p>
              <a:pPr algn="l"/>
              <a:r>
                <a:rPr lang="en-US" sz="2000" dirty="0">
                  <a:solidFill>
                    <a:srgbClr val="000000"/>
                  </a:solidFill>
                  <a:latin typeface="Arial" charset="0"/>
                </a:rPr>
                <a:t>Arrival of segment that </a:t>
              </a:r>
            </a:p>
            <a:p>
              <a:pPr algn="l"/>
              <a:r>
                <a:rPr lang="en-US" sz="2000" dirty="0">
                  <a:solidFill>
                    <a:srgbClr val="000000"/>
                  </a:solidFill>
                  <a:latin typeface="Arial" charset="0"/>
                </a:rPr>
                <a:t>partially or completely fills gap</a:t>
              </a:r>
            </a:p>
            <a:p>
              <a:pPr algn="l"/>
              <a:endParaRPr lang="en-US" sz="2000" dirty="0">
                <a:solidFill>
                  <a:srgbClr val="000000"/>
                </a:solidFill>
                <a:latin typeface="Arial" charset="0"/>
              </a:endParaRPr>
            </a:p>
            <a:p>
              <a:pPr algn="l"/>
              <a:endParaRPr lang="en-US" sz="1100" dirty="0">
                <a:solidFill>
                  <a:srgbClr val="000000"/>
                </a:solidFill>
                <a:latin typeface="Times New Roman" charset="0"/>
              </a:endParaRPr>
            </a:p>
          </p:txBody>
        </p:sp>
        <p:sp>
          <p:nvSpPr>
            <p:cNvPr id="190468" name="Text Box 4"/>
            <p:cNvSpPr txBox="1">
              <a:spLocks noChangeArrowheads="1"/>
            </p:cNvSpPr>
            <p:nvPr/>
          </p:nvSpPr>
          <p:spPr bwMode="auto">
            <a:xfrm>
              <a:off x="4794371" y="1750590"/>
              <a:ext cx="4581626" cy="5565911"/>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l"/>
              <a:r>
                <a:rPr lang="en-US" sz="2700" dirty="0">
                  <a:solidFill>
                    <a:srgbClr val="000000"/>
                  </a:solidFill>
                  <a:latin typeface="Arial" charset="0"/>
                </a:rPr>
                <a:t>TCP Receiver action</a:t>
              </a:r>
              <a:endParaRPr lang="en-US" sz="2000" dirty="0">
                <a:solidFill>
                  <a:srgbClr val="000000"/>
                </a:solidFill>
                <a:latin typeface="Arial" charset="0"/>
              </a:endParaRPr>
            </a:p>
            <a:p>
              <a:pPr algn="l"/>
              <a:endParaRPr lang="en-US" sz="2000" dirty="0">
                <a:solidFill>
                  <a:srgbClr val="000000"/>
                </a:solidFill>
                <a:latin typeface="Arial" charset="0"/>
              </a:endParaRPr>
            </a:p>
            <a:p>
              <a:pPr algn="l"/>
              <a:r>
                <a:rPr lang="en-US" sz="2000" b="1" u="sng" dirty="0">
                  <a:solidFill>
                    <a:srgbClr val="000000"/>
                  </a:solidFill>
                  <a:latin typeface="Arial" charset="0"/>
                </a:rPr>
                <a:t>Delayed ACK</a:t>
              </a:r>
              <a:r>
                <a:rPr lang="en-US" sz="2000" dirty="0">
                  <a:solidFill>
                    <a:srgbClr val="000000"/>
                  </a:solidFill>
                  <a:latin typeface="Arial" charset="0"/>
                </a:rPr>
                <a:t>. Wait up to </a:t>
              </a:r>
              <a:r>
                <a:rPr lang="en-US" sz="2000" dirty="0" smtClean="0">
                  <a:solidFill>
                    <a:srgbClr val="000000"/>
                  </a:solidFill>
                  <a:latin typeface="Arial" charset="0"/>
                </a:rPr>
                <a:t>500 ms</a:t>
              </a:r>
              <a:endParaRPr lang="en-US" sz="2000" dirty="0">
                <a:solidFill>
                  <a:srgbClr val="000000"/>
                </a:solidFill>
                <a:latin typeface="Arial" charset="0"/>
              </a:endParaRPr>
            </a:p>
            <a:p>
              <a:pPr algn="l"/>
              <a:r>
                <a:rPr lang="en-US" sz="2000" dirty="0">
                  <a:solidFill>
                    <a:srgbClr val="000000"/>
                  </a:solidFill>
                  <a:latin typeface="Arial" charset="0"/>
                </a:rPr>
                <a:t>for next segment. If no next segment,</a:t>
              </a:r>
            </a:p>
            <a:p>
              <a:pPr algn="l"/>
              <a:r>
                <a:rPr lang="en-US" sz="2000" dirty="0">
                  <a:solidFill>
                    <a:srgbClr val="000000"/>
                  </a:solidFill>
                  <a:latin typeface="Arial" charset="0"/>
                </a:rPr>
                <a:t>send ACK</a:t>
              </a:r>
            </a:p>
            <a:p>
              <a:pPr algn="l"/>
              <a:endParaRPr lang="en-US" sz="2000" dirty="0">
                <a:solidFill>
                  <a:srgbClr val="000000"/>
                </a:solidFill>
                <a:latin typeface="Arial" charset="0"/>
              </a:endParaRPr>
            </a:p>
            <a:p>
              <a:pPr algn="l"/>
              <a:r>
                <a:rPr lang="en-US" sz="2000" b="1" u="sng" dirty="0">
                  <a:solidFill>
                    <a:srgbClr val="000000"/>
                  </a:solidFill>
                  <a:latin typeface="Arial" charset="0"/>
                </a:rPr>
                <a:t>Immediately</a:t>
              </a:r>
              <a:r>
                <a:rPr lang="en-US" sz="2000" dirty="0">
                  <a:solidFill>
                    <a:srgbClr val="000000"/>
                  </a:solidFill>
                  <a:latin typeface="Arial" charset="0"/>
                </a:rPr>
                <a:t> send single cumulative </a:t>
              </a:r>
            </a:p>
            <a:p>
              <a:pPr algn="l"/>
              <a:r>
                <a:rPr lang="en-US" sz="2000" dirty="0">
                  <a:solidFill>
                    <a:srgbClr val="000000"/>
                  </a:solidFill>
                  <a:latin typeface="Arial" charset="0"/>
                </a:rPr>
                <a:t>ACK, </a:t>
              </a:r>
              <a:r>
                <a:rPr lang="en-US" sz="2000" dirty="0" err="1">
                  <a:solidFill>
                    <a:srgbClr val="000000"/>
                  </a:solidFill>
                  <a:latin typeface="Arial" charset="0"/>
                </a:rPr>
                <a:t>ACKing</a:t>
              </a:r>
              <a:r>
                <a:rPr lang="en-US" sz="2000" dirty="0">
                  <a:solidFill>
                    <a:srgbClr val="000000"/>
                  </a:solidFill>
                  <a:latin typeface="Arial" charset="0"/>
                </a:rPr>
                <a:t> both in-order segments </a:t>
              </a:r>
            </a:p>
            <a:p>
              <a:pPr algn="l"/>
              <a:endParaRPr lang="en-US" sz="2000" dirty="0">
                <a:solidFill>
                  <a:srgbClr val="000000"/>
                </a:solidFill>
                <a:latin typeface="Arial" charset="0"/>
              </a:endParaRPr>
            </a:p>
            <a:p>
              <a:pPr algn="l"/>
              <a:endParaRPr lang="en-US" sz="2000" dirty="0">
                <a:solidFill>
                  <a:srgbClr val="000000"/>
                </a:solidFill>
                <a:latin typeface="Arial" charset="0"/>
              </a:endParaRPr>
            </a:p>
            <a:p>
              <a:pPr algn="l"/>
              <a:r>
                <a:rPr lang="en-US" sz="2000" b="1" u="sng" dirty="0">
                  <a:solidFill>
                    <a:srgbClr val="000000"/>
                  </a:solidFill>
                  <a:latin typeface="Arial" charset="0"/>
                </a:rPr>
                <a:t>Immediately</a:t>
              </a:r>
              <a:r>
                <a:rPr lang="en-US" sz="2000" dirty="0">
                  <a:solidFill>
                    <a:srgbClr val="000000"/>
                  </a:solidFill>
                  <a:latin typeface="Arial" charset="0"/>
                </a:rPr>
                <a:t> send </a:t>
              </a:r>
              <a:r>
                <a:rPr lang="en-US" sz="2000" i="1" dirty="0">
                  <a:solidFill>
                    <a:srgbClr val="000000"/>
                  </a:solidFill>
                  <a:latin typeface="Arial" charset="0"/>
                </a:rPr>
                <a:t>duplicate ACK</a:t>
              </a:r>
              <a:r>
                <a:rPr lang="en-US" sz="2000" dirty="0">
                  <a:solidFill>
                    <a:srgbClr val="000000"/>
                  </a:solidFill>
                  <a:latin typeface="Arial" charset="0"/>
                </a:rPr>
                <a:t>, </a:t>
              </a:r>
            </a:p>
            <a:p>
              <a:pPr algn="l"/>
              <a:r>
                <a:rPr lang="en-US" sz="2000" dirty="0">
                  <a:solidFill>
                    <a:srgbClr val="000000"/>
                  </a:solidFill>
                  <a:latin typeface="Arial" charset="0"/>
                </a:rPr>
                <a:t>indicating seq. # of next expected byte</a:t>
              </a:r>
            </a:p>
            <a:p>
              <a:pPr algn="l"/>
              <a:endParaRPr lang="en-US" sz="2000" dirty="0">
                <a:solidFill>
                  <a:srgbClr val="000000"/>
                </a:solidFill>
                <a:latin typeface="Arial" charset="0"/>
              </a:endParaRPr>
            </a:p>
            <a:p>
              <a:pPr algn="l"/>
              <a:endParaRPr lang="en-US" sz="2000" dirty="0">
                <a:solidFill>
                  <a:srgbClr val="000000"/>
                </a:solidFill>
                <a:latin typeface="Arial" charset="0"/>
              </a:endParaRPr>
            </a:p>
            <a:p>
              <a:pPr algn="l"/>
              <a:r>
                <a:rPr lang="en-US" sz="2000" b="1" u="sng" dirty="0" smtClean="0">
                  <a:solidFill>
                    <a:srgbClr val="000000"/>
                  </a:solidFill>
                  <a:latin typeface="Arial" charset="0"/>
                </a:rPr>
                <a:t>Immediately</a:t>
              </a:r>
              <a:r>
                <a:rPr lang="en-US" sz="2000" dirty="0" smtClean="0">
                  <a:solidFill>
                    <a:srgbClr val="000000"/>
                  </a:solidFill>
                  <a:latin typeface="Arial" charset="0"/>
                </a:rPr>
                <a:t> </a:t>
              </a:r>
              <a:r>
                <a:rPr lang="en-US" sz="2000" dirty="0">
                  <a:solidFill>
                    <a:srgbClr val="000000"/>
                  </a:solidFill>
                  <a:latin typeface="Arial" charset="0"/>
                </a:rPr>
                <a:t>send ACK, provided that</a:t>
              </a:r>
            </a:p>
            <a:p>
              <a:pPr algn="l"/>
              <a:r>
                <a:rPr lang="en-US" sz="2000" dirty="0">
                  <a:solidFill>
                    <a:srgbClr val="000000"/>
                  </a:solidFill>
                  <a:latin typeface="Arial" charset="0"/>
                </a:rPr>
                <a:t>segment starts at lower end of gap</a:t>
              </a:r>
            </a:p>
            <a:p>
              <a:pPr algn="l"/>
              <a:endParaRPr lang="en-US" sz="2000" dirty="0">
                <a:solidFill>
                  <a:srgbClr val="000000"/>
                </a:solidFill>
                <a:latin typeface="Arial" charset="0"/>
              </a:endParaRPr>
            </a:p>
            <a:p>
              <a:pPr algn="l"/>
              <a:endParaRPr lang="en-US" sz="1100" dirty="0">
                <a:solidFill>
                  <a:srgbClr val="000000"/>
                </a:solidFill>
                <a:latin typeface="Times New Roman" charset="0"/>
              </a:endParaRPr>
            </a:p>
          </p:txBody>
        </p:sp>
        <p:sp>
          <p:nvSpPr>
            <p:cNvPr id="190469" name="Line 5"/>
            <p:cNvSpPr>
              <a:spLocks noChangeShapeType="1"/>
            </p:cNvSpPr>
            <p:nvPr/>
          </p:nvSpPr>
          <p:spPr bwMode="auto">
            <a:xfrm>
              <a:off x="963930" y="2277746"/>
              <a:ext cx="8214360" cy="10795"/>
            </a:xfrm>
            <a:prstGeom prst="line">
              <a:avLst/>
            </a:prstGeom>
            <a:noFill/>
            <a:ln w="28575">
              <a:solidFill>
                <a:schemeClr val="accent2"/>
              </a:solidFill>
              <a:round/>
              <a:headEnd/>
              <a:tailEnd/>
            </a:ln>
            <a:effectLst/>
          </p:spPr>
          <p:txBody>
            <a:bodyPr wrap="none" lIns="101882" tIns="50941" rIns="101882" bIns="50941" anchor="ctr">
              <a:prstTxWarp prst="textNoShape">
                <a:avLst/>
              </a:prstTxWarp>
            </a:bodyPr>
            <a:lstStyle/>
            <a:p>
              <a:endParaRPr lang="en-US"/>
            </a:p>
          </p:txBody>
        </p:sp>
        <p:sp>
          <p:nvSpPr>
            <p:cNvPr id="190470" name="Line 6"/>
            <p:cNvSpPr>
              <a:spLocks noChangeShapeType="1"/>
            </p:cNvSpPr>
            <p:nvPr/>
          </p:nvSpPr>
          <p:spPr bwMode="auto">
            <a:xfrm flipV="1">
              <a:off x="932498" y="3616326"/>
              <a:ext cx="8224838" cy="10795"/>
            </a:xfrm>
            <a:prstGeom prst="line">
              <a:avLst/>
            </a:prstGeom>
            <a:noFill/>
            <a:ln w="28575">
              <a:solidFill>
                <a:schemeClr val="accent2"/>
              </a:solidFill>
              <a:round/>
              <a:headEnd/>
              <a:tailEnd/>
            </a:ln>
            <a:effectLst/>
          </p:spPr>
          <p:txBody>
            <a:bodyPr wrap="none" lIns="101882" tIns="50941" rIns="101882" bIns="50941" anchor="ctr">
              <a:prstTxWarp prst="textNoShape">
                <a:avLst/>
              </a:prstTxWarp>
            </a:bodyPr>
            <a:lstStyle/>
            <a:p>
              <a:endParaRPr lang="en-US"/>
            </a:p>
          </p:txBody>
        </p:sp>
        <p:sp>
          <p:nvSpPr>
            <p:cNvPr id="190471" name="Line 7"/>
            <p:cNvSpPr>
              <a:spLocks noChangeShapeType="1"/>
            </p:cNvSpPr>
            <p:nvPr/>
          </p:nvSpPr>
          <p:spPr bwMode="auto">
            <a:xfrm>
              <a:off x="942975" y="4879340"/>
              <a:ext cx="8256270" cy="0"/>
            </a:xfrm>
            <a:prstGeom prst="line">
              <a:avLst/>
            </a:prstGeom>
            <a:noFill/>
            <a:ln w="28575">
              <a:solidFill>
                <a:schemeClr val="accent2"/>
              </a:solidFill>
              <a:round/>
              <a:headEnd/>
              <a:tailEnd/>
            </a:ln>
            <a:effectLst/>
          </p:spPr>
          <p:txBody>
            <a:bodyPr wrap="none" lIns="101882" tIns="50941" rIns="101882" bIns="50941" anchor="ctr">
              <a:prstTxWarp prst="textNoShape">
                <a:avLst/>
              </a:prstTxWarp>
            </a:bodyPr>
            <a:lstStyle/>
            <a:p>
              <a:endParaRPr lang="en-US"/>
            </a:p>
          </p:txBody>
        </p:sp>
        <p:sp>
          <p:nvSpPr>
            <p:cNvPr id="190472" name="Line 8"/>
            <p:cNvSpPr>
              <a:spLocks noChangeShapeType="1"/>
            </p:cNvSpPr>
            <p:nvPr/>
          </p:nvSpPr>
          <p:spPr bwMode="auto">
            <a:xfrm>
              <a:off x="953453" y="6131561"/>
              <a:ext cx="8235315" cy="10795"/>
            </a:xfrm>
            <a:prstGeom prst="line">
              <a:avLst/>
            </a:prstGeom>
            <a:noFill/>
            <a:ln w="28575">
              <a:solidFill>
                <a:schemeClr val="accent2"/>
              </a:solidFill>
              <a:round/>
              <a:headEnd/>
              <a:tailEnd/>
            </a:ln>
            <a:effectLst/>
          </p:spPr>
          <p:txBody>
            <a:bodyPr wrap="none" lIns="101882" tIns="50941" rIns="101882" bIns="50941" anchor="ctr">
              <a:prstTxWarp prst="textNoShape">
                <a:avLst/>
              </a:prstTxWarp>
            </a:bodyPr>
            <a:lstStyle/>
            <a:p>
              <a:endParaRPr lang="en-US"/>
            </a:p>
          </p:txBody>
        </p:sp>
        <p:sp>
          <p:nvSpPr>
            <p:cNvPr id="190473" name="Line 9"/>
            <p:cNvSpPr>
              <a:spLocks noChangeShapeType="1"/>
            </p:cNvSpPr>
            <p:nvPr/>
          </p:nvSpPr>
          <p:spPr bwMode="auto">
            <a:xfrm>
              <a:off x="4756785" y="1932306"/>
              <a:ext cx="0" cy="4933315"/>
            </a:xfrm>
            <a:prstGeom prst="line">
              <a:avLst/>
            </a:prstGeom>
            <a:noFill/>
            <a:ln w="28575">
              <a:solidFill>
                <a:schemeClr val="accent2"/>
              </a:solidFill>
              <a:round/>
              <a:headEnd/>
              <a:tailEnd/>
            </a:ln>
            <a:effectLst/>
          </p:spPr>
          <p:txBody>
            <a:bodyPr wrap="none" lIns="101882" tIns="50941" rIns="101882" bIns="50941" anchor="ctr">
              <a:prstTxWarp prst="textNoShape">
                <a:avLst/>
              </a:prstTxWarp>
            </a:bodyPr>
            <a:lstStyle/>
            <a:p>
              <a:endParaRPr lang="en-US"/>
            </a:p>
          </p:txBody>
        </p:sp>
      </p:grpSp>
      <p:sp>
        <p:nvSpPr>
          <p:cNvPr id="2" name="Slide Number Placeholder 1"/>
          <p:cNvSpPr>
            <a:spLocks noGrp="1"/>
          </p:cNvSpPr>
          <p:nvPr>
            <p:ph type="sldNum" sz="quarter" idx="10"/>
          </p:nvPr>
        </p:nvSpPr>
        <p:spPr/>
        <p:txBody>
          <a:bodyPr/>
          <a:lstStyle/>
          <a:p>
            <a:fld id="{8030269B-3FF7-874D-8ED1-2D9E2506D07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ChangeArrowheads="1"/>
          </p:cNvSpPr>
          <p:nvPr>
            <p:ph type="title"/>
          </p:nvPr>
        </p:nvSpPr>
        <p:spPr>
          <a:xfrm>
            <a:off x="94547" y="534788"/>
            <a:ext cx="9614959" cy="999259"/>
          </a:xfrm>
        </p:spPr>
        <p:txBody>
          <a:bodyPr/>
          <a:lstStyle/>
          <a:p>
            <a:r>
              <a:rPr lang="en-US" dirty="0"/>
              <a:t>TCP Round Trip Time and Timeout</a:t>
            </a:r>
          </a:p>
        </p:txBody>
      </p:sp>
      <p:sp>
        <p:nvSpPr>
          <p:cNvPr id="250883" name="Rectangle 1027"/>
          <p:cNvSpPr>
            <a:spLocks noGrp="1" noChangeArrowheads="1"/>
          </p:cNvSpPr>
          <p:nvPr>
            <p:ph type="body" sz="half" idx="1"/>
          </p:nvPr>
        </p:nvSpPr>
        <p:spPr>
          <a:xfrm>
            <a:off x="47613" y="1458602"/>
            <a:ext cx="10010787" cy="6261963"/>
          </a:xfrm>
        </p:spPr>
        <p:txBody>
          <a:bodyPr/>
          <a:lstStyle/>
          <a:p>
            <a:r>
              <a:rPr lang="en-US" dirty="0" smtClean="0">
                <a:solidFill>
                  <a:srgbClr val="000000"/>
                </a:solidFill>
              </a:rPr>
              <a:t>H</a:t>
            </a:r>
            <a:r>
              <a:rPr lang="en-US" dirty="0" smtClean="0"/>
              <a:t>ow should TCP select its timeout </a:t>
            </a:r>
            <a:r>
              <a:rPr lang="en-US" dirty="0"/>
              <a:t>value?</a:t>
            </a:r>
            <a:endParaRPr lang="en-US" dirty="0" smtClean="0"/>
          </a:p>
          <a:p>
            <a:pPr lvl="1"/>
            <a:r>
              <a:rPr lang="en-US" sz="2300" dirty="0" smtClean="0"/>
              <a:t>must be longer </a:t>
            </a:r>
            <a:r>
              <a:rPr lang="en-US" sz="2300" dirty="0"/>
              <a:t>than </a:t>
            </a:r>
            <a:r>
              <a:rPr lang="en-US" sz="2300" dirty="0" smtClean="0"/>
              <a:t>RTT, but not too much longer</a:t>
            </a:r>
          </a:p>
          <a:p>
            <a:pPr lvl="2"/>
            <a:r>
              <a:rPr lang="en-US" sz="1900" dirty="0" smtClean="0"/>
              <a:t>if too long, retransmissions needlessly delayed</a:t>
            </a:r>
          </a:p>
          <a:p>
            <a:pPr lvl="2"/>
            <a:r>
              <a:rPr lang="en-US" sz="1900" dirty="0" smtClean="0"/>
              <a:t>if too short, may retransmit when not necessary</a:t>
            </a:r>
          </a:p>
          <a:p>
            <a:pPr lvl="1"/>
            <a:r>
              <a:rPr lang="en-US" sz="2200" dirty="0" smtClean="0"/>
              <a:t>but different connections have different RTTs </a:t>
            </a:r>
          </a:p>
          <a:p>
            <a:pPr lvl="1"/>
            <a:r>
              <a:rPr lang="en-US" sz="2200" dirty="0" smtClean="0"/>
              <a:t>and </a:t>
            </a:r>
            <a:r>
              <a:rPr lang="en-US" sz="2200" dirty="0"/>
              <a:t>RTT </a:t>
            </a:r>
            <a:r>
              <a:rPr lang="en-US" sz="2200" dirty="0" smtClean="0"/>
              <a:t>varies during a connection as well</a:t>
            </a:r>
          </a:p>
          <a:p>
            <a:r>
              <a:rPr lang="en-US" sz="2700" dirty="0" smtClean="0">
                <a:solidFill>
                  <a:srgbClr val="000000"/>
                </a:solidFill>
              </a:rPr>
              <a:t>How to estimate RTT?</a:t>
            </a:r>
          </a:p>
          <a:p>
            <a:pPr lvl="1"/>
            <a:r>
              <a:rPr lang="en-US" sz="2200" dirty="0" err="1" smtClean="0">
                <a:solidFill>
                  <a:srgbClr val="000000"/>
                </a:solidFill>
                <a:cs typeface="Courier"/>
              </a:rPr>
              <a:t>SampleRTT</a:t>
            </a:r>
            <a:r>
              <a:rPr lang="en-US" sz="2200" dirty="0" smtClean="0">
                <a:solidFill>
                  <a:srgbClr val="000000"/>
                </a:solidFill>
              </a:rPr>
              <a:t>: measured time from segment transmission until ACK receipt</a:t>
            </a:r>
          </a:p>
          <a:p>
            <a:pPr lvl="1"/>
            <a:r>
              <a:rPr lang="en-US" sz="2200" dirty="0" smtClean="0">
                <a:solidFill>
                  <a:srgbClr val="000000"/>
                </a:solidFill>
              </a:rPr>
              <a:t>ignore retransmissions (just sample successful transmit/ACK)</a:t>
            </a:r>
          </a:p>
          <a:p>
            <a:pPr lvl="1"/>
            <a:r>
              <a:rPr lang="en-US" sz="2200" dirty="0" err="1" smtClean="0">
                <a:solidFill>
                  <a:srgbClr val="000000"/>
                </a:solidFill>
                <a:cs typeface="Courier"/>
              </a:rPr>
              <a:t>SampleRTT</a:t>
            </a:r>
            <a:r>
              <a:rPr lang="en-US" sz="2200" dirty="0" smtClean="0">
                <a:solidFill>
                  <a:srgbClr val="000000"/>
                </a:solidFill>
                <a:cs typeface="Courier"/>
              </a:rPr>
              <a:t> </a:t>
            </a:r>
            <a:r>
              <a:rPr lang="en-US" sz="2200" dirty="0" smtClean="0">
                <a:solidFill>
                  <a:srgbClr val="000000"/>
                </a:solidFill>
              </a:rPr>
              <a:t>will fluctuate, want estimated RTT “smoother”</a:t>
            </a:r>
          </a:p>
          <a:p>
            <a:pPr lvl="2"/>
            <a:r>
              <a:rPr lang="en-US" dirty="0" smtClean="0">
                <a:solidFill>
                  <a:srgbClr val="000000"/>
                </a:solidFill>
              </a:rPr>
              <a:t>average several recent measurements, not just current </a:t>
            </a:r>
            <a:r>
              <a:rPr lang="en-US" dirty="0" err="1" smtClean="0">
                <a:solidFill>
                  <a:srgbClr val="000000"/>
                </a:solidFill>
                <a:cs typeface="Courier"/>
              </a:rPr>
              <a:t>SampleRTT</a:t>
            </a:r>
            <a:endParaRPr lang="en-US" dirty="0" smtClean="0">
              <a:solidFill>
                <a:srgbClr val="000000"/>
              </a:solidFill>
              <a:cs typeface="Courier"/>
            </a:endParaRPr>
          </a:p>
          <a:p>
            <a:pPr lvl="2">
              <a:buNone/>
            </a:pPr>
            <a:r>
              <a:rPr lang="en-US" b="1" dirty="0" smtClean="0">
                <a:latin typeface="Courier New" charset="0"/>
              </a:rPr>
              <a:t>   </a:t>
            </a:r>
            <a:r>
              <a:rPr lang="en-US" dirty="0" err="1" smtClean="0">
                <a:latin typeface="Courier"/>
                <a:cs typeface="Courier"/>
              </a:rPr>
              <a:t>EstimatedRTT</a:t>
            </a:r>
            <a:r>
              <a:rPr lang="en-US" dirty="0" smtClean="0">
                <a:latin typeface="Courier"/>
                <a:cs typeface="Courier"/>
              </a:rPr>
              <a:t> = (1-</a:t>
            </a:r>
            <a:r>
              <a:rPr lang="en-US" dirty="0" smtClean="0">
                <a:latin typeface="Courier"/>
                <a:cs typeface="Courier"/>
                <a:sym typeface="Symbol" charset="2"/>
              </a:rPr>
              <a:t></a:t>
            </a:r>
            <a:r>
              <a:rPr lang="en-US" dirty="0" smtClean="0">
                <a:latin typeface="Courier"/>
                <a:cs typeface="Courier"/>
              </a:rPr>
              <a:t>)*</a:t>
            </a:r>
            <a:r>
              <a:rPr lang="en-US" dirty="0" err="1" smtClean="0">
                <a:latin typeface="Courier"/>
                <a:cs typeface="Courier"/>
              </a:rPr>
              <a:t>EstimatedRTT</a:t>
            </a:r>
            <a:r>
              <a:rPr lang="en-US" dirty="0" smtClean="0">
                <a:latin typeface="Courier"/>
                <a:cs typeface="Courier"/>
              </a:rPr>
              <a:t> + </a:t>
            </a:r>
            <a:r>
              <a:rPr lang="en-US" dirty="0" smtClean="0">
                <a:latin typeface="Courier"/>
                <a:cs typeface="Courier"/>
                <a:sym typeface="Symbol" charset="2"/>
              </a:rPr>
              <a:t></a:t>
            </a:r>
            <a:r>
              <a:rPr lang="en-US" dirty="0" smtClean="0">
                <a:latin typeface="Courier"/>
                <a:cs typeface="Courier"/>
              </a:rPr>
              <a:t>*</a:t>
            </a:r>
            <a:r>
              <a:rPr lang="en-US" dirty="0" err="1" smtClean="0">
                <a:latin typeface="Courier"/>
                <a:cs typeface="Courier"/>
              </a:rPr>
              <a:t>SampleRTT</a:t>
            </a:r>
            <a:endParaRPr lang="en-US" dirty="0" smtClean="0">
              <a:latin typeface="Courier"/>
              <a:cs typeface="Courier"/>
            </a:endParaRPr>
          </a:p>
          <a:p>
            <a:pPr marL="639763" lvl="2" indent="-4763">
              <a:buNone/>
            </a:pPr>
            <a:r>
              <a:rPr lang="en-US" dirty="0" smtClean="0">
                <a:solidFill>
                  <a:srgbClr val="000000"/>
                </a:solidFill>
              </a:rPr>
              <a:t>where </a:t>
            </a:r>
            <a:r>
              <a:rPr lang="en-US" dirty="0" smtClean="0">
                <a:solidFill>
                  <a:srgbClr val="000000"/>
                </a:solidFill>
                <a:latin typeface="Symbol" charset="2"/>
                <a:cs typeface="Symbol" charset="2"/>
              </a:rPr>
              <a:t>a</a:t>
            </a:r>
            <a:r>
              <a:rPr lang="en-US" dirty="0" smtClean="0">
                <a:solidFill>
                  <a:srgbClr val="000000"/>
                </a:solidFill>
              </a:rPr>
              <a:t> is typically 0.125; this method is called exponential weighted moving average</a:t>
            </a:r>
          </a:p>
          <a:p>
            <a:pPr lvl="2">
              <a:buNone/>
            </a:pPr>
            <a:endParaRPr lang="en-US" dirty="0" smtClean="0">
              <a:solidFill>
                <a:srgbClr val="000000"/>
              </a:solidFill>
            </a:endParaRPr>
          </a:p>
          <a:p>
            <a:endParaRPr lang="en-US" sz="2700" dirty="0"/>
          </a:p>
        </p:txBody>
      </p:sp>
      <p:sp>
        <p:nvSpPr>
          <p:cNvPr id="2" name="Slide Number Placeholder 1"/>
          <p:cNvSpPr>
            <a:spLocks noGrp="1"/>
          </p:cNvSpPr>
          <p:nvPr>
            <p:ph type="sldNum" sz="quarter" idx="10"/>
          </p:nvPr>
        </p:nvSpPr>
        <p:spPr/>
        <p:txBody>
          <a:bodyPr/>
          <a:lstStyle/>
          <a:p>
            <a:fld id="{8030269B-3FF7-874D-8ED1-2D9E2506D07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 TCP Segment Format</a:t>
            </a:r>
            <a:endParaRPr lang="en-US" dirty="0"/>
          </a:p>
        </p:txBody>
      </p:sp>
      <p:sp>
        <p:nvSpPr>
          <p:cNvPr id="3" name="Content Placeholder 2"/>
          <p:cNvSpPr>
            <a:spLocks noGrp="1"/>
          </p:cNvSpPr>
          <p:nvPr>
            <p:ph idx="1"/>
          </p:nvPr>
        </p:nvSpPr>
        <p:spPr>
          <a:xfrm>
            <a:off x="14288" y="1905021"/>
            <a:ext cx="6352385" cy="5867380"/>
          </a:xfrm>
        </p:spPr>
        <p:txBody>
          <a:bodyPr/>
          <a:lstStyle/>
          <a:p>
            <a:r>
              <a:rPr lang="en-US" dirty="0" smtClean="0"/>
              <a:t>Sequence number is sequence </a:t>
            </a:r>
            <a:br>
              <a:rPr lang="en-US" dirty="0" smtClean="0"/>
            </a:br>
            <a:r>
              <a:rPr lang="en-US" dirty="0" smtClean="0"/>
              <a:t>number of </a:t>
            </a:r>
            <a:r>
              <a:rPr lang="en-US" b="1" i="1" dirty="0" smtClean="0"/>
              <a:t>first</a:t>
            </a:r>
            <a:r>
              <a:rPr lang="en-US" b="1" dirty="0" smtClean="0"/>
              <a:t> </a:t>
            </a:r>
            <a:r>
              <a:rPr lang="en-US" b="1" i="1" dirty="0" smtClean="0"/>
              <a:t>byte</a:t>
            </a:r>
            <a:r>
              <a:rPr lang="en-US" dirty="0" smtClean="0"/>
              <a:t> in payload</a:t>
            </a:r>
          </a:p>
          <a:p>
            <a:endParaRPr lang="en-US" dirty="0" smtClean="0"/>
          </a:p>
          <a:p>
            <a:r>
              <a:rPr lang="en-US" dirty="0" err="1" smtClean="0"/>
              <a:t>Ack</a:t>
            </a:r>
            <a:r>
              <a:rPr lang="en-US" dirty="0" smtClean="0"/>
              <a:t> number is sequence number</a:t>
            </a:r>
            <a:br>
              <a:rPr lang="en-US" dirty="0" smtClean="0"/>
            </a:br>
            <a:r>
              <a:rPr lang="en-US" dirty="0" smtClean="0"/>
              <a:t>of </a:t>
            </a:r>
            <a:r>
              <a:rPr lang="en-US" b="1" i="1" dirty="0" smtClean="0"/>
              <a:t>next expected byte</a:t>
            </a:r>
          </a:p>
          <a:p>
            <a:endParaRPr lang="en-US" dirty="0" smtClean="0"/>
          </a:p>
          <a:p>
            <a:r>
              <a:rPr lang="en-US" dirty="0" smtClean="0"/>
              <a:t>Receive window specifies amount</a:t>
            </a:r>
            <a:br>
              <a:rPr lang="en-US" dirty="0" smtClean="0"/>
            </a:br>
            <a:r>
              <a:rPr lang="en-US" dirty="0" smtClean="0"/>
              <a:t>of buffer space available at </a:t>
            </a:r>
            <a:r>
              <a:rPr lang="en-US" dirty="0" err="1" smtClean="0"/>
              <a:t>rcvr</a:t>
            </a:r>
            <a:endParaRPr lang="en-US" dirty="0" smtClean="0"/>
          </a:p>
          <a:p>
            <a:pPr lvl="1"/>
            <a:r>
              <a:rPr lang="en-US" dirty="0" smtClean="0"/>
              <a:t>used for </a:t>
            </a:r>
            <a:r>
              <a:rPr lang="en-US" i="1" dirty="0" smtClean="0"/>
              <a:t>flow control</a:t>
            </a:r>
          </a:p>
          <a:p>
            <a:pPr lvl="1"/>
            <a:endParaRPr lang="en-US" i="1" dirty="0" smtClean="0"/>
          </a:p>
          <a:p>
            <a:r>
              <a:rPr lang="en-US" dirty="0"/>
              <a:t>Flags </a:t>
            </a:r>
            <a:r>
              <a:rPr lang="en-US" dirty="0" smtClean="0"/>
              <a:t>– next slide</a:t>
            </a:r>
            <a:endParaRPr lang="en-US" dirty="0"/>
          </a:p>
          <a:p>
            <a:pPr lvl="1"/>
            <a:endParaRPr lang="en-US" dirty="0" smtClean="0"/>
          </a:p>
        </p:txBody>
      </p:sp>
      <p:graphicFrame>
        <p:nvGraphicFramePr>
          <p:cNvPr id="6" name="Table 5"/>
          <p:cNvGraphicFramePr>
            <a:graphicFrameLocks noGrp="1"/>
          </p:cNvGraphicFramePr>
          <p:nvPr/>
        </p:nvGraphicFramePr>
        <p:xfrm>
          <a:off x="6485663" y="1705755"/>
          <a:ext cx="3336183" cy="5245109"/>
        </p:xfrm>
        <a:graphic>
          <a:graphicData uri="http://schemas.openxmlformats.org/drawingml/2006/table">
            <a:tbl>
              <a:tblPr firstRow="1" bandRow="1">
                <a:tableStyleId>{5C22544A-7EE6-4342-B048-85BDC9FD1C3A}</a:tableStyleId>
              </a:tblPr>
              <a:tblGrid>
                <a:gridCol w="709675"/>
                <a:gridCol w="311261"/>
                <a:gridCol w="647156"/>
                <a:gridCol w="1668091"/>
              </a:tblGrid>
              <a:tr h="433992">
                <a:tc gridSpan="3">
                  <a:txBody>
                    <a:bodyPr/>
                    <a:lstStyle/>
                    <a:p>
                      <a:pPr algn="ctr"/>
                      <a:r>
                        <a:rPr lang="en-US" sz="1600" b="0" dirty="0" smtClean="0">
                          <a:solidFill>
                            <a:srgbClr val="000000"/>
                          </a:solidFill>
                        </a:rPr>
                        <a:t>16 bits</a:t>
                      </a:r>
                      <a:endParaRPr lang="en-US" sz="1600" b="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a:r>
                        <a:rPr lang="en-US" sz="1600" b="0" dirty="0" smtClean="0">
                          <a:solidFill>
                            <a:srgbClr val="000000"/>
                          </a:solidFill>
                        </a:rPr>
                        <a:t>16 bits</a:t>
                      </a:r>
                      <a:endParaRPr lang="en-US" sz="1600" b="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433992">
                <a:tc gridSpan="3">
                  <a:txBody>
                    <a:bodyPr/>
                    <a:lstStyle/>
                    <a:p>
                      <a:pPr algn="ctr"/>
                      <a:r>
                        <a:rPr lang="en-US" b="0" dirty="0" err="1" smtClean="0">
                          <a:solidFill>
                            <a:srgbClr val="000000"/>
                          </a:solidFill>
                        </a:rPr>
                        <a:t>src</a:t>
                      </a:r>
                      <a:r>
                        <a:rPr lang="en-US" b="0" dirty="0" smtClean="0">
                          <a:solidFill>
                            <a:srgbClr val="000000"/>
                          </a:solidFill>
                        </a:rPr>
                        <a:t> port</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b="0" dirty="0" err="1" smtClean="0">
                          <a:solidFill>
                            <a:srgbClr val="000000"/>
                          </a:solidFill>
                        </a:rPr>
                        <a:t>dst</a:t>
                      </a:r>
                      <a:r>
                        <a:rPr lang="en-US" b="0" dirty="0" smtClean="0">
                          <a:solidFill>
                            <a:srgbClr val="000000"/>
                          </a:solidFill>
                        </a:rPr>
                        <a:t> port</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0147">
                <a:tc gridSpan="4">
                  <a:txBody>
                    <a:bodyPr/>
                    <a:lstStyle/>
                    <a:p>
                      <a:pPr algn="ctr"/>
                      <a:r>
                        <a:rPr lang="en-US" b="0" dirty="0" smtClean="0">
                          <a:solidFill>
                            <a:srgbClr val="000000"/>
                          </a:solidFill>
                        </a:rPr>
                        <a:t>sequence #</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9685">
                <a:tc gridSpan="4">
                  <a:txBody>
                    <a:bodyPr/>
                    <a:lstStyle/>
                    <a:p>
                      <a:pPr algn="ctr"/>
                      <a:r>
                        <a:rPr lang="en-US" b="0" dirty="0" smtClean="0">
                          <a:solidFill>
                            <a:srgbClr val="000000"/>
                          </a:solidFill>
                        </a:rPr>
                        <a:t>acknowledgment</a:t>
                      </a:r>
                      <a:r>
                        <a:rPr lang="en-US" b="0" baseline="0" dirty="0" smtClean="0">
                          <a:solidFill>
                            <a:srgbClr val="000000"/>
                          </a:solidFill>
                        </a:rPr>
                        <a:t> #</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c hMerge="1">
                  <a:txBody>
                    <a:bodyPr/>
                    <a:lstStyle/>
                    <a:p>
                      <a:endParaRPr lang="en-US"/>
                    </a:p>
                  </a:txBody>
                  <a:tcPr/>
                </a:tc>
                <a:tc hMerge="1">
                  <a:txBody>
                    <a:bodyPr/>
                    <a:lstStyle/>
                    <a:p>
                      <a:endParaRPr lang="en-US"/>
                    </a:p>
                  </a:txBody>
                  <a:tcPr/>
                </a:tc>
                <a:tc hMerge="1">
                  <a:txBody>
                    <a:bodyPr/>
                    <a:lstStyle/>
                    <a:p>
                      <a:pPr algn="ct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96727">
                <a:tc>
                  <a:txBody>
                    <a:bodyPr/>
                    <a:lstStyle/>
                    <a:p>
                      <a:pPr algn="ctr"/>
                      <a:r>
                        <a:rPr lang="en-US" sz="1400" b="0" dirty="0" err="1" smtClean="0">
                          <a:solidFill>
                            <a:srgbClr val="000000"/>
                          </a:solidFill>
                        </a:rPr>
                        <a:t>hdr</a:t>
                      </a:r>
                      <a:r>
                        <a:rPr lang="en-US" sz="1400" b="0" dirty="0" smtClean="0">
                          <a:solidFill>
                            <a:srgbClr val="000000"/>
                          </a:solidFill>
                        </a:rPr>
                        <a:t> </a:t>
                      </a:r>
                      <a:r>
                        <a:rPr lang="en-US" sz="1400" b="0" dirty="0" err="1" smtClean="0">
                          <a:solidFill>
                            <a:srgbClr val="000000"/>
                          </a:solidFill>
                        </a:rPr>
                        <a:t>leng</a:t>
                      </a:r>
                      <a:endParaRPr lang="en-US" sz="14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b="0" dirty="0" smtClean="0">
                          <a:solidFill>
                            <a:srgbClr val="000000"/>
                          </a:solidFill>
                        </a:rPr>
                        <a:t>-</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0" dirty="0" smtClean="0">
                          <a:solidFill>
                            <a:srgbClr val="000000"/>
                          </a:solidFill>
                        </a:rPr>
                        <a:t>flags</a:t>
                      </a:r>
                      <a:endParaRPr lang="en-US" sz="14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c>
                  <a:txBody>
                    <a:bodyPr/>
                    <a:lstStyle/>
                    <a:p>
                      <a:pPr algn="ctr"/>
                      <a:r>
                        <a:rPr lang="en-US" b="0" dirty="0" err="1" smtClean="0">
                          <a:solidFill>
                            <a:srgbClr val="000000"/>
                          </a:solidFill>
                        </a:rPr>
                        <a:t>recv</a:t>
                      </a:r>
                      <a:r>
                        <a:rPr lang="en-US" b="0" dirty="0" smtClean="0">
                          <a:solidFill>
                            <a:srgbClr val="000000"/>
                          </a:solidFill>
                        </a:rPr>
                        <a:t> window</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r>
              <a:tr h="460147">
                <a:tc gridSpan="3">
                  <a:txBody>
                    <a:bodyPr/>
                    <a:lstStyle/>
                    <a:p>
                      <a:pPr algn="ctr"/>
                      <a:r>
                        <a:rPr lang="en-US" b="0" dirty="0" smtClean="0">
                          <a:solidFill>
                            <a:srgbClr val="000000"/>
                          </a:solidFill>
                        </a:rPr>
                        <a:t>checksum</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b="0" dirty="0" smtClean="0">
                          <a:solidFill>
                            <a:srgbClr val="000000"/>
                          </a:solidFill>
                        </a:rPr>
                        <a:t>urgent data</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58334">
                <a:tc gridSpan="4">
                  <a:txBody>
                    <a:bodyPr/>
                    <a:lstStyle/>
                    <a:p>
                      <a:pPr algn="ctr"/>
                      <a:r>
                        <a:rPr lang="en-US" b="0" dirty="0" smtClean="0">
                          <a:solidFill>
                            <a:srgbClr val="000000"/>
                          </a:solidFill>
                        </a:rPr>
                        <a:t>options</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90652">
                <a:tc gridSpan="4">
                  <a:txBody>
                    <a:bodyPr/>
                    <a:lstStyle/>
                    <a:p>
                      <a:pPr algn="ctr"/>
                      <a:r>
                        <a:rPr lang="en-US" b="0" dirty="0" smtClean="0">
                          <a:solidFill>
                            <a:srgbClr val="000000"/>
                          </a:solidFill>
                        </a:rPr>
                        <a:t>application</a:t>
                      </a:r>
                      <a:br>
                        <a:rPr lang="en-US" b="0" dirty="0" smtClean="0">
                          <a:solidFill>
                            <a:srgbClr val="000000"/>
                          </a:solidFill>
                        </a:rPr>
                      </a:br>
                      <a:r>
                        <a:rPr lang="en-US" b="0" dirty="0" smtClean="0">
                          <a:solidFill>
                            <a:srgbClr val="000000"/>
                          </a:solidFill>
                        </a:rPr>
                        <a:t>data</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0"/>
          </p:nvPr>
        </p:nvSpPr>
        <p:spPr/>
        <p:txBody>
          <a:bodyPr/>
          <a:lstStyle/>
          <a:p>
            <a:fld id="{8030269B-3FF7-874D-8ED1-2D9E2506D07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Exponential Averaging</a:t>
            </a:r>
            <a:endParaRPr lang="en-US" dirty="0"/>
          </a:p>
        </p:txBody>
      </p:sp>
      <p:sp>
        <p:nvSpPr>
          <p:cNvPr id="5" name="Slide Number Placeholder 4"/>
          <p:cNvSpPr>
            <a:spLocks noGrp="1"/>
          </p:cNvSpPr>
          <p:nvPr>
            <p:ph type="sldNum" sz="quarter" idx="10"/>
          </p:nvPr>
        </p:nvSpPr>
        <p:spPr/>
        <p:txBody>
          <a:bodyPr/>
          <a:lstStyle/>
          <a:p>
            <a:fld id="{8030269B-3FF7-874D-8ED1-2D9E2506D078}" type="slidenum">
              <a:rPr lang="en-US" smtClean="0"/>
              <a:pPr/>
              <a:t>20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1444418941"/>
              </p:ext>
            </p:extLst>
          </p:nvPr>
        </p:nvGraphicFramePr>
        <p:xfrm>
          <a:off x="773113" y="1922463"/>
          <a:ext cx="8524875" cy="5607050"/>
        </p:xfrm>
        <a:graphic>
          <a:graphicData uri="http://schemas.openxmlformats.org/presentationml/2006/ole">
            <p:oleObj spid="_x0000_s1110" name="Equation" r:id="rId4" imgW="2856742" imgH="1878957" progId="Equation.3">
              <p:embed/>
            </p:oleObj>
          </a:graphicData>
        </a:graphic>
      </p:graphicFrame>
    </p:spTree>
    <p:extLst>
      <p:ext uri="{BB962C8B-B14F-4D97-AF65-F5344CB8AC3E}">
        <p14:creationId xmlns:p14="http://schemas.microsoft.com/office/powerpoint/2010/main" xmlns="" val="4250521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87397" y="603102"/>
            <a:ext cx="9697226" cy="1295400"/>
          </a:xfrm>
        </p:spPr>
        <p:txBody>
          <a:bodyPr/>
          <a:lstStyle/>
          <a:p>
            <a:r>
              <a:rPr lang="en-US" dirty="0" smtClean="0"/>
              <a:t>Computing the Timeout</a:t>
            </a:r>
            <a:endParaRPr lang="en-US" dirty="0"/>
          </a:p>
        </p:txBody>
      </p:sp>
      <p:sp>
        <p:nvSpPr>
          <p:cNvPr id="253957" name="Rectangle 5"/>
          <p:cNvSpPr>
            <a:spLocks noGrp="1" noChangeArrowheads="1"/>
          </p:cNvSpPr>
          <p:nvPr>
            <p:ph type="body" sz="half" idx="1"/>
          </p:nvPr>
        </p:nvSpPr>
        <p:spPr>
          <a:xfrm>
            <a:off x="0" y="1848401"/>
            <a:ext cx="10058399" cy="5551416"/>
          </a:xfrm>
        </p:spPr>
        <p:txBody>
          <a:bodyPr/>
          <a:lstStyle/>
          <a:p>
            <a:pPr>
              <a:spcBef>
                <a:spcPct val="50000"/>
              </a:spcBef>
            </a:pPr>
            <a:r>
              <a:rPr lang="en-US" sz="2600" dirty="0" smtClean="0"/>
              <a:t>Timeout should be </a:t>
            </a:r>
            <a:r>
              <a:rPr lang="en-US" sz="2600" dirty="0" err="1" smtClean="0">
                <a:latin typeface="Courier"/>
                <a:cs typeface="Courier"/>
              </a:rPr>
              <a:t>EstimatedRTT</a:t>
            </a:r>
            <a:r>
              <a:rPr lang="en-US" sz="2600" dirty="0" smtClean="0"/>
              <a:t> </a:t>
            </a:r>
            <a:r>
              <a:rPr lang="en-US" sz="2600" dirty="0"/>
              <a:t>plus “safety margin”</a:t>
            </a:r>
          </a:p>
          <a:p>
            <a:pPr lvl="1"/>
            <a:r>
              <a:rPr lang="en-US" sz="2200" dirty="0" smtClean="0"/>
              <a:t>if large </a:t>
            </a:r>
            <a:r>
              <a:rPr lang="en-US" sz="2200" dirty="0"/>
              <a:t>variation in </a:t>
            </a:r>
            <a:r>
              <a:rPr lang="en-US" sz="2200" dirty="0" err="1">
                <a:latin typeface="Courier"/>
                <a:cs typeface="Courier"/>
              </a:rPr>
              <a:t>EstimatedRTT</a:t>
            </a:r>
            <a:r>
              <a:rPr lang="en-US" sz="2200" b="1" dirty="0">
                <a:latin typeface="Courier New" charset="0"/>
              </a:rPr>
              <a:t> </a:t>
            </a:r>
            <a:r>
              <a:rPr lang="en-US" sz="2200" dirty="0" smtClean="0"/>
              <a:t>need </a:t>
            </a:r>
            <a:r>
              <a:rPr lang="en-US" sz="2200" dirty="0"/>
              <a:t>larger safety </a:t>
            </a:r>
            <a:r>
              <a:rPr lang="en-US" sz="2200" dirty="0" smtClean="0"/>
              <a:t>margin</a:t>
            </a:r>
          </a:p>
          <a:p>
            <a:pPr lvl="1"/>
            <a:endParaRPr lang="en-US" sz="2200" dirty="0" smtClean="0"/>
          </a:p>
          <a:p>
            <a:r>
              <a:rPr lang="en-US" sz="2600" dirty="0" smtClean="0"/>
              <a:t>Calculate how </a:t>
            </a:r>
            <a:r>
              <a:rPr lang="en-US" sz="2600" dirty="0"/>
              <a:t>much </a:t>
            </a:r>
            <a:r>
              <a:rPr lang="en-US" sz="2600" dirty="0" err="1"/>
              <a:t>SampleRTT</a:t>
            </a:r>
            <a:r>
              <a:rPr lang="en-US" sz="2600" dirty="0"/>
              <a:t> deviates from </a:t>
            </a:r>
            <a:r>
              <a:rPr lang="en-US" sz="2600" dirty="0" err="1" smtClean="0"/>
              <a:t>EstimatedRTT</a:t>
            </a:r>
            <a:r>
              <a:rPr lang="en-US" sz="2600" dirty="0" smtClean="0"/>
              <a:t> </a:t>
            </a:r>
          </a:p>
          <a:p>
            <a:pPr lvl="1">
              <a:spcBef>
                <a:spcPts val="800"/>
              </a:spcBef>
              <a:buNone/>
            </a:pPr>
            <a:r>
              <a:rPr lang="en-US" sz="2200" dirty="0" smtClean="0">
                <a:latin typeface="Courier"/>
                <a:cs typeface="Courier"/>
              </a:rPr>
              <a:t>  </a:t>
            </a:r>
            <a:r>
              <a:rPr lang="en-US" sz="2200" dirty="0" err="1" smtClean="0">
                <a:latin typeface="Courier"/>
                <a:cs typeface="Courier"/>
              </a:rPr>
              <a:t>DevRTT</a:t>
            </a:r>
            <a:r>
              <a:rPr lang="en-US" sz="2200" dirty="0" smtClean="0">
                <a:latin typeface="Courier"/>
                <a:cs typeface="Courier"/>
              </a:rPr>
              <a:t> = (1-</a:t>
            </a:r>
            <a:r>
              <a:rPr lang="en-US" sz="2200" dirty="0" smtClean="0">
                <a:latin typeface="Courier"/>
                <a:cs typeface="Courier"/>
                <a:sym typeface="Symbol" charset="2"/>
              </a:rPr>
              <a:t></a:t>
            </a:r>
            <a:r>
              <a:rPr lang="en-US" sz="2200" dirty="0" smtClean="0">
                <a:latin typeface="Courier"/>
                <a:cs typeface="Courier"/>
              </a:rPr>
              <a:t>)*</a:t>
            </a:r>
            <a:r>
              <a:rPr lang="en-US" sz="2200" dirty="0" err="1" smtClean="0">
                <a:latin typeface="Courier"/>
                <a:cs typeface="Courier"/>
              </a:rPr>
              <a:t>DevRTT</a:t>
            </a:r>
            <a:r>
              <a:rPr lang="en-US" sz="2200" dirty="0" smtClean="0">
                <a:latin typeface="Courier"/>
                <a:cs typeface="Courier"/>
              </a:rPr>
              <a:t> + </a:t>
            </a:r>
            <a:r>
              <a:rPr lang="en-US" sz="2200" dirty="0" err="1" smtClean="0">
                <a:latin typeface="Courier"/>
                <a:cs typeface="Courier"/>
                <a:sym typeface="Symbol" charset="2"/>
              </a:rPr>
              <a:t></a:t>
            </a:r>
            <a:r>
              <a:rPr lang="en-US" sz="2200" dirty="0" smtClean="0">
                <a:latin typeface="Courier"/>
                <a:cs typeface="Courier"/>
              </a:rPr>
              <a:t>*|</a:t>
            </a:r>
            <a:r>
              <a:rPr lang="en-US" sz="2200" dirty="0" err="1" smtClean="0">
                <a:latin typeface="Courier"/>
                <a:cs typeface="Courier"/>
              </a:rPr>
              <a:t>SampleRTT-EstimatedRTT</a:t>
            </a:r>
            <a:r>
              <a:rPr lang="en-US" sz="2200" dirty="0" smtClean="0">
                <a:latin typeface="Courier"/>
                <a:cs typeface="Courier"/>
              </a:rPr>
              <a:t>|</a:t>
            </a:r>
            <a:endParaRPr lang="en-US" sz="2200" b="1" dirty="0" smtClean="0">
              <a:latin typeface="Courier New" charset="0"/>
            </a:endParaRPr>
          </a:p>
          <a:p>
            <a:pPr lvl="1">
              <a:spcBef>
                <a:spcPts val="800"/>
              </a:spcBef>
              <a:buNone/>
            </a:pPr>
            <a:r>
              <a:rPr lang="en-US" sz="2200" dirty="0" smtClean="0"/>
              <a:t>typically, </a:t>
            </a:r>
            <a:r>
              <a:rPr lang="en-US" sz="2200" dirty="0" smtClean="0">
                <a:sym typeface="Symbol" charset="2"/>
              </a:rPr>
              <a:t> = 0.25</a:t>
            </a:r>
          </a:p>
          <a:p>
            <a:pPr lvl="1">
              <a:spcBef>
                <a:spcPts val="800"/>
              </a:spcBef>
              <a:buNone/>
            </a:pPr>
            <a:endParaRPr lang="en-US" sz="2200" b="1" dirty="0" smtClean="0">
              <a:latin typeface="Courier New" charset="0"/>
              <a:sym typeface="Symbol" charset="2"/>
            </a:endParaRPr>
          </a:p>
          <a:p>
            <a:r>
              <a:rPr lang="en-US" sz="2600" dirty="0" smtClean="0">
                <a:sym typeface="Symbol" charset="2"/>
              </a:rPr>
              <a:t>Then set timeout interval</a:t>
            </a:r>
          </a:p>
          <a:p>
            <a:pPr lvl="1">
              <a:buNone/>
            </a:pPr>
            <a:r>
              <a:rPr lang="en-US" sz="2200" dirty="0" err="1" smtClean="0">
                <a:latin typeface="Courier"/>
                <a:cs typeface="Courier"/>
              </a:rPr>
              <a:t>TimeoutInterval</a:t>
            </a:r>
            <a:r>
              <a:rPr lang="en-US" sz="2200" dirty="0" smtClean="0">
                <a:latin typeface="Courier"/>
                <a:cs typeface="Courier"/>
              </a:rPr>
              <a:t> = </a:t>
            </a:r>
            <a:r>
              <a:rPr lang="en-US" sz="2200" dirty="0" err="1" smtClean="0">
                <a:latin typeface="Courier"/>
                <a:cs typeface="Courier"/>
              </a:rPr>
              <a:t>EstimatedRTT</a:t>
            </a:r>
            <a:r>
              <a:rPr lang="en-US" sz="2200" dirty="0" smtClean="0">
                <a:latin typeface="Courier"/>
                <a:cs typeface="Courier"/>
              </a:rPr>
              <a:t> + 4*</a:t>
            </a:r>
            <a:r>
              <a:rPr lang="en-US" sz="2200" dirty="0" err="1" smtClean="0">
                <a:latin typeface="Courier"/>
                <a:cs typeface="Courier"/>
              </a:rPr>
              <a:t>DevRTT</a:t>
            </a:r>
            <a:endParaRPr lang="en-US" sz="2200" dirty="0" smtClean="0">
              <a:latin typeface="Courier"/>
              <a:cs typeface="Courier"/>
            </a:endParaRPr>
          </a:p>
          <a:p>
            <a:pPr lvl="2">
              <a:buNone/>
            </a:pPr>
            <a:endParaRPr lang="en-US" sz="2200" dirty="0" smtClean="0">
              <a:latin typeface="Courier"/>
              <a:cs typeface="Courier"/>
              <a:sym typeface="Symbol" charset="2"/>
            </a:endParaRPr>
          </a:p>
          <a:p>
            <a:pPr lvl="1">
              <a:buNone/>
            </a:pPr>
            <a:endParaRPr lang="en-US" sz="2200" dirty="0"/>
          </a:p>
        </p:txBody>
      </p:sp>
      <p:sp>
        <p:nvSpPr>
          <p:cNvPr id="2" name="Slide Number Placeholder 1"/>
          <p:cNvSpPr>
            <a:spLocks noGrp="1"/>
          </p:cNvSpPr>
          <p:nvPr>
            <p:ph type="sldNum" sz="quarter" idx="10"/>
          </p:nvPr>
        </p:nvSpPr>
        <p:spPr/>
        <p:txBody>
          <a:bodyPr/>
          <a:lstStyle/>
          <a:p>
            <a:fld id="{8030269B-3FF7-874D-8ED1-2D9E2506D07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a:t>Example RTT estimation:</a:t>
            </a:r>
          </a:p>
        </p:txBody>
      </p:sp>
      <p:sp>
        <p:nvSpPr>
          <p:cNvPr id="2" name="Slide Number Placeholder 1"/>
          <p:cNvSpPr>
            <a:spLocks noGrp="1"/>
          </p:cNvSpPr>
          <p:nvPr>
            <p:ph type="sldNum" sz="quarter" idx="10"/>
          </p:nvPr>
        </p:nvSpPr>
        <p:spPr/>
        <p:txBody>
          <a:bodyPr/>
          <a:lstStyle/>
          <a:p>
            <a:fld id="{8030269B-3FF7-874D-8ED1-2D9E2506D078}" type="slidenum">
              <a:rPr lang="en-US" smtClean="0"/>
              <a:pPr/>
              <a:t>22</a:t>
            </a:fld>
            <a:endParaRPr lang="en-US"/>
          </a:p>
        </p:txBody>
      </p:sp>
      <p:pic>
        <p:nvPicPr>
          <p:cNvPr id="52226" name="Picture 2"/>
          <p:cNvPicPr>
            <a:picLocks noChangeAspect="1" noChangeArrowheads="1"/>
          </p:cNvPicPr>
          <p:nvPr/>
        </p:nvPicPr>
        <p:blipFill>
          <a:blip r:embed="rId3" cstate="print"/>
          <a:srcRect/>
          <a:stretch>
            <a:fillRect/>
          </a:stretch>
        </p:blipFill>
        <p:spPr bwMode="auto">
          <a:xfrm>
            <a:off x="170180" y="1807400"/>
            <a:ext cx="4597400" cy="27686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cstate="print"/>
          <a:srcRect/>
          <a:stretch>
            <a:fillRect/>
          </a:stretch>
        </p:blipFill>
        <p:spPr bwMode="auto">
          <a:xfrm>
            <a:off x="5086425" y="1807400"/>
            <a:ext cx="4597400" cy="2762250"/>
          </a:xfrm>
          <a:prstGeom prst="rect">
            <a:avLst/>
          </a:prstGeom>
          <a:noFill/>
          <a:ln w="9525">
            <a:noFill/>
            <a:miter lim="800000"/>
            <a:headEnd/>
            <a:tailEnd/>
          </a:ln>
          <a:effectLst/>
        </p:spPr>
      </p:pic>
      <p:pic>
        <p:nvPicPr>
          <p:cNvPr id="52228" name="Picture 4"/>
          <p:cNvPicPr>
            <a:picLocks noChangeAspect="1" noChangeArrowheads="1"/>
          </p:cNvPicPr>
          <p:nvPr/>
        </p:nvPicPr>
        <p:blipFill>
          <a:blip r:embed="rId5" cstate="print"/>
          <a:srcRect/>
          <a:stretch>
            <a:fillRect/>
          </a:stretch>
        </p:blipFill>
        <p:spPr bwMode="auto">
          <a:xfrm>
            <a:off x="2730500" y="4719636"/>
            <a:ext cx="4597400" cy="276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a:t>Fast  Retransmit</a:t>
            </a:r>
          </a:p>
        </p:txBody>
      </p:sp>
      <p:sp>
        <p:nvSpPr>
          <p:cNvPr id="259075" name="Rectangle 3"/>
          <p:cNvSpPr>
            <a:spLocks noGrp="1" noChangeArrowheads="1"/>
          </p:cNvSpPr>
          <p:nvPr>
            <p:ph type="body" sz="half" idx="1"/>
          </p:nvPr>
        </p:nvSpPr>
        <p:spPr>
          <a:xfrm>
            <a:off x="14288" y="1985963"/>
            <a:ext cx="9757377" cy="5543448"/>
          </a:xfrm>
        </p:spPr>
        <p:txBody>
          <a:bodyPr/>
          <a:lstStyle/>
          <a:p>
            <a:r>
              <a:rPr lang="en-US" sz="2600" dirty="0" smtClean="0">
                <a:solidFill>
                  <a:srgbClr val="000000"/>
                </a:solidFill>
              </a:rPr>
              <a:t>Time</a:t>
            </a:r>
            <a:r>
              <a:rPr lang="en-US" sz="2600" dirty="0">
                <a:solidFill>
                  <a:srgbClr val="000000"/>
                </a:solidFill>
              </a:rPr>
              <a:t>-out period  often relatively </a:t>
            </a:r>
            <a:r>
              <a:rPr lang="en-US" sz="2600" dirty="0" smtClean="0">
                <a:solidFill>
                  <a:srgbClr val="000000"/>
                </a:solidFill>
              </a:rPr>
              <a:t>long</a:t>
            </a:r>
          </a:p>
          <a:p>
            <a:pPr lvl="1"/>
            <a:r>
              <a:rPr lang="en-US" sz="2200" dirty="0">
                <a:solidFill>
                  <a:srgbClr val="000000"/>
                </a:solidFill>
              </a:rPr>
              <a:t>long delay before resending lost packet</a:t>
            </a:r>
            <a:endParaRPr lang="en-US" sz="2200" dirty="0" smtClean="0">
              <a:solidFill>
                <a:srgbClr val="000000"/>
              </a:solidFill>
            </a:endParaRPr>
          </a:p>
          <a:p>
            <a:r>
              <a:rPr lang="en-US" sz="2600" dirty="0">
                <a:solidFill>
                  <a:srgbClr val="000000"/>
                </a:solidFill>
              </a:rPr>
              <a:t>D</a:t>
            </a:r>
            <a:r>
              <a:rPr lang="en-US" sz="2600" dirty="0" smtClean="0">
                <a:solidFill>
                  <a:srgbClr val="000000"/>
                </a:solidFill>
              </a:rPr>
              <a:t>etect </a:t>
            </a:r>
            <a:r>
              <a:rPr lang="en-US" sz="2600" dirty="0">
                <a:solidFill>
                  <a:srgbClr val="000000"/>
                </a:solidFill>
              </a:rPr>
              <a:t>lost segments via duplicate </a:t>
            </a:r>
            <a:r>
              <a:rPr lang="en-US" sz="2600" dirty="0" err="1" smtClean="0">
                <a:solidFill>
                  <a:srgbClr val="000000"/>
                </a:solidFill>
              </a:rPr>
              <a:t>ACKs</a:t>
            </a:r>
            <a:endParaRPr lang="en-US" sz="2600" dirty="0" smtClean="0">
              <a:solidFill>
                <a:srgbClr val="000000"/>
              </a:solidFill>
            </a:endParaRPr>
          </a:p>
          <a:p>
            <a:pPr lvl="1"/>
            <a:r>
              <a:rPr lang="en-US" sz="2200" dirty="0">
                <a:solidFill>
                  <a:srgbClr val="000000"/>
                </a:solidFill>
              </a:rPr>
              <a:t>sender often sends many segments back-to-back</a:t>
            </a:r>
          </a:p>
          <a:p>
            <a:pPr lvl="1"/>
            <a:r>
              <a:rPr lang="en-US" sz="2200" dirty="0">
                <a:solidFill>
                  <a:srgbClr val="000000"/>
                </a:solidFill>
              </a:rPr>
              <a:t>if segment is lost, there will likely be many duplicate </a:t>
            </a:r>
            <a:r>
              <a:rPr lang="en-US" sz="2200" dirty="0" smtClean="0">
                <a:solidFill>
                  <a:srgbClr val="000000"/>
                </a:solidFill>
              </a:rPr>
              <a:t>ACKs</a:t>
            </a:r>
          </a:p>
          <a:p>
            <a:r>
              <a:rPr lang="en-US" sz="2600" dirty="0" smtClean="0">
                <a:solidFill>
                  <a:srgbClr val="000000"/>
                </a:solidFill>
              </a:rPr>
              <a:t>If sender receives 3 duplicate ACKs for the same data, it concludes that segment after </a:t>
            </a:r>
            <a:r>
              <a:rPr lang="en-US" sz="2600" dirty="0" err="1" smtClean="0">
                <a:solidFill>
                  <a:srgbClr val="000000"/>
                </a:solidFill>
              </a:rPr>
              <a:t>ACKed</a:t>
            </a:r>
            <a:r>
              <a:rPr lang="en-US" sz="2600" dirty="0" smtClean="0">
                <a:solidFill>
                  <a:srgbClr val="000000"/>
                </a:solidFill>
              </a:rPr>
              <a:t> data was lost:</a:t>
            </a:r>
          </a:p>
          <a:p>
            <a:pPr lvl="1"/>
            <a:r>
              <a:rPr lang="en-US" sz="2200" i="1" dirty="0" smtClean="0">
                <a:solidFill>
                  <a:srgbClr val="000000"/>
                </a:solidFill>
              </a:rPr>
              <a:t>fast retransmit</a:t>
            </a:r>
            <a:r>
              <a:rPr lang="en-US" sz="2200" dirty="0" smtClean="0">
                <a:solidFill>
                  <a:srgbClr val="000000"/>
                </a:solidFill>
              </a:rPr>
              <a:t>: re-send segment before timer expires</a:t>
            </a:r>
          </a:p>
          <a:p>
            <a:r>
              <a:rPr lang="en-US" sz="2600" dirty="0" smtClean="0">
                <a:solidFill>
                  <a:srgbClr val="000000"/>
                </a:solidFill>
              </a:rPr>
              <a:t>Why wait for 3 duplicate </a:t>
            </a:r>
            <a:r>
              <a:rPr lang="en-US" sz="2600" dirty="0" err="1" smtClean="0">
                <a:solidFill>
                  <a:srgbClr val="000000"/>
                </a:solidFill>
              </a:rPr>
              <a:t>ACKs</a:t>
            </a:r>
            <a:r>
              <a:rPr lang="en-US" sz="2600" dirty="0" smtClean="0">
                <a:solidFill>
                  <a:srgbClr val="000000"/>
                </a:solidFill>
              </a:rPr>
              <a:t>?</a:t>
            </a:r>
          </a:p>
          <a:p>
            <a:pPr lvl="1"/>
            <a:r>
              <a:rPr lang="en-US" sz="2200" dirty="0" smtClean="0">
                <a:solidFill>
                  <a:srgbClr val="000000"/>
                </a:solidFill>
              </a:rPr>
              <a:t>since IP may deliver segments out-of-order, a duplicate ACK does not necessarily mean a lost segment</a:t>
            </a:r>
          </a:p>
          <a:p>
            <a:pPr lvl="1"/>
            <a:r>
              <a:rPr lang="en-US" sz="2200" dirty="0" smtClean="0">
                <a:solidFill>
                  <a:srgbClr val="000000"/>
                </a:solidFill>
              </a:rPr>
              <a:t>but, with 3 duplicate </a:t>
            </a:r>
            <a:r>
              <a:rPr lang="en-US" sz="2200" dirty="0" err="1" smtClean="0">
                <a:solidFill>
                  <a:srgbClr val="000000"/>
                </a:solidFill>
              </a:rPr>
              <a:t>ACKs</a:t>
            </a:r>
            <a:r>
              <a:rPr lang="en-US" sz="2200" dirty="0" smtClean="0">
                <a:solidFill>
                  <a:srgbClr val="000000"/>
                </a:solidFill>
              </a:rPr>
              <a:t>, a lost segment is likely</a:t>
            </a:r>
          </a:p>
          <a:p>
            <a:endParaRPr lang="en-US" sz="2600" dirty="0" smtClean="0">
              <a:solidFill>
                <a:srgbClr val="000000"/>
              </a:solidFill>
            </a:endParaRPr>
          </a:p>
          <a:p>
            <a:pPr lvl="1"/>
            <a:endParaRPr lang="en-US" sz="2200" dirty="0">
              <a:solidFill>
                <a:srgbClr val="000000"/>
              </a:solidFill>
            </a:endParaRPr>
          </a:p>
          <a:p>
            <a:pPr lvl="1"/>
            <a:endParaRPr lang="en-US" sz="2200" dirty="0">
              <a:solidFill>
                <a:srgbClr val="000000"/>
              </a:solidFill>
            </a:endParaRPr>
          </a:p>
        </p:txBody>
      </p:sp>
      <p:sp>
        <p:nvSpPr>
          <p:cNvPr id="2" name="Slide Number Placeholder 1"/>
          <p:cNvSpPr>
            <a:spLocks noGrp="1"/>
          </p:cNvSpPr>
          <p:nvPr>
            <p:ph type="sldNum" sz="quarter" idx="10"/>
          </p:nvPr>
        </p:nvSpPr>
        <p:spPr/>
        <p:txBody>
          <a:bodyPr/>
          <a:lstStyle/>
          <a:p>
            <a:fld id="{8030269B-3FF7-874D-8ED1-2D9E2506D07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noChangeArrowheads="1"/>
          </p:cNvSpPr>
          <p:nvPr>
            <p:ph type="title"/>
          </p:nvPr>
        </p:nvSpPr>
        <p:spPr>
          <a:xfrm>
            <a:off x="134938" y="644525"/>
            <a:ext cx="9625012" cy="949325"/>
          </a:xfrm>
        </p:spPr>
        <p:txBody>
          <a:bodyPr/>
          <a:lstStyle/>
          <a:p>
            <a:r>
              <a:rPr lang="en-US" dirty="0"/>
              <a:t>Fast </a:t>
            </a:r>
            <a:r>
              <a:rPr lang="en-US" dirty="0" smtClean="0"/>
              <a:t>Retransmit Illustration</a:t>
            </a:r>
            <a:endParaRPr lang="en-US" dirty="0"/>
          </a:p>
        </p:txBody>
      </p:sp>
      <p:sp>
        <p:nvSpPr>
          <p:cNvPr id="3" name="Slide Number Placeholder 2"/>
          <p:cNvSpPr>
            <a:spLocks noGrp="1"/>
          </p:cNvSpPr>
          <p:nvPr>
            <p:ph type="sldNum" sz="quarter" idx="10"/>
          </p:nvPr>
        </p:nvSpPr>
        <p:spPr/>
        <p:txBody>
          <a:bodyPr/>
          <a:lstStyle/>
          <a:p>
            <a:fld id="{8030269B-3FF7-874D-8ED1-2D9E2506D078}" type="slidenum">
              <a:rPr lang="en-US" smtClean="0"/>
              <a:pPr/>
              <a:t>24</a:t>
            </a:fld>
            <a:endParaRPr lang="en-US"/>
          </a:p>
        </p:txBody>
      </p:sp>
      <p:grpSp>
        <p:nvGrpSpPr>
          <p:cNvPr id="27" name="Group 26"/>
          <p:cNvGrpSpPr/>
          <p:nvPr/>
        </p:nvGrpSpPr>
        <p:grpSpPr>
          <a:xfrm>
            <a:off x="4125689" y="1722675"/>
            <a:ext cx="4037330" cy="5465868"/>
            <a:chOff x="2601649" y="1722675"/>
            <a:chExt cx="4037330" cy="5465868"/>
          </a:xfrm>
        </p:grpSpPr>
        <p:sp>
          <p:nvSpPr>
            <p:cNvPr id="28" name="Line 3"/>
            <p:cNvSpPr>
              <a:spLocks noChangeShapeType="1"/>
            </p:cNvSpPr>
            <p:nvPr/>
          </p:nvSpPr>
          <p:spPr bwMode="auto">
            <a:xfrm>
              <a:off x="3373492" y="2512509"/>
              <a:ext cx="2787014" cy="669290"/>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29" name="Text Box 5"/>
            <p:cNvSpPr txBox="1">
              <a:spLocks noChangeArrowheads="1"/>
            </p:cNvSpPr>
            <p:nvPr/>
          </p:nvSpPr>
          <p:spPr bwMode="auto">
            <a:xfrm>
              <a:off x="2922960" y="1746064"/>
              <a:ext cx="948214" cy="368829"/>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mn-lt"/>
                </a:rPr>
                <a:t>Host A</a:t>
              </a:r>
              <a:endParaRPr lang="en-US" sz="1100" dirty="0">
                <a:solidFill>
                  <a:srgbClr val="000000"/>
                </a:solidFill>
                <a:latin typeface="+mn-lt"/>
              </a:endParaRPr>
            </a:p>
          </p:txBody>
        </p:sp>
        <p:sp>
          <p:nvSpPr>
            <p:cNvPr id="30" name="Text Box 6"/>
            <p:cNvSpPr txBox="1">
              <a:spLocks noChangeArrowheads="1"/>
            </p:cNvSpPr>
            <p:nvPr/>
          </p:nvSpPr>
          <p:spPr bwMode="auto">
            <a:xfrm rot="16200000">
              <a:off x="2245203" y="5078333"/>
              <a:ext cx="1083098" cy="370205"/>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mn-lt"/>
                </a:rPr>
                <a:t>timeout</a:t>
              </a:r>
              <a:endParaRPr lang="en-US" sz="1100" dirty="0">
                <a:solidFill>
                  <a:srgbClr val="000000"/>
                </a:solidFill>
                <a:latin typeface="+mn-lt"/>
              </a:endParaRPr>
            </a:p>
          </p:txBody>
        </p:sp>
        <p:sp>
          <p:nvSpPr>
            <p:cNvPr id="31" name="Text Box 8"/>
            <p:cNvSpPr txBox="1">
              <a:spLocks noChangeArrowheads="1"/>
            </p:cNvSpPr>
            <p:nvPr/>
          </p:nvSpPr>
          <p:spPr bwMode="auto">
            <a:xfrm>
              <a:off x="5690765" y="1722675"/>
              <a:ext cx="948214" cy="368829"/>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mn-lt"/>
                </a:rPr>
                <a:t>Host B</a:t>
              </a:r>
              <a:endParaRPr lang="en-US" sz="1100" dirty="0">
                <a:solidFill>
                  <a:srgbClr val="000000"/>
                </a:solidFill>
                <a:latin typeface="+mn-lt"/>
              </a:endParaRPr>
            </a:p>
          </p:txBody>
        </p:sp>
        <p:sp>
          <p:nvSpPr>
            <p:cNvPr id="32" name="Line 9"/>
            <p:cNvSpPr>
              <a:spLocks noChangeShapeType="1"/>
            </p:cNvSpPr>
            <p:nvPr/>
          </p:nvSpPr>
          <p:spPr bwMode="auto">
            <a:xfrm>
              <a:off x="3373492" y="2771589"/>
              <a:ext cx="1933098" cy="469583"/>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3" name="Line 10"/>
            <p:cNvSpPr>
              <a:spLocks noChangeShapeType="1"/>
            </p:cNvSpPr>
            <p:nvPr/>
          </p:nvSpPr>
          <p:spPr bwMode="auto">
            <a:xfrm>
              <a:off x="3373492" y="2167069"/>
              <a:ext cx="10477" cy="4962102"/>
            </a:xfrm>
            <a:prstGeom prst="line">
              <a:avLst/>
            </a:prstGeom>
            <a:noFill/>
            <a:ln w="952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4" name="Line 11"/>
            <p:cNvSpPr>
              <a:spLocks noChangeShapeType="1"/>
            </p:cNvSpPr>
            <p:nvPr/>
          </p:nvSpPr>
          <p:spPr bwMode="auto">
            <a:xfrm>
              <a:off x="6139552" y="2253429"/>
              <a:ext cx="24447" cy="4935114"/>
            </a:xfrm>
            <a:prstGeom prst="line">
              <a:avLst/>
            </a:prstGeom>
            <a:noFill/>
            <a:ln w="952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5" name="Line 12"/>
            <p:cNvSpPr>
              <a:spLocks noChangeShapeType="1"/>
            </p:cNvSpPr>
            <p:nvPr/>
          </p:nvSpPr>
          <p:spPr bwMode="auto">
            <a:xfrm flipH="1">
              <a:off x="3359522" y="3203389"/>
              <a:ext cx="2745104" cy="852805"/>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6" name="Line 14"/>
            <p:cNvSpPr>
              <a:spLocks noChangeShapeType="1"/>
            </p:cNvSpPr>
            <p:nvPr/>
          </p:nvSpPr>
          <p:spPr bwMode="auto">
            <a:xfrm>
              <a:off x="3373492" y="3030669"/>
              <a:ext cx="2787014" cy="669290"/>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7" name="Line 15"/>
            <p:cNvSpPr>
              <a:spLocks noChangeShapeType="1"/>
            </p:cNvSpPr>
            <p:nvPr/>
          </p:nvSpPr>
          <p:spPr bwMode="auto">
            <a:xfrm>
              <a:off x="3373492" y="3548829"/>
              <a:ext cx="2787014" cy="669290"/>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8" name="Line 16"/>
            <p:cNvSpPr>
              <a:spLocks noChangeShapeType="1"/>
            </p:cNvSpPr>
            <p:nvPr/>
          </p:nvSpPr>
          <p:spPr bwMode="auto">
            <a:xfrm>
              <a:off x="3373492" y="3289749"/>
              <a:ext cx="2787014" cy="669290"/>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39" name="Line 17"/>
            <p:cNvSpPr>
              <a:spLocks noChangeShapeType="1"/>
            </p:cNvSpPr>
            <p:nvPr/>
          </p:nvSpPr>
          <p:spPr bwMode="auto">
            <a:xfrm flipH="1">
              <a:off x="3373492" y="3721549"/>
              <a:ext cx="2745104" cy="852805"/>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40" name="Line 18"/>
            <p:cNvSpPr>
              <a:spLocks noChangeShapeType="1"/>
            </p:cNvSpPr>
            <p:nvPr/>
          </p:nvSpPr>
          <p:spPr bwMode="auto">
            <a:xfrm flipH="1">
              <a:off x="3373492" y="3980629"/>
              <a:ext cx="2745104" cy="852805"/>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41" name="Line 19"/>
            <p:cNvSpPr>
              <a:spLocks noChangeShapeType="1"/>
            </p:cNvSpPr>
            <p:nvPr/>
          </p:nvSpPr>
          <p:spPr bwMode="auto">
            <a:xfrm flipH="1">
              <a:off x="3373492" y="4239709"/>
              <a:ext cx="2745104" cy="852805"/>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42" name="Text Box 20"/>
            <p:cNvSpPr txBox="1">
              <a:spLocks noChangeArrowheads="1"/>
            </p:cNvSpPr>
            <p:nvPr/>
          </p:nvSpPr>
          <p:spPr bwMode="auto">
            <a:xfrm>
              <a:off x="5214039" y="2960502"/>
              <a:ext cx="310832" cy="676487"/>
            </a:xfrm>
            <a:prstGeom prst="rect">
              <a:avLst/>
            </a:prstGeom>
            <a:noFill/>
            <a:ln w="9525">
              <a:noFill/>
              <a:miter lim="800000"/>
              <a:headEnd/>
              <a:tailEnd/>
            </a:ln>
            <a:effectLst/>
          </p:spPr>
          <p:txBody>
            <a:bodyPr>
              <a:prstTxWarp prst="textNoShape">
                <a:avLst/>
              </a:prstTxWarp>
              <a:spAutoFit/>
            </a:bodyPr>
            <a:lstStyle/>
            <a:p>
              <a:r>
                <a:rPr lang="en-US" sz="2700" dirty="0">
                  <a:solidFill>
                    <a:srgbClr val="000000"/>
                  </a:solidFill>
                  <a:latin typeface="+mn-lt"/>
                </a:rPr>
                <a:t>X</a:t>
              </a:r>
              <a:endParaRPr lang="en-US" sz="1100" dirty="0">
                <a:solidFill>
                  <a:srgbClr val="000000"/>
                </a:solidFill>
                <a:latin typeface="+mn-lt"/>
              </a:endParaRPr>
            </a:p>
          </p:txBody>
        </p:sp>
        <p:sp>
          <p:nvSpPr>
            <p:cNvPr id="43" name="Line 21"/>
            <p:cNvSpPr>
              <a:spLocks noChangeShapeType="1"/>
            </p:cNvSpPr>
            <p:nvPr/>
          </p:nvSpPr>
          <p:spPr bwMode="auto">
            <a:xfrm flipH="1">
              <a:off x="3074884" y="4047198"/>
              <a:ext cx="12224" cy="2810298"/>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mn-lt"/>
              </a:endParaRPr>
            </a:p>
          </p:txBody>
        </p:sp>
        <p:sp>
          <p:nvSpPr>
            <p:cNvPr id="44" name="Line 22"/>
            <p:cNvSpPr>
              <a:spLocks noChangeShapeType="1"/>
            </p:cNvSpPr>
            <p:nvPr/>
          </p:nvSpPr>
          <p:spPr bwMode="auto">
            <a:xfrm>
              <a:off x="3073137" y="4047198"/>
              <a:ext cx="151924" cy="14393"/>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mn-lt"/>
              </a:endParaRPr>
            </a:p>
          </p:txBody>
        </p:sp>
        <p:sp>
          <p:nvSpPr>
            <p:cNvPr id="45" name="Line 23"/>
            <p:cNvSpPr>
              <a:spLocks noChangeShapeType="1"/>
            </p:cNvSpPr>
            <p:nvPr/>
          </p:nvSpPr>
          <p:spPr bwMode="auto">
            <a:xfrm>
              <a:off x="3088854" y="6859296"/>
              <a:ext cx="151924" cy="14393"/>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mn-lt"/>
              </a:endParaRPr>
            </a:p>
          </p:txBody>
        </p:sp>
        <p:sp>
          <p:nvSpPr>
            <p:cNvPr id="46" name="Line 24"/>
            <p:cNvSpPr>
              <a:spLocks noChangeShapeType="1"/>
            </p:cNvSpPr>
            <p:nvPr/>
          </p:nvSpPr>
          <p:spPr bwMode="auto">
            <a:xfrm>
              <a:off x="3389209" y="5142891"/>
              <a:ext cx="2787014" cy="669290"/>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47" name="Text Box 25"/>
            <p:cNvSpPr txBox="1">
              <a:spLocks noChangeArrowheads="1"/>
            </p:cNvSpPr>
            <p:nvPr/>
          </p:nvSpPr>
          <p:spPr bwMode="auto">
            <a:xfrm rot="819033">
              <a:off x="3867681" y="5169723"/>
              <a:ext cx="2233453" cy="338554"/>
            </a:xfrm>
            <a:prstGeom prst="rect">
              <a:avLst/>
            </a:prstGeom>
            <a:noFill/>
            <a:ln w="9525">
              <a:noFill/>
              <a:miter lim="800000"/>
              <a:headEnd/>
              <a:tailEnd/>
            </a:ln>
            <a:effectLst/>
          </p:spPr>
          <p:txBody>
            <a:bodyPr>
              <a:prstTxWarp prst="textNoShape">
                <a:avLst/>
              </a:prstTxWarp>
              <a:spAutoFit/>
            </a:bodyPr>
            <a:lstStyle/>
            <a:p>
              <a:pPr algn="l" eaLnBrk="1" hangingPunct="1"/>
              <a:r>
                <a:rPr lang="en-US" sz="1600" dirty="0">
                  <a:solidFill>
                    <a:srgbClr val="000000"/>
                  </a:solidFill>
                  <a:latin typeface="+mn-lt"/>
                </a:rPr>
                <a:t>resend </a:t>
              </a:r>
              <a:r>
                <a:rPr lang="en-US" sz="1600" dirty="0" smtClean="0">
                  <a:solidFill>
                    <a:srgbClr val="000000"/>
                  </a:solidFill>
                  <a:latin typeface="+mn-lt"/>
                </a:rPr>
                <a:t>3</a:t>
              </a:r>
              <a:r>
                <a:rPr lang="en-US" sz="1600" baseline="30000" dirty="0" smtClean="0">
                  <a:solidFill>
                    <a:srgbClr val="000000"/>
                  </a:solidFill>
                  <a:latin typeface="+mn-lt"/>
                </a:rPr>
                <a:t>rd</a:t>
              </a:r>
              <a:r>
                <a:rPr lang="en-US" sz="1600" dirty="0" smtClean="0">
                  <a:solidFill>
                    <a:srgbClr val="000000"/>
                  </a:solidFill>
                  <a:latin typeface="+mn-lt"/>
                </a:rPr>
                <a:t> </a:t>
              </a:r>
              <a:r>
                <a:rPr lang="en-US" sz="1600" dirty="0">
                  <a:solidFill>
                    <a:srgbClr val="000000"/>
                  </a:solidFill>
                  <a:latin typeface="+mn-lt"/>
                </a:rPr>
                <a:t>segment</a:t>
              </a:r>
            </a:p>
          </p:txBody>
        </p:sp>
        <p:sp>
          <p:nvSpPr>
            <p:cNvPr id="48" name="Line 3"/>
            <p:cNvSpPr>
              <a:spLocks noChangeShapeType="1"/>
            </p:cNvSpPr>
            <p:nvPr/>
          </p:nvSpPr>
          <p:spPr bwMode="auto">
            <a:xfrm>
              <a:off x="3377282" y="2273090"/>
              <a:ext cx="2787014" cy="669290"/>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sp>
          <p:nvSpPr>
            <p:cNvPr id="49" name="Line 19"/>
            <p:cNvSpPr>
              <a:spLocks noChangeShapeType="1"/>
            </p:cNvSpPr>
            <p:nvPr/>
          </p:nvSpPr>
          <p:spPr bwMode="auto">
            <a:xfrm flipH="1">
              <a:off x="3395260" y="5839947"/>
              <a:ext cx="2745104" cy="852805"/>
            </a:xfrm>
            <a:prstGeom prst="line">
              <a:avLst/>
            </a:prstGeom>
            <a:noFill/>
            <a:ln w="28575">
              <a:solidFill>
                <a:srgbClr val="000000"/>
              </a:solidFill>
              <a:round/>
              <a:headEnd type="none"/>
              <a:tailEnd type="arrow" w="med" len="med"/>
            </a:ln>
            <a:effectLst/>
          </p:spPr>
          <p:txBody>
            <a:bodyPr wrap="none" anchor="ctr">
              <a:prstTxWarp prst="textNoShape">
                <a:avLst/>
              </a:prstTxWarp>
            </a:bodyPr>
            <a:lstStyle/>
            <a:p>
              <a:endParaRPr lang="en-US">
                <a:solidFill>
                  <a:srgbClr val="000000"/>
                </a:solidFill>
                <a:latin typeface="+mn-lt"/>
              </a:endParaRPr>
            </a:p>
          </p:txBody>
        </p:sp>
      </p:grpSp>
      <p:sp>
        <p:nvSpPr>
          <p:cNvPr id="50" name="TextBox 49"/>
          <p:cNvSpPr txBox="1"/>
          <p:nvPr/>
        </p:nvSpPr>
        <p:spPr>
          <a:xfrm>
            <a:off x="1262767" y="6455229"/>
            <a:ext cx="3494316" cy="646331"/>
          </a:xfrm>
          <a:prstGeom prst="rect">
            <a:avLst/>
          </a:prstGeom>
          <a:noFill/>
        </p:spPr>
        <p:txBody>
          <a:bodyPr wrap="square" rtlCol="0">
            <a:spAutoFit/>
          </a:bodyPr>
          <a:lstStyle/>
          <a:p>
            <a:pPr algn="l"/>
            <a:r>
              <a:rPr lang="en-US" dirty="0" smtClean="0">
                <a:latin typeface="+mn-lt"/>
              </a:rPr>
              <a:t>Acknowledges all packets received up to 6</a:t>
            </a:r>
            <a:r>
              <a:rPr lang="en-US" baseline="30000" dirty="0" smtClean="0">
                <a:latin typeface="+mn-lt"/>
              </a:rPr>
              <a:t>th</a:t>
            </a:r>
            <a:r>
              <a:rPr lang="en-US" dirty="0" smtClean="0">
                <a:latin typeface="+mn-lt"/>
              </a:rPr>
              <a:t> segment</a:t>
            </a:r>
            <a:endParaRPr lang="en-US"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1" name="Rectangle 5"/>
          <p:cNvSpPr>
            <a:spLocks noGrp="1" noChangeArrowheads="1"/>
          </p:cNvSpPr>
          <p:nvPr>
            <p:ph type="title"/>
          </p:nvPr>
        </p:nvSpPr>
        <p:spPr/>
        <p:txBody>
          <a:bodyPr/>
          <a:lstStyle/>
          <a:p>
            <a:r>
              <a:rPr lang="en-US" dirty="0"/>
              <a:t>Fast</a:t>
            </a:r>
            <a:r>
              <a:rPr lang="en-US" dirty="0" smtClean="0"/>
              <a:t> Retransmit Algorithm</a:t>
            </a:r>
            <a:endParaRPr lang="en-US" dirty="0"/>
          </a:p>
        </p:txBody>
      </p:sp>
      <p:grpSp>
        <p:nvGrpSpPr>
          <p:cNvPr id="3" name="Group 2"/>
          <p:cNvGrpSpPr/>
          <p:nvPr/>
        </p:nvGrpSpPr>
        <p:grpSpPr>
          <a:xfrm>
            <a:off x="0" y="2072753"/>
            <a:ext cx="10058400" cy="4619924"/>
            <a:chOff x="0" y="2072753"/>
            <a:chExt cx="10058400" cy="4619924"/>
          </a:xfrm>
        </p:grpSpPr>
        <p:sp>
          <p:nvSpPr>
            <p:cNvPr id="260099" name="Text Box 3"/>
            <p:cNvSpPr txBox="1">
              <a:spLocks noChangeArrowheads="1"/>
            </p:cNvSpPr>
            <p:nvPr/>
          </p:nvSpPr>
          <p:spPr bwMode="auto">
            <a:xfrm>
              <a:off x="445020" y="2072753"/>
              <a:ext cx="9613380" cy="3980862"/>
            </a:xfrm>
            <a:prstGeom prst="rect">
              <a:avLst/>
            </a:prstGeom>
            <a:noFill/>
            <a:ln w="9525">
              <a:noFill/>
              <a:miter lim="800000"/>
              <a:headEnd/>
              <a:tailEnd/>
            </a:ln>
            <a:effectLst/>
          </p:spPr>
          <p:txBody>
            <a:bodyPr wrap="square" lIns="101882" tIns="50941" rIns="101882" bIns="50941">
              <a:prstTxWarp prst="textNoShape">
                <a:avLst/>
              </a:prstTxWarp>
              <a:spAutoFit/>
            </a:bodyPr>
            <a:lstStyle/>
            <a:p>
              <a:pPr algn="l"/>
              <a:r>
                <a:rPr lang="en-US" sz="1600" dirty="0">
                  <a:solidFill>
                    <a:srgbClr val="000000"/>
                  </a:solidFill>
                  <a:latin typeface="+mn-lt"/>
                </a:rPr>
                <a:t> </a:t>
              </a:r>
            </a:p>
            <a:p>
              <a:pPr algn="l"/>
              <a:r>
                <a:rPr lang="en-US" sz="1600" dirty="0">
                  <a:solidFill>
                    <a:srgbClr val="000000"/>
                  </a:solidFill>
                  <a:latin typeface="+mn-lt"/>
                </a:rPr>
                <a:t> </a:t>
              </a:r>
              <a:r>
                <a:rPr lang="en-US" sz="2000" dirty="0">
                  <a:solidFill>
                    <a:srgbClr val="000000"/>
                  </a:solidFill>
                  <a:latin typeface="+mn-lt"/>
                </a:rPr>
                <a:t>event: ACK received, with ACK field value of </a:t>
              </a:r>
              <a:r>
                <a:rPr lang="en-US" sz="2000" i="1" dirty="0" err="1">
                  <a:solidFill>
                    <a:srgbClr val="000000"/>
                  </a:solidFill>
                  <a:latin typeface="+mn-lt"/>
                </a:rPr>
                <a:t>y</a:t>
              </a:r>
              <a:r>
                <a:rPr lang="en-US" sz="2000" dirty="0">
                  <a:solidFill>
                    <a:srgbClr val="000000"/>
                  </a:solidFill>
                  <a:latin typeface="+mn-lt"/>
                </a:rPr>
                <a:t> </a:t>
              </a:r>
            </a:p>
            <a:p>
              <a:pPr algn="l"/>
              <a:r>
                <a:rPr lang="en-US" sz="2000" dirty="0">
                  <a:solidFill>
                    <a:srgbClr val="000000"/>
                  </a:solidFill>
                  <a:latin typeface="+mn-lt"/>
                </a:rPr>
                <a:t>                 if (</a:t>
              </a:r>
              <a:r>
                <a:rPr lang="en-US" sz="2000" i="1" dirty="0" err="1">
                  <a:solidFill>
                    <a:srgbClr val="000000"/>
                  </a:solidFill>
                  <a:latin typeface="+mn-lt"/>
                </a:rPr>
                <a:t>y</a:t>
              </a:r>
              <a:r>
                <a:rPr lang="en-US" sz="2000" dirty="0">
                  <a:solidFill>
                    <a:srgbClr val="000000"/>
                  </a:solidFill>
                  <a:latin typeface="+mn-lt"/>
                </a:rPr>
                <a:t> &gt;</a:t>
              </a:r>
              <a:r>
                <a:rPr lang="en-US" sz="2000" dirty="0" smtClean="0">
                  <a:solidFill>
                    <a:srgbClr val="000000"/>
                  </a:solidFill>
                  <a:latin typeface="+mn-lt"/>
                </a:rPr>
                <a:t> </a:t>
              </a:r>
              <a:r>
                <a:rPr lang="en-US" sz="2000" i="1" dirty="0" err="1" smtClean="0">
                  <a:solidFill>
                    <a:srgbClr val="000000"/>
                  </a:solidFill>
                  <a:latin typeface="+mn-lt"/>
                </a:rPr>
                <a:t>sendBase</a:t>
              </a:r>
              <a:r>
                <a:rPr lang="en-US" sz="2000" dirty="0">
                  <a:solidFill>
                    <a:srgbClr val="000000"/>
                  </a:solidFill>
                  <a:latin typeface="+mn-lt"/>
                </a:rPr>
                <a:t>) { </a:t>
              </a:r>
            </a:p>
            <a:p>
              <a:pPr algn="l"/>
              <a:r>
                <a:rPr lang="en-US" sz="2000" dirty="0">
                  <a:solidFill>
                    <a:srgbClr val="000000"/>
                  </a:solidFill>
                  <a:latin typeface="+mn-lt"/>
                </a:rPr>
                <a:t>                      </a:t>
              </a:r>
              <a:r>
                <a:rPr lang="en-US" sz="2000" dirty="0" smtClean="0">
                  <a:solidFill>
                    <a:srgbClr val="000000"/>
                  </a:solidFill>
                  <a:latin typeface="+mn-lt"/>
                </a:rPr>
                <a:t> </a:t>
              </a:r>
              <a:r>
                <a:rPr lang="en-US" sz="2000" i="1" dirty="0" err="1" smtClean="0">
                  <a:solidFill>
                    <a:srgbClr val="000000"/>
                  </a:solidFill>
                  <a:latin typeface="+mn-lt"/>
                </a:rPr>
                <a:t>sendBase</a:t>
              </a:r>
              <a:r>
                <a:rPr lang="en-US" sz="2000" dirty="0" smtClean="0">
                  <a:solidFill>
                    <a:srgbClr val="000000"/>
                  </a:solidFill>
                  <a:latin typeface="+mn-lt"/>
                </a:rPr>
                <a:t> </a:t>
              </a:r>
              <a:r>
                <a:rPr lang="en-US" sz="2000" dirty="0">
                  <a:solidFill>
                    <a:srgbClr val="000000"/>
                  </a:solidFill>
                  <a:latin typeface="+mn-lt"/>
                </a:rPr>
                <a:t>= </a:t>
              </a:r>
              <a:r>
                <a:rPr lang="en-US" sz="2000" i="1" dirty="0" err="1">
                  <a:solidFill>
                    <a:srgbClr val="000000"/>
                  </a:solidFill>
                  <a:latin typeface="+mn-lt"/>
                </a:rPr>
                <a:t>y</a:t>
              </a:r>
              <a:endParaRPr lang="en-US" sz="2000" i="1" dirty="0">
                <a:solidFill>
                  <a:srgbClr val="000000"/>
                </a:solidFill>
                <a:latin typeface="+mn-lt"/>
              </a:endParaRPr>
            </a:p>
            <a:p>
              <a:pPr algn="l"/>
              <a:r>
                <a:rPr lang="en-US" sz="2000" dirty="0">
                  <a:solidFill>
                    <a:srgbClr val="000000"/>
                  </a:solidFill>
                  <a:latin typeface="+mn-lt"/>
                </a:rPr>
                <a:t>                       if (there are currently not-yet-acknowledged segments)</a:t>
              </a:r>
            </a:p>
            <a:p>
              <a:pPr algn="l"/>
              <a:r>
                <a:rPr lang="en-US" sz="2000" dirty="0">
                  <a:solidFill>
                    <a:srgbClr val="000000"/>
                  </a:solidFill>
                  <a:latin typeface="+mn-lt"/>
                </a:rPr>
                <a:t>                             </a:t>
              </a:r>
              <a:r>
                <a:rPr lang="en-US" sz="2000" dirty="0" smtClean="0">
                  <a:solidFill>
                    <a:srgbClr val="000000"/>
                  </a:solidFill>
                  <a:latin typeface="+mn-lt"/>
                </a:rPr>
                <a:t>re-start </a:t>
              </a:r>
              <a:r>
                <a:rPr lang="en-US" sz="2000" dirty="0">
                  <a:solidFill>
                    <a:srgbClr val="000000"/>
                  </a:solidFill>
                  <a:latin typeface="+mn-lt"/>
                </a:rPr>
                <a:t>timer </a:t>
              </a:r>
            </a:p>
            <a:p>
              <a:pPr algn="l"/>
              <a:r>
                <a:rPr lang="en-US" sz="2000" dirty="0">
                  <a:solidFill>
                    <a:srgbClr val="000000"/>
                  </a:solidFill>
                  <a:latin typeface="+mn-lt"/>
                </a:rPr>
                <a:t>                </a:t>
              </a:r>
              <a:r>
                <a:rPr lang="en-US" sz="2000" dirty="0" smtClean="0">
                  <a:solidFill>
                    <a:srgbClr val="000000"/>
                  </a:solidFill>
                  <a:latin typeface="+mn-lt"/>
                </a:rPr>
                <a:t> } </a:t>
              </a:r>
              <a:r>
                <a:rPr lang="en-US" sz="2000" dirty="0">
                  <a:solidFill>
                    <a:srgbClr val="000000"/>
                  </a:solidFill>
                  <a:latin typeface="+mn-lt"/>
                </a:rPr>
                <a:t>else { </a:t>
              </a:r>
            </a:p>
            <a:p>
              <a:pPr algn="l"/>
              <a:r>
                <a:rPr lang="en-US" sz="2000" dirty="0">
                  <a:solidFill>
                    <a:srgbClr val="000000"/>
                  </a:solidFill>
                  <a:latin typeface="+mn-lt"/>
                </a:rPr>
                <a:t>                         increment count of dup </a:t>
              </a:r>
              <a:r>
                <a:rPr lang="en-US" sz="2000" dirty="0" err="1">
                  <a:solidFill>
                    <a:srgbClr val="000000"/>
                  </a:solidFill>
                  <a:latin typeface="+mn-lt"/>
                </a:rPr>
                <a:t>ACKs</a:t>
              </a:r>
              <a:r>
                <a:rPr lang="en-US" sz="2000" dirty="0">
                  <a:solidFill>
                    <a:srgbClr val="000000"/>
                  </a:solidFill>
                  <a:latin typeface="+mn-lt"/>
                </a:rPr>
                <a:t> received for </a:t>
              </a:r>
              <a:r>
                <a:rPr lang="en-US" sz="2000" i="1" dirty="0" err="1">
                  <a:solidFill>
                    <a:srgbClr val="000000"/>
                  </a:solidFill>
                  <a:latin typeface="+mn-lt"/>
                </a:rPr>
                <a:t>y</a:t>
              </a:r>
              <a:endParaRPr lang="en-US" sz="2000" i="1" dirty="0">
                <a:solidFill>
                  <a:srgbClr val="000000"/>
                </a:solidFill>
                <a:latin typeface="+mn-lt"/>
              </a:endParaRPr>
            </a:p>
            <a:p>
              <a:pPr algn="l"/>
              <a:r>
                <a:rPr lang="en-US" sz="2000" dirty="0">
                  <a:solidFill>
                    <a:srgbClr val="000000"/>
                  </a:solidFill>
                  <a:latin typeface="+mn-lt"/>
                </a:rPr>
                <a:t>                         if (count of dup ACKs received for </a:t>
              </a:r>
              <a:r>
                <a:rPr lang="en-US" sz="2000" i="1" dirty="0">
                  <a:solidFill>
                    <a:srgbClr val="000000"/>
                  </a:solidFill>
                  <a:latin typeface="+mn-lt"/>
                </a:rPr>
                <a:t>y</a:t>
              </a:r>
              <a:r>
                <a:rPr lang="en-US" sz="2000" dirty="0">
                  <a:solidFill>
                    <a:srgbClr val="000000"/>
                  </a:solidFill>
                  <a:latin typeface="+mn-lt"/>
                </a:rPr>
                <a:t> </a:t>
              </a:r>
              <a:r>
                <a:rPr lang="en-US" sz="2000" dirty="0" smtClean="0">
                  <a:solidFill>
                    <a:srgbClr val="000000"/>
                  </a:solidFill>
                  <a:latin typeface="+mn-lt"/>
                </a:rPr>
                <a:t>== </a:t>
              </a:r>
              <a:r>
                <a:rPr lang="en-US" sz="2000" dirty="0">
                  <a:solidFill>
                    <a:srgbClr val="000000"/>
                  </a:solidFill>
                  <a:latin typeface="+mn-lt"/>
                </a:rPr>
                <a:t>3) </a:t>
              </a:r>
            </a:p>
            <a:p>
              <a:pPr algn="l"/>
              <a:r>
                <a:rPr lang="en-US" sz="2000" dirty="0">
                  <a:solidFill>
                    <a:srgbClr val="000000"/>
                  </a:solidFill>
                  <a:latin typeface="+mn-lt"/>
                </a:rPr>
                <a:t>                               resend segment with sequence number </a:t>
              </a:r>
              <a:r>
                <a:rPr lang="en-US" sz="2000" i="1" dirty="0" smtClean="0">
                  <a:solidFill>
                    <a:srgbClr val="000000"/>
                  </a:solidFill>
                  <a:latin typeface="+mn-lt"/>
                </a:rPr>
                <a:t>y</a:t>
              </a:r>
            </a:p>
            <a:p>
              <a:pPr algn="l"/>
              <a:r>
                <a:rPr lang="en-US" i="1" dirty="0">
                  <a:solidFill>
                    <a:srgbClr val="000000"/>
                  </a:solidFill>
                  <a:latin typeface="+mn-lt"/>
                </a:rPr>
                <a:t> </a:t>
              </a:r>
              <a:r>
                <a:rPr lang="en-US" i="1" dirty="0" smtClean="0">
                  <a:solidFill>
                    <a:srgbClr val="000000"/>
                  </a:solidFill>
                  <a:latin typeface="+mn-lt"/>
                </a:rPr>
                <a:t>                                    (remember ACK y means y is next expected segment)</a:t>
              </a:r>
            </a:p>
            <a:p>
              <a:pPr algn="l"/>
              <a:r>
                <a:rPr lang="en-US" sz="2000" dirty="0" smtClean="0">
                  <a:solidFill>
                    <a:srgbClr val="000000"/>
                  </a:solidFill>
                  <a:latin typeface="+mn-lt"/>
                </a:rPr>
                <a:t>	       }</a:t>
              </a:r>
              <a:endParaRPr lang="en-US" sz="2000" dirty="0">
                <a:solidFill>
                  <a:srgbClr val="000000"/>
                </a:solidFill>
                <a:latin typeface="+mn-lt"/>
              </a:endParaRPr>
            </a:p>
            <a:p>
              <a:pPr algn="l"/>
              <a:r>
                <a:rPr lang="en-US" dirty="0">
                  <a:solidFill>
                    <a:srgbClr val="000000"/>
                  </a:solidFill>
                  <a:latin typeface="+mn-lt"/>
                </a:rPr>
                <a:t>         </a:t>
              </a:r>
            </a:p>
          </p:txBody>
        </p:sp>
        <p:sp>
          <p:nvSpPr>
            <p:cNvPr id="260102" name="Text Box 6"/>
            <p:cNvSpPr txBox="1">
              <a:spLocks noChangeArrowheads="1"/>
            </p:cNvSpPr>
            <p:nvPr/>
          </p:nvSpPr>
          <p:spPr bwMode="auto">
            <a:xfrm>
              <a:off x="0" y="5747949"/>
              <a:ext cx="3286149" cy="718430"/>
            </a:xfrm>
            <a:prstGeom prst="rect">
              <a:avLst/>
            </a:prstGeom>
            <a:noFill/>
            <a:ln w="9525">
              <a:noFill/>
              <a:miter lim="800000"/>
              <a:headEnd/>
              <a:tailEnd/>
            </a:ln>
            <a:effectLst/>
          </p:spPr>
          <p:txBody>
            <a:bodyPr wrap="none" lIns="101882" tIns="50941" rIns="101882" bIns="50941">
              <a:prstTxWarp prst="textNoShape">
                <a:avLst/>
              </a:prstTxWarp>
              <a:spAutoFit/>
            </a:bodyPr>
            <a:lstStyle/>
            <a:p>
              <a:pPr algn="l"/>
              <a:r>
                <a:rPr lang="en-US" sz="2000" dirty="0">
                  <a:solidFill>
                    <a:srgbClr val="000000"/>
                  </a:solidFill>
                  <a:latin typeface="+mn-lt"/>
                </a:rPr>
                <a:t>a duplicate ACK for </a:t>
              </a:r>
            </a:p>
            <a:p>
              <a:pPr algn="l"/>
              <a:r>
                <a:rPr lang="en-US" sz="2000" dirty="0">
                  <a:solidFill>
                    <a:srgbClr val="000000"/>
                  </a:solidFill>
                  <a:latin typeface="+mn-lt"/>
                </a:rPr>
                <a:t>already </a:t>
              </a:r>
              <a:r>
                <a:rPr lang="en-US" sz="2000" dirty="0" err="1">
                  <a:solidFill>
                    <a:srgbClr val="000000"/>
                  </a:solidFill>
                  <a:latin typeface="+mn-lt"/>
                </a:rPr>
                <a:t>ACKed</a:t>
              </a:r>
              <a:r>
                <a:rPr lang="en-US" sz="2000" dirty="0">
                  <a:solidFill>
                    <a:srgbClr val="000000"/>
                  </a:solidFill>
                  <a:latin typeface="+mn-lt"/>
                </a:rPr>
                <a:t> segment</a:t>
              </a:r>
              <a:endParaRPr lang="en-US" dirty="0">
                <a:solidFill>
                  <a:srgbClr val="000000"/>
                </a:solidFill>
                <a:latin typeface="+mn-lt"/>
              </a:endParaRPr>
            </a:p>
          </p:txBody>
        </p:sp>
        <p:sp>
          <p:nvSpPr>
            <p:cNvPr id="260104" name="Line 8"/>
            <p:cNvSpPr>
              <a:spLocks noChangeShapeType="1"/>
            </p:cNvSpPr>
            <p:nvPr/>
          </p:nvSpPr>
          <p:spPr bwMode="auto">
            <a:xfrm flipV="1">
              <a:off x="1187279" y="4216400"/>
              <a:ext cx="1166453" cy="1776976"/>
            </a:xfrm>
            <a:prstGeom prst="line">
              <a:avLst/>
            </a:prstGeom>
            <a:noFill/>
            <a:ln w="9525">
              <a:solidFill>
                <a:srgbClr val="000000"/>
              </a:solidFill>
              <a:round/>
              <a:headEnd type="none"/>
              <a:tailEnd type="arrow" w="med" len="med"/>
            </a:ln>
            <a:effectLst/>
          </p:spPr>
          <p:txBody>
            <a:bodyPr wrap="none" lIns="101882" tIns="50941" rIns="101882" bIns="50941" anchor="ctr">
              <a:prstTxWarp prst="textNoShape">
                <a:avLst/>
              </a:prstTxWarp>
            </a:bodyPr>
            <a:lstStyle/>
            <a:p>
              <a:endParaRPr lang="en-US">
                <a:solidFill>
                  <a:srgbClr val="000000"/>
                </a:solidFill>
                <a:latin typeface="+mn-lt"/>
              </a:endParaRPr>
            </a:p>
          </p:txBody>
        </p:sp>
        <p:sp>
          <p:nvSpPr>
            <p:cNvPr id="260105" name="Text Box 9"/>
            <p:cNvSpPr txBox="1">
              <a:spLocks noChangeArrowheads="1"/>
            </p:cNvSpPr>
            <p:nvPr/>
          </p:nvSpPr>
          <p:spPr bwMode="auto">
            <a:xfrm>
              <a:off x="3712176" y="6282023"/>
              <a:ext cx="2116533" cy="410654"/>
            </a:xfrm>
            <a:prstGeom prst="rect">
              <a:avLst/>
            </a:prstGeom>
            <a:noFill/>
            <a:ln w="9525">
              <a:noFill/>
              <a:miter lim="800000"/>
              <a:headEnd/>
              <a:tailEnd/>
            </a:ln>
            <a:effectLst/>
          </p:spPr>
          <p:txBody>
            <a:bodyPr wrap="none" lIns="101882" tIns="50941" rIns="101882" bIns="50941">
              <a:prstTxWarp prst="textNoShape">
                <a:avLst/>
              </a:prstTxWarp>
              <a:spAutoFit/>
            </a:bodyPr>
            <a:lstStyle/>
            <a:p>
              <a:r>
                <a:rPr lang="en-US" sz="2000" dirty="0">
                  <a:solidFill>
                    <a:srgbClr val="000000"/>
                  </a:solidFill>
                  <a:latin typeface="+mn-lt"/>
                </a:rPr>
                <a:t>fast retransmit</a:t>
              </a:r>
              <a:endParaRPr lang="en-US" dirty="0">
                <a:solidFill>
                  <a:srgbClr val="000000"/>
                </a:solidFill>
                <a:latin typeface="+mn-lt"/>
              </a:endParaRPr>
            </a:p>
          </p:txBody>
        </p:sp>
        <p:sp>
          <p:nvSpPr>
            <p:cNvPr id="260106" name="Line 10"/>
            <p:cNvSpPr>
              <a:spLocks noChangeShapeType="1"/>
            </p:cNvSpPr>
            <p:nvPr/>
          </p:nvSpPr>
          <p:spPr bwMode="auto">
            <a:xfrm flipH="1" flipV="1">
              <a:off x="3403600" y="5063067"/>
              <a:ext cx="406400" cy="1422399"/>
            </a:xfrm>
            <a:prstGeom prst="line">
              <a:avLst/>
            </a:prstGeom>
            <a:noFill/>
            <a:ln w="9525">
              <a:solidFill>
                <a:srgbClr val="000000"/>
              </a:solidFill>
              <a:round/>
              <a:headEnd type="none"/>
              <a:tailEnd type="arrow" w="med" len="med"/>
            </a:ln>
            <a:effectLst/>
          </p:spPr>
          <p:txBody>
            <a:bodyPr wrap="none" lIns="101882" tIns="50941" rIns="101882" bIns="50941" anchor="ctr">
              <a:prstTxWarp prst="textNoShape">
                <a:avLst/>
              </a:prstTxWarp>
            </a:bodyPr>
            <a:lstStyle/>
            <a:p>
              <a:endParaRPr lang="en-US">
                <a:solidFill>
                  <a:srgbClr val="000000"/>
                </a:solidFill>
                <a:latin typeface="+mn-lt"/>
              </a:endParaRPr>
            </a:p>
          </p:txBody>
        </p:sp>
      </p:grpSp>
      <p:sp>
        <p:nvSpPr>
          <p:cNvPr id="2" name="Slide Number Placeholder 1"/>
          <p:cNvSpPr>
            <a:spLocks noGrp="1"/>
          </p:cNvSpPr>
          <p:nvPr>
            <p:ph type="sldNum" sz="quarter" idx="10"/>
          </p:nvPr>
        </p:nvSpPr>
        <p:spPr/>
        <p:txBody>
          <a:bodyPr/>
          <a:lstStyle/>
          <a:p>
            <a:fld id="{8030269B-3FF7-874D-8ED1-2D9E2506D07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Exercises</a:t>
            </a:r>
            <a:endParaRPr lang="en-US" dirty="0"/>
          </a:p>
        </p:txBody>
      </p:sp>
      <p:sp>
        <p:nvSpPr>
          <p:cNvPr id="7" name="Content Placeholder 6"/>
          <p:cNvSpPr>
            <a:spLocks noGrp="1"/>
          </p:cNvSpPr>
          <p:nvPr>
            <p:ph idx="1"/>
          </p:nvPr>
        </p:nvSpPr>
        <p:spPr>
          <a:xfrm>
            <a:off x="14288" y="1985963"/>
            <a:ext cx="2962592" cy="5562917"/>
          </a:xfrm>
        </p:spPr>
        <p:txBody>
          <a:bodyPr/>
          <a:lstStyle/>
          <a:p>
            <a:pPr marL="461963" indent="-411163">
              <a:buClrTx/>
              <a:buSzPct val="100000"/>
              <a:buFont typeface="+mj-lt"/>
              <a:buAutoNum type="arabicPeriod"/>
            </a:pPr>
            <a:r>
              <a:rPr lang="en-US" sz="2200" dirty="0" smtClean="0"/>
              <a:t>Draw a space-time diagram showing the complete life-cycle of a TCP connection. Label the vertical line at the client with the client states. Label the vertical line at the server with the server states.</a:t>
            </a:r>
          </a:p>
        </p:txBody>
      </p:sp>
      <p:sp>
        <p:nvSpPr>
          <p:cNvPr id="5" name="Slide Number Placeholder 4"/>
          <p:cNvSpPr>
            <a:spLocks noGrp="1"/>
          </p:cNvSpPr>
          <p:nvPr>
            <p:ph type="sldNum" sz="quarter" idx="10"/>
          </p:nvPr>
        </p:nvSpPr>
        <p:spPr/>
        <p:txBody>
          <a:bodyPr/>
          <a:lstStyle/>
          <a:p>
            <a:fld id="{8030269B-3FF7-874D-8ED1-2D9E2506D078}" type="slidenum">
              <a:rPr lang="en-US" smtClean="0"/>
              <a:pPr/>
              <a:t>26</a:t>
            </a:fld>
            <a:endParaRPr lang="en-US"/>
          </a:p>
        </p:txBody>
      </p:sp>
      <p:cxnSp>
        <p:nvCxnSpPr>
          <p:cNvPr id="8" name="Straight Arrow Connector 7"/>
          <p:cNvCxnSpPr/>
          <p:nvPr/>
        </p:nvCxnSpPr>
        <p:spPr bwMode="auto">
          <a:xfrm flipH="1">
            <a:off x="4693920" y="762000"/>
            <a:ext cx="10160" cy="691896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H="1">
            <a:off x="7620000" y="772160"/>
            <a:ext cx="10160" cy="6918960"/>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10" name="Text Box 66"/>
          <p:cNvSpPr txBox="1">
            <a:spLocks noChangeArrowheads="1"/>
          </p:cNvSpPr>
          <p:nvPr/>
        </p:nvSpPr>
        <p:spPr bwMode="auto">
          <a:xfrm>
            <a:off x="2600008" y="513398"/>
            <a:ext cx="213455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200" b="1" dirty="0" smtClean="0">
                <a:latin typeface="Courier New" charset="0"/>
              </a:rPr>
              <a:t>Socket </a:t>
            </a:r>
            <a:r>
              <a:rPr lang="en-US" sz="1200" b="1" dirty="0" err="1" smtClean="0">
                <a:latin typeface="Courier New" charset="0"/>
              </a:rPr>
              <a:t>clientSocket</a:t>
            </a:r>
            <a:r>
              <a:rPr lang="en-US" sz="1200" b="1" dirty="0" smtClean="0">
                <a:latin typeface="Courier New" charset="0"/>
              </a:rPr>
              <a:t> =   </a:t>
            </a:r>
          </a:p>
          <a:p>
            <a:pPr marL="0" indent="0" algn="l">
              <a:defRPr/>
            </a:pPr>
            <a:r>
              <a:rPr lang="en-US" sz="1200" b="1" dirty="0" err="1" smtClean="0">
                <a:latin typeface="Courier New" charset="0"/>
              </a:rPr>
              <a:t>newSocket</a:t>
            </a:r>
            <a:r>
              <a:rPr lang="en-US" sz="1200" b="1" dirty="0" smtClean="0">
                <a:latin typeface="Courier New" charset="0"/>
              </a:rPr>
              <a:t>("</a:t>
            </a:r>
            <a:r>
              <a:rPr lang="en-US" sz="1200" b="1" dirty="0" err="1" smtClean="0">
                <a:latin typeface="Courier New" charset="0"/>
              </a:rPr>
              <a:t>hostname","port</a:t>
            </a:r>
            <a:r>
              <a:rPr lang="en-US" sz="1200" b="1" dirty="0" smtClean="0">
                <a:latin typeface="Courier New" charset="0"/>
              </a:rPr>
              <a:t> number");</a:t>
            </a:r>
          </a:p>
        </p:txBody>
      </p:sp>
      <p:sp>
        <p:nvSpPr>
          <p:cNvPr id="15" name="Text Box 71"/>
          <p:cNvSpPr txBox="1">
            <a:spLocks noChangeArrowheads="1"/>
          </p:cNvSpPr>
          <p:nvPr/>
        </p:nvSpPr>
        <p:spPr bwMode="auto">
          <a:xfrm>
            <a:off x="7581900" y="741680"/>
            <a:ext cx="25781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indent="0" algn="l">
              <a:defRPr/>
            </a:pPr>
            <a:r>
              <a:rPr lang="en-US" sz="1200" b="1" dirty="0" smtClean="0">
                <a:latin typeface="Courier New" charset="0"/>
              </a:rPr>
              <a:t>Socket </a:t>
            </a:r>
            <a:r>
              <a:rPr lang="en-US" sz="1200" b="1" dirty="0" err="1" smtClean="0">
                <a:latin typeface="Courier New" charset="0"/>
              </a:rPr>
              <a:t>connectionSocket</a:t>
            </a:r>
            <a:r>
              <a:rPr lang="en-US" sz="1200" b="1" dirty="0" smtClean="0">
                <a:latin typeface="Courier New" charset="0"/>
              </a:rPr>
              <a:t> = </a:t>
            </a:r>
            <a:r>
              <a:rPr lang="en-US" sz="1200" b="1" dirty="0" err="1" smtClean="0">
                <a:latin typeface="Courier New" charset="0"/>
              </a:rPr>
              <a:t>welcomeSocket.accept</a:t>
            </a:r>
            <a:r>
              <a:rPr lang="en-US" sz="1200" b="1" dirty="0" smtClean="0">
                <a:latin typeface="Courier New" charset="0"/>
              </a:rPr>
              <a:t>();</a:t>
            </a:r>
          </a:p>
        </p:txBody>
      </p:sp>
    </p:spTree>
    <p:extLst>
      <p:ext uri="{BB962C8B-B14F-4D97-AF65-F5344CB8AC3E}">
        <p14:creationId xmlns:p14="http://schemas.microsoft.com/office/powerpoint/2010/main" xmlns="" val="574445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Exercises</a:t>
            </a:r>
            <a:endParaRPr lang="en-US" dirty="0"/>
          </a:p>
        </p:txBody>
      </p:sp>
      <p:sp>
        <p:nvSpPr>
          <p:cNvPr id="7" name="Content Placeholder 6"/>
          <p:cNvSpPr>
            <a:spLocks noGrp="1"/>
          </p:cNvSpPr>
          <p:nvPr>
            <p:ph idx="1"/>
          </p:nvPr>
        </p:nvSpPr>
        <p:spPr>
          <a:xfrm>
            <a:off x="14288" y="1985963"/>
            <a:ext cx="2962592" cy="5562917"/>
          </a:xfrm>
        </p:spPr>
        <p:txBody>
          <a:bodyPr/>
          <a:lstStyle/>
          <a:p>
            <a:pPr marL="461963" indent="-411163">
              <a:buClrTx/>
              <a:buSzPct val="100000"/>
              <a:buFont typeface="+mj-lt"/>
              <a:buAutoNum type="arabicPeriod"/>
            </a:pPr>
            <a:r>
              <a:rPr lang="en-US" sz="2200" dirty="0" smtClean="0"/>
              <a:t>Draw a space-time diagram showing the complete life-cycle of a TCP connection. Label the vertical line at the client with the client states. Label the vertical line at the server with the server states.</a:t>
            </a:r>
          </a:p>
        </p:txBody>
      </p:sp>
      <p:sp>
        <p:nvSpPr>
          <p:cNvPr id="5" name="Slide Number Placeholder 4"/>
          <p:cNvSpPr>
            <a:spLocks noGrp="1"/>
          </p:cNvSpPr>
          <p:nvPr>
            <p:ph type="sldNum" sz="quarter" idx="10"/>
          </p:nvPr>
        </p:nvSpPr>
        <p:spPr/>
        <p:txBody>
          <a:bodyPr/>
          <a:lstStyle/>
          <a:p>
            <a:fld id="{8030269B-3FF7-874D-8ED1-2D9E2506D078}" type="slidenum">
              <a:rPr lang="en-US" smtClean="0"/>
              <a:pPr/>
              <a:t>27</a:t>
            </a:fld>
            <a:endParaRPr lang="en-US"/>
          </a:p>
        </p:txBody>
      </p:sp>
      <p:cxnSp>
        <p:nvCxnSpPr>
          <p:cNvPr id="9" name="Straight Arrow Connector 8"/>
          <p:cNvCxnSpPr/>
          <p:nvPr/>
        </p:nvCxnSpPr>
        <p:spPr bwMode="auto">
          <a:xfrm flipH="1">
            <a:off x="4693920" y="762000"/>
            <a:ext cx="10160" cy="691896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H="1">
            <a:off x="7620000" y="772160"/>
            <a:ext cx="10160" cy="6918960"/>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11" name="Text Box 66"/>
          <p:cNvSpPr txBox="1">
            <a:spLocks noChangeArrowheads="1"/>
          </p:cNvSpPr>
          <p:nvPr/>
        </p:nvSpPr>
        <p:spPr bwMode="auto">
          <a:xfrm>
            <a:off x="2600008" y="513398"/>
            <a:ext cx="213455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200" b="1" dirty="0" smtClean="0">
                <a:latin typeface="Courier New" charset="0"/>
              </a:rPr>
              <a:t>Socket </a:t>
            </a:r>
            <a:r>
              <a:rPr lang="en-US" sz="1200" b="1" dirty="0" err="1" smtClean="0">
                <a:latin typeface="Courier New" charset="0"/>
              </a:rPr>
              <a:t>clientSocket</a:t>
            </a:r>
            <a:r>
              <a:rPr lang="en-US" sz="1200" b="1" dirty="0" smtClean="0">
                <a:latin typeface="Courier New" charset="0"/>
              </a:rPr>
              <a:t> =   </a:t>
            </a:r>
          </a:p>
          <a:p>
            <a:pPr marL="0" indent="0" algn="l">
              <a:defRPr/>
            </a:pPr>
            <a:r>
              <a:rPr lang="en-US" sz="1200" b="1" dirty="0" err="1" smtClean="0">
                <a:latin typeface="Courier New" charset="0"/>
              </a:rPr>
              <a:t>newSocket</a:t>
            </a:r>
            <a:r>
              <a:rPr lang="en-US" sz="1200" b="1" dirty="0" smtClean="0">
                <a:latin typeface="Courier New" charset="0"/>
              </a:rPr>
              <a:t>("</a:t>
            </a:r>
            <a:r>
              <a:rPr lang="en-US" sz="1200" b="1" dirty="0" err="1" smtClean="0">
                <a:latin typeface="Courier New" charset="0"/>
              </a:rPr>
              <a:t>hostname","port</a:t>
            </a:r>
            <a:r>
              <a:rPr lang="en-US" sz="1200" b="1" dirty="0" smtClean="0">
                <a:latin typeface="Courier New" charset="0"/>
              </a:rPr>
              <a:t> number");</a:t>
            </a:r>
          </a:p>
        </p:txBody>
      </p:sp>
      <p:cxnSp>
        <p:nvCxnSpPr>
          <p:cNvPr id="13" name="Straight Arrow Connector 12"/>
          <p:cNvCxnSpPr/>
          <p:nvPr/>
        </p:nvCxnSpPr>
        <p:spPr bwMode="auto">
          <a:xfrm>
            <a:off x="4724400" y="91440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4" name="TextBox 13"/>
          <p:cNvSpPr txBox="1"/>
          <p:nvPr/>
        </p:nvSpPr>
        <p:spPr>
          <a:xfrm rot="541040">
            <a:off x="5728225" y="897395"/>
            <a:ext cx="1315797" cy="307777"/>
          </a:xfrm>
          <a:prstGeom prst="rect">
            <a:avLst/>
          </a:prstGeom>
          <a:noFill/>
        </p:spPr>
        <p:txBody>
          <a:bodyPr wrap="square" rtlCol="0" anchor="ctr">
            <a:spAutoFit/>
          </a:bodyPr>
          <a:lstStyle/>
          <a:p>
            <a:pPr algn="ctr"/>
            <a:r>
              <a:rPr lang="en-US" sz="1400" dirty="0" smtClean="0">
                <a:latin typeface="+mn-lt"/>
              </a:rPr>
              <a:t>SYN(</a:t>
            </a:r>
            <a:r>
              <a:rPr lang="en-US" sz="1400" dirty="0" err="1" smtClean="0">
                <a:latin typeface="+mn-lt"/>
              </a:rPr>
              <a:t>seq</a:t>
            </a:r>
            <a:r>
              <a:rPr lang="en-US" sz="1400" dirty="0" smtClean="0">
                <a:latin typeface="+mn-lt"/>
              </a:rPr>
              <a:t>=x)</a:t>
            </a:r>
            <a:endParaRPr lang="en-US" sz="1400" dirty="0">
              <a:latin typeface="+mn-lt"/>
            </a:endParaRPr>
          </a:p>
        </p:txBody>
      </p:sp>
      <p:sp>
        <p:nvSpPr>
          <p:cNvPr id="15" name="TextBox 14"/>
          <p:cNvSpPr txBox="1"/>
          <p:nvPr/>
        </p:nvSpPr>
        <p:spPr>
          <a:xfrm>
            <a:off x="3576320" y="1271762"/>
            <a:ext cx="1066800" cy="246221"/>
          </a:xfrm>
          <a:prstGeom prst="rect">
            <a:avLst/>
          </a:prstGeom>
          <a:noFill/>
        </p:spPr>
        <p:txBody>
          <a:bodyPr wrap="square" lIns="0" tIns="0" rIns="0" bIns="0" rtlCol="0" anchor="ctr">
            <a:spAutoFit/>
          </a:bodyPr>
          <a:lstStyle/>
          <a:p>
            <a:pPr algn="l"/>
            <a:r>
              <a:rPr lang="en-US" sz="1600" dirty="0" smtClean="0">
                <a:latin typeface="Verdana"/>
              </a:rPr>
              <a:t>SYN sent</a:t>
            </a:r>
          </a:p>
        </p:txBody>
      </p:sp>
      <p:cxnSp>
        <p:nvCxnSpPr>
          <p:cNvPr id="16" name="Straight Arrow Connector 15"/>
          <p:cNvCxnSpPr/>
          <p:nvPr/>
        </p:nvCxnSpPr>
        <p:spPr bwMode="auto">
          <a:xfrm flipH="1">
            <a:off x="4693920" y="1778000"/>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 Box 71"/>
          <p:cNvSpPr txBox="1">
            <a:spLocks noChangeArrowheads="1"/>
          </p:cNvSpPr>
          <p:nvPr/>
        </p:nvSpPr>
        <p:spPr bwMode="auto">
          <a:xfrm>
            <a:off x="7581900" y="741680"/>
            <a:ext cx="25781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indent="0" algn="l">
              <a:defRPr/>
            </a:pPr>
            <a:r>
              <a:rPr lang="en-US" sz="1200" b="1" dirty="0" smtClean="0">
                <a:latin typeface="Courier New" charset="0"/>
              </a:rPr>
              <a:t>Socket </a:t>
            </a:r>
            <a:r>
              <a:rPr lang="en-US" sz="1200" b="1" dirty="0" err="1" smtClean="0">
                <a:latin typeface="Courier New" charset="0"/>
              </a:rPr>
              <a:t>connectionSocket</a:t>
            </a:r>
            <a:r>
              <a:rPr lang="en-US" sz="1200" b="1" dirty="0" smtClean="0">
                <a:latin typeface="Courier New" charset="0"/>
              </a:rPr>
              <a:t> = </a:t>
            </a:r>
            <a:r>
              <a:rPr lang="en-US" sz="1200" b="1" dirty="0" err="1" smtClean="0">
                <a:latin typeface="Courier New" charset="0"/>
              </a:rPr>
              <a:t>welcomeSocket.accept</a:t>
            </a:r>
            <a:r>
              <a:rPr lang="en-US" sz="1200" b="1" dirty="0" smtClean="0">
                <a:latin typeface="Courier New" charset="0"/>
              </a:rPr>
              <a:t>();</a:t>
            </a:r>
          </a:p>
        </p:txBody>
      </p:sp>
      <p:sp>
        <p:nvSpPr>
          <p:cNvPr id="18" name="TextBox 17"/>
          <p:cNvSpPr txBox="1"/>
          <p:nvPr/>
        </p:nvSpPr>
        <p:spPr>
          <a:xfrm rot="21072807">
            <a:off x="4593483" y="1745918"/>
            <a:ext cx="3124292" cy="307777"/>
          </a:xfrm>
          <a:prstGeom prst="rect">
            <a:avLst/>
          </a:prstGeom>
          <a:noFill/>
        </p:spPr>
        <p:txBody>
          <a:bodyPr wrap="square" rtlCol="0" anchor="ctr">
            <a:spAutoFit/>
          </a:bodyPr>
          <a:lstStyle/>
          <a:p>
            <a:pPr algn="ctr"/>
            <a:r>
              <a:rPr lang="en-US" sz="1400" dirty="0" smtClean="0">
                <a:latin typeface="+mn-lt"/>
              </a:rPr>
              <a:t>SYNACK(</a:t>
            </a:r>
            <a:r>
              <a:rPr lang="en-US" sz="1400" dirty="0" err="1" smtClean="0">
                <a:latin typeface="+mn-lt"/>
              </a:rPr>
              <a:t>seq</a:t>
            </a:r>
            <a:r>
              <a:rPr lang="en-US" sz="1400" dirty="0" smtClean="0">
                <a:latin typeface="+mn-lt"/>
              </a:rPr>
              <a:t>=</a:t>
            </a:r>
            <a:r>
              <a:rPr lang="en-US" sz="1400" dirty="0" err="1" smtClean="0">
                <a:latin typeface="+mn-lt"/>
              </a:rPr>
              <a:t>y,ACKnum</a:t>
            </a:r>
            <a:r>
              <a:rPr lang="en-US" sz="1400" dirty="0" smtClean="0">
                <a:latin typeface="+mn-lt"/>
              </a:rPr>
              <a:t>=x+1)</a:t>
            </a:r>
            <a:endParaRPr lang="en-US" sz="1400" dirty="0">
              <a:latin typeface="+mn-lt"/>
            </a:endParaRPr>
          </a:p>
        </p:txBody>
      </p:sp>
      <p:sp>
        <p:nvSpPr>
          <p:cNvPr id="22" name="TextBox 21"/>
          <p:cNvSpPr txBox="1"/>
          <p:nvPr/>
        </p:nvSpPr>
        <p:spPr>
          <a:xfrm>
            <a:off x="7712710" y="1336703"/>
            <a:ext cx="2254250" cy="461665"/>
          </a:xfrm>
          <a:prstGeom prst="rect">
            <a:avLst/>
          </a:prstGeom>
          <a:noFill/>
        </p:spPr>
        <p:txBody>
          <a:bodyPr wrap="square" lIns="0" tIns="0" rIns="0" bIns="0" rtlCol="0" anchor="ctr">
            <a:spAutoFit/>
          </a:bodyPr>
          <a:lstStyle/>
          <a:p>
            <a:pPr algn="l"/>
            <a:r>
              <a:rPr lang="en-US" sz="1600" dirty="0" smtClean="0">
                <a:latin typeface="Verdana"/>
              </a:rPr>
              <a:t>SYN rcvd</a:t>
            </a:r>
          </a:p>
          <a:p>
            <a:pPr algn="l"/>
            <a:r>
              <a:rPr lang="en-US" sz="1400" dirty="0">
                <a:latin typeface="Verdana"/>
              </a:rPr>
              <a:t>c</a:t>
            </a:r>
            <a:r>
              <a:rPr lang="en-US" sz="1400" dirty="0" smtClean="0">
                <a:latin typeface="Verdana"/>
              </a:rPr>
              <a:t>reate new client socket</a:t>
            </a:r>
            <a:endParaRPr lang="en-US" sz="1200" dirty="0" smtClean="0">
              <a:latin typeface="Verdana"/>
            </a:endParaRPr>
          </a:p>
        </p:txBody>
      </p:sp>
      <p:cxnSp>
        <p:nvCxnSpPr>
          <p:cNvPr id="23" name="Straight Arrow Connector 22"/>
          <p:cNvCxnSpPr/>
          <p:nvPr/>
        </p:nvCxnSpPr>
        <p:spPr bwMode="auto">
          <a:xfrm>
            <a:off x="4714240" y="250952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rot="541040">
            <a:off x="5074066" y="2448688"/>
            <a:ext cx="2004694"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=y+1)</a:t>
            </a:r>
            <a:endParaRPr lang="en-US" sz="1400" dirty="0">
              <a:latin typeface="+mn-lt"/>
            </a:endParaRPr>
          </a:p>
        </p:txBody>
      </p:sp>
      <p:sp>
        <p:nvSpPr>
          <p:cNvPr id="25" name="TextBox 24"/>
          <p:cNvSpPr txBox="1"/>
          <p:nvPr/>
        </p:nvSpPr>
        <p:spPr>
          <a:xfrm>
            <a:off x="3332480" y="2246831"/>
            <a:ext cx="1255828" cy="246221"/>
          </a:xfrm>
          <a:prstGeom prst="rect">
            <a:avLst/>
          </a:prstGeom>
          <a:noFill/>
        </p:spPr>
        <p:txBody>
          <a:bodyPr wrap="square" lIns="0" tIns="0" rIns="0" bIns="0" rtlCol="0" anchor="ctr">
            <a:spAutoFit/>
          </a:bodyPr>
          <a:lstStyle/>
          <a:p>
            <a:pPr algn="l"/>
            <a:r>
              <a:rPr lang="en-US" sz="1600" dirty="0" smtClean="0">
                <a:latin typeface="Verdana"/>
              </a:rPr>
              <a:t>Established</a:t>
            </a:r>
          </a:p>
        </p:txBody>
      </p:sp>
      <p:sp>
        <p:nvSpPr>
          <p:cNvPr id="26" name="TextBox 25"/>
          <p:cNvSpPr txBox="1"/>
          <p:nvPr/>
        </p:nvSpPr>
        <p:spPr>
          <a:xfrm>
            <a:off x="7741264" y="2882365"/>
            <a:ext cx="1255828" cy="246221"/>
          </a:xfrm>
          <a:prstGeom prst="rect">
            <a:avLst/>
          </a:prstGeom>
          <a:noFill/>
        </p:spPr>
        <p:txBody>
          <a:bodyPr wrap="square" lIns="0" tIns="0" rIns="0" bIns="0" rtlCol="0" anchor="ctr">
            <a:spAutoFit/>
          </a:bodyPr>
          <a:lstStyle/>
          <a:p>
            <a:pPr algn="l"/>
            <a:r>
              <a:rPr lang="en-US" sz="1600" dirty="0" smtClean="0">
                <a:latin typeface="Verdana"/>
              </a:rPr>
              <a:t>Established</a:t>
            </a:r>
          </a:p>
        </p:txBody>
      </p:sp>
      <p:sp>
        <p:nvSpPr>
          <p:cNvPr id="27" name="Text Box 67"/>
          <p:cNvSpPr txBox="1">
            <a:spLocks noChangeArrowheads="1"/>
          </p:cNvSpPr>
          <p:nvPr/>
        </p:nvSpPr>
        <p:spPr bwMode="auto">
          <a:xfrm>
            <a:off x="2659931" y="3845560"/>
            <a:ext cx="204414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b="1" dirty="0" err="1" smtClean="0">
                <a:latin typeface="Courier New" charset="0"/>
              </a:rPr>
              <a:t>clientSocket.close</a:t>
            </a:r>
            <a:r>
              <a:rPr lang="en-US" sz="1200" b="1" dirty="0" smtClean="0">
                <a:latin typeface="Courier New" charset="0"/>
              </a:rPr>
              <a:t>()</a:t>
            </a:r>
          </a:p>
        </p:txBody>
      </p:sp>
      <p:cxnSp>
        <p:nvCxnSpPr>
          <p:cNvPr id="28" name="Straight Arrow Connector 27"/>
          <p:cNvCxnSpPr/>
          <p:nvPr/>
        </p:nvCxnSpPr>
        <p:spPr bwMode="auto">
          <a:xfrm>
            <a:off x="4704080" y="287528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9" name="Straight Arrow Connector 28"/>
          <p:cNvCxnSpPr/>
          <p:nvPr/>
        </p:nvCxnSpPr>
        <p:spPr bwMode="auto">
          <a:xfrm flipH="1">
            <a:off x="4693920" y="3505200"/>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0" name="TextBox 29"/>
          <p:cNvSpPr txBox="1"/>
          <p:nvPr/>
        </p:nvSpPr>
        <p:spPr>
          <a:xfrm>
            <a:off x="5415280" y="2969975"/>
            <a:ext cx="121920" cy="830997"/>
          </a:xfrm>
          <a:prstGeom prst="rect">
            <a:avLst/>
          </a:prstGeom>
          <a:noFill/>
        </p:spPr>
        <p:txBody>
          <a:bodyPr wrap="square" lIns="0" tIns="0" rIns="0" bIns="0" rtlCol="0" anchor="ctr">
            <a:spAutoFit/>
          </a:bodyPr>
          <a:lstStyle/>
          <a:p>
            <a:pPr algn="ctr"/>
            <a:r>
              <a:rPr lang="en-US" dirty="0" smtClean="0">
                <a:latin typeface="Verdana"/>
              </a:rPr>
              <a:t>.</a:t>
            </a:r>
          </a:p>
          <a:p>
            <a:pPr algn="ctr"/>
            <a:r>
              <a:rPr lang="en-US" dirty="0" smtClean="0">
                <a:latin typeface="Verdana"/>
              </a:rPr>
              <a:t>.</a:t>
            </a:r>
          </a:p>
          <a:p>
            <a:pPr algn="ctr"/>
            <a:r>
              <a:rPr lang="en-US" dirty="0">
                <a:latin typeface="Verdana"/>
              </a:rPr>
              <a:t>.</a:t>
            </a:r>
            <a:endParaRPr lang="en-US" dirty="0" smtClean="0">
              <a:latin typeface="Verdana"/>
            </a:endParaRPr>
          </a:p>
        </p:txBody>
      </p:sp>
      <p:cxnSp>
        <p:nvCxnSpPr>
          <p:cNvPr id="31" name="Straight Arrow Connector 30"/>
          <p:cNvCxnSpPr/>
          <p:nvPr/>
        </p:nvCxnSpPr>
        <p:spPr bwMode="auto">
          <a:xfrm>
            <a:off x="4724400" y="424688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2" name="TextBox 31"/>
          <p:cNvSpPr txBox="1"/>
          <p:nvPr/>
        </p:nvSpPr>
        <p:spPr>
          <a:xfrm rot="541040">
            <a:off x="5728225" y="4229875"/>
            <a:ext cx="1315797" cy="307777"/>
          </a:xfrm>
          <a:prstGeom prst="rect">
            <a:avLst/>
          </a:prstGeom>
          <a:noFill/>
        </p:spPr>
        <p:txBody>
          <a:bodyPr wrap="square" rtlCol="0" anchor="ctr">
            <a:spAutoFit/>
          </a:bodyPr>
          <a:lstStyle/>
          <a:p>
            <a:pPr algn="ctr"/>
            <a:r>
              <a:rPr lang="en-US" sz="1400" dirty="0" smtClean="0">
                <a:latin typeface="+mn-lt"/>
              </a:rPr>
              <a:t>FIN(</a:t>
            </a:r>
            <a:r>
              <a:rPr lang="en-US" sz="1400" dirty="0" err="1" smtClean="0">
                <a:latin typeface="+mn-lt"/>
              </a:rPr>
              <a:t>seq</a:t>
            </a:r>
            <a:r>
              <a:rPr lang="en-US" sz="1400" dirty="0" smtClean="0">
                <a:latin typeface="+mn-lt"/>
              </a:rPr>
              <a:t>=z)</a:t>
            </a:r>
            <a:endParaRPr lang="en-US" sz="1400" dirty="0">
              <a:latin typeface="+mn-lt"/>
            </a:endParaRPr>
          </a:p>
        </p:txBody>
      </p:sp>
      <p:sp>
        <p:nvSpPr>
          <p:cNvPr id="33" name="TextBox 32"/>
          <p:cNvSpPr txBox="1"/>
          <p:nvPr/>
        </p:nvSpPr>
        <p:spPr>
          <a:xfrm>
            <a:off x="3210560" y="4177522"/>
            <a:ext cx="1442720" cy="246221"/>
          </a:xfrm>
          <a:prstGeom prst="rect">
            <a:avLst/>
          </a:prstGeom>
          <a:noFill/>
        </p:spPr>
        <p:txBody>
          <a:bodyPr wrap="square" lIns="0" tIns="0" rIns="0" bIns="0" rtlCol="0" anchor="ctr">
            <a:spAutoFit/>
          </a:bodyPr>
          <a:lstStyle/>
          <a:p>
            <a:pPr algn="l"/>
            <a:r>
              <a:rPr lang="en-US" sz="1600" dirty="0" smtClean="0">
                <a:latin typeface="Verdana"/>
              </a:rPr>
              <a:t>FIN_WAIT_1</a:t>
            </a:r>
          </a:p>
        </p:txBody>
      </p:sp>
      <p:cxnSp>
        <p:nvCxnSpPr>
          <p:cNvPr id="34" name="Straight Arrow Connector 33"/>
          <p:cNvCxnSpPr/>
          <p:nvPr/>
        </p:nvCxnSpPr>
        <p:spPr bwMode="auto">
          <a:xfrm flipH="1">
            <a:off x="4683760" y="4846320"/>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5" name="TextBox 34"/>
          <p:cNvSpPr txBox="1"/>
          <p:nvPr/>
        </p:nvSpPr>
        <p:spPr>
          <a:xfrm rot="21072807">
            <a:off x="4643777" y="4798658"/>
            <a:ext cx="3124292"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=z+1)</a:t>
            </a:r>
            <a:endParaRPr lang="en-US" sz="1400" dirty="0">
              <a:latin typeface="+mn-lt"/>
            </a:endParaRPr>
          </a:p>
        </p:txBody>
      </p:sp>
      <p:sp>
        <p:nvSpPr>
          <p:cNvPr id="36" name="TextBox 35"/>
          <p:cNvSpPr txBox="1"/>
          <p:nvPr/>
        </p:nvSpPr>
        <p:spPr>
          <a:xfrm>
            <a:off x="7741264" y="4640045"/>
            <a:ext cx="1514496" cy="246221"/>
          </a:xfrm>
          <a:prstGeom prst="rect">
            <a:avLst/>
          </a:prstGeom>
          <a:noFill/>
        </p:spPr>
        <p:txBody>
          <a:bodyPr wrap="square" lIns="0" tIns="0" rIns="0" bIns="0" rtlCol="0" anchor="ctr">
            <a:spAutoFit/>
          </a:bodyPr>
          <a:lstStyle/>
          <a:p>
            <a:pPr algn="l"/>
            <a:r>
              <a:rPr lang="en-US" sz="1600" dirty="0" smtClean="0">
                <a:latin typeface="Verdana"/>
              </a:rPr>
              <a:t>CLOSE_WAIT</a:t>
            </a:r>
          </a:p>
        </p:txBody>
      </p:sp>
      <p:cxnSp>
        <p:nvCxnSpPr>
          <p:cNvPr id="37" name="Straight Arrow Connector 36"/>
          <p:cNvCxnSpPr/>
          <p:nvPr/>
        </p:nvCxnSpPr>
        <p:spPr bwMode="auto">
          <a:xfrm flipH="1">
            <a:off x="4693920" y="5161280"/>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8" name="TextBox 37"/>
          <p:cNvSpPr txBox="1"/>
          <p:nvPr/>
        </p:nvSpPr>
        <p:spPr>
          <a:xfrm rot="21072807">
            <a:off x="4850764" y="5142598"/>
            <a:ext cx="2478805"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=w)</a:t>
            </a:r>
            <a:endParaRPr lang="en-US" sz="1400" dirty="0">
              <a:latin typeface="+mn-lt"/>
            </a:endParaRPr>
          </a:p>
        </p:txBody>
      </p:sp>
      <p:cxnSp>
        <p:nvCxnSpPr>
          <p:cNvPr id="39" name="Straight Arrow Connector 38"/>
          <p:cNvCxnSpPr/>
          <p:nvPr/>
        </p:nvCxnSpPr>
        <p:spPr bwMode="auto">
          <a:xfrm>
            <a:off x="4704080" y="574040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0" name="TextBox 39"/>
          <p:cNvSpPr txBox="1"/>
          <p:nvPr/>
        </p:nvSpPr>
        <p:spPr>
          <a:xfrm rot="541040">
            <a:off x="5094112" y="5693198"/>
            <a:ext cx="2048977"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=w+1)</a:t>
            </a:r>
            <a:endParaRPr lang="en-US" sz="1400" dirty="0">
              <a:latin typeface="+mn-lt"/>
            </a:endParaRPr>
          </a:p>
        </p:txBody>
      </p:sp>
      <p:cxnSp>
        <p:nvCxnSpPr>
          <p:cNvPr id="41" name="Straight Arrow Connector 40"/>
          <p:cNvCxnSpPr/>
          <p:nvPr/>
        </p:nvCxnSpPr>
        <p:spPr bwMode="auto">
          <a:xfrm flipH="1">
            <a:off x="4683760" y="6258560"/>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2" name="TextBox 41"/>
          <p:cNvSpPr txBox="1"/>
          <p:nvPr/>
        </p:nvSpPr>
        <p:spPr>
          <a:xfrm rot="21072807">
            <a:off x="4840604" y="6239878"/>
            <a:ext cx="2478805" cy="307777"/>
          </a:xfrm>
          <a:prstGeom prst="rect">
            <a:avLst/>
          </a:prstGeom>
          <a:noFill/>
        </p:spPr>
        <p:txBody>
          <a:bodyPr wrap="square" rtlCol="0" anchor="ctr">
            <a:spAutoFit/>
          </a:bodyPr>
          <a:lstStyle/>
          <a:p>
            <a:pPr algn="ctr"/>
            <a:r>
              <a:rPr lang="en-US" sz="1400" dirty="0" smtClean="0">
                <a:latin typeface="+mn-lt"/>
              </a:rPr>
              <a:t>FIN(</a:t>
            </a:r>
            <a:r>
              <a:rPr lang="en-US" sz="1400" dirty="0" err="1" smtClean="0">
                <a:latin typeface="+mn-lt"/>
              </a:rPr>
              <a:t>seq</a:t>
            </a:r>
            <a:r>
              <a:rPr lang="en-US" sz="1400" dirty="0" smtClean="0">
                <a:latin typeface="+mn-lt"/>
              </a:rPr>
              <a:t>=w+1)</a:t>
            </a:r>
            <a:endParaRPr lang="en-US" sz="1400" dirty="0">
              <a:latin typeface="+mn-lt"/>
            </a:endParaRPr>
          </a:p>
        </p:txBody>
      </p:sp>
      <p:cxnSp>
        <p:nvCxnSpPr>
          <p:cNvPr id="43" name="Straight Arrow Connector 42"/>
          <p:cNvCxnSpPr/>
          <p:nvPr/>
        </p:nvCxnSpPr>
        <p:spPr bwMode="auto">
          <a:xfrm>
            <a:off x="4704080" y="684784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4" name="TextBox 43"/>
          <p:cNvSpPr txBox="1"/>
          <p:nvPr/>
        </p:nvSpPr>
        <p:spPr>
          <a:xfrm rot="541040">
            <a:off x="5094112" y="6800638"/>
            <a:ext cx="2048977"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=w+2)</a:t>
            </a:r>
            <a:endParaRPr lang="en-US" sz="1400" dirty="0">
              <a:latin typeface="+mn-lt"/>
            </a:endParaRPr>
          </a:p>
        </p:txBody>
      </p:sp>
      <p:sp>
        <p:nvSpPr>
          <p:cNvPr id="45" name="TextBox 44"/>
          <p:cNvSpPr txBox="1"/>
          <p:nvPr/>
        </p:nvSpPr>
        <p:spPr>
          <a:xfrm>
            <a:off x="7741264" y="6082765"/>
            <a:ext cx="1514496" cy="246221"/>
          </a:xfrm>
          <a:prstGeom prst="rect">
            <a:avLst/>
          </a:prstGeom>
          <a:noFill/>
        </p:spPr>
        <p:txBody>
          <a:bodyPr wrap="square" lIns="0" tIns="0" rIns="0" bIns="0" rtlCol="0" anchor="ctr">
            <a:spAutoFit/>
          </a:bodyPr>
          <a:lstStyle/>
          <a:p>
            <a:pPr algn="l"/>
            <a:r>
              <a:rPr lang="en-US" sz="1600" dirty="0" smtClean="0">
                <a:latin typeface="Verdana"/>
              </a:rPr>
              <a:t>LAST_ACK</a:t>
            </a:r>
          </a:p>
        </p:txBody>
      </p:sp>
      <p:sp>
        <p:nvSpPr>
          <p:cNvPr id="46" name="TextBox 45"/>
          <p:cNvSpPr txBox="1"/>
          <p:nvPr/>
        </p:nvSpPr>
        <p:spPr>
          <a:xfrm>
            <a:off x="7731104" y="7210525"/>
            <a:ext cx="1514496" cy="246221"/>
          </a:xfrm>
          <a:prstGeom prst="rect">
            <a:avLst/>
          </a:prstGeom>
          <a:noFill/>
        </p:spPr>
        <p:txBody>
          <a:bodyPr wrap="square" lIns="0" tIns="0" rIns="0" bIns="0" rtlCol="0" anchor="ctr">
            <a:spAutoFit/>
          </a:bodyPr>
          <a:lstStyle/>
          <a:p>
            <a:pPr algn="l"/>
            <a:r>
              <a:rPr lang="en-US" sz="1600" dirty="0" smtClean="0">
                <a:latin typeface="Verdana"/>
              </a:rPr>
              <a:t>CLOSED</a:t>
            </a:r>
          </a:p>
        </p:txBody>
      </p:sp>
      <p:sp>
        <p:nvSpPr>
          <p:cNvPr id="47" name="TextBox 46"/>
          <p:cNvSpPr txBox="1"/>
          <p:nvPr/>
        </p:nvSpPr>
        <p:spPr>
          <a:xfrm>
            <a:off x="3210560" y="5132562"/>
            <a:ext cx="1442720" cy="246221"/>
          </a:xfrm>
          <a:prstGeom prst="rect">
            <a:avLst/>
          </a:prstGeom>
          <a:noFill/>
        </p:spPr>
        <p:txBody>
          <a:bodyPr wrap="square" lIns="0" tIns="0" rIns="0" bIns="0" rtlCol="0" anchor="ctr">
            <a:spAutoFit/>
          </a:bodyPr>
          <a:lstStyle/>
          <a:p>
            <a:pPr algn="l"/>
            <a:r>
              <a:rPr lang="en-US" sz="1600" dirty="0" smtClean="0">
                <a:latin typeface="Verdana"/>
              </a:rPr>
              <a:t>FIN_WAIT_2</a:t>
            </a:r>
          </a:p>
        </p:txBody>
      </p:sp>
      <p:sp>
        <p:nvSpPr>
          <p:cNvPr id="48" name="TextBox 47"/>
          <p:cNvSpPr txBox="1"/>
          <p:nvPr/>
        </p:nvSpPr>
        <p:spPr>
          <a:xfrm>
            <a:off x="3165252" y="6601619"/>
            <a:ext cx="1514496" cy="246221"/>
          </a:xfrm>
          <a:prstGeom prst="rect">
            <a:avLst/>
          </a:prstGeom>
          <a:noFill/>
        </p:spPr>
        <p:txBody>
          <a:bodyPr wrap="square" lIns="0" tIns="0" rIns="0" bIns="0" rtlCol="0" anchor="ctr">
            <a:spAutoFit/>
          </a:bodyPr>
          <a:lstStyle/>
          <a:p>
            <a:pPr algn="l"/>
            <a:r>
              <a:rPr lang="en-US" sz="1600" dirty="0" smtClean="0">
                <a:latin typeface="Verdana"/>
              </a:rPr>
              <a:t>TIMED_WAIT</a:t>
            </a:r>
          </a:p>
        </p:txBody>
      </p:sp>
      <p:sp>
        <p:nvSpPr>
          <p:cNvPr id="49" name="TextBox 48"/>
          <p:cNvSpPr txBox="1"/>
          <p:nvPr/>
        </p:nvSpPr>
        <p:spPr>
          <a:xfrm>
            <a:off x="3698854" y="7473990"/>
            <a:ext cx="1514496" cy="246221"/>
          </a:xfrm>
          <a:prstGeom prst="rect">
            <a:avLst/>
          </a:prstGeom>
          <a:noFill/>
        </p:spPr>
        <p:txBody>
          <a:bodyPr wrap="square" lIns="0" tIns="0" rIns="0" bIns="0" rtlCol="0" anchor="ctr">
            <a:spAutoFit/>
          </a:bodyPr>
          <a:lstStyle/>
          <a:p>
            <a:pPr algn="l"/>
            <a:r>
              <a:rPr lang="en-US" sz="1600" dirty="0" smtClean="0">
                <a:latin typeface="Verdana"/>
              </a:rPr>
              <a:t>CLOSED</a:t>
            </a:r>
          </a:p>
        </p:txBody>
      </p:sp>
      <p:cxnSp>
        <p:nvCxnSpPr>
          <p:cNvPr id="53" name="Straight Connector 52"/>
          <p:cNvCxnSpPr/>
          <p:nvPr/>
        </p:nvCxnSpPr>
        <p:spPr bwMode="auto">
          <a:xfrm>
            <a:off x="4267200" y="6847840"/>
            <a:ext cx="0" cy="626150"/>
          </a:xfrm>
          <a:prstGeom prst="line">
            <a:avLst/>
          </a:prstGeom>
          <a:solidFill>
            <a:schemeClr val="accent1"/>
          </a:solidFill>
          <a:ln w="12700" cap="flat" cmpd="sng" algn="ctr">
            <a:solidFill>
              <a:schemeClr val="tx1"/>
            </a:solidFill>
            <a:prstDash val="solid"/>
            <a:round/>
            <a:headEnd type="oval" w="sm" len="sm"/>
            <a:tailEnd type="oval" w="sm" len="sm"/>
          </a:ln>
          <a:effectLst/>
        </p:spPr>
      </p:cxnSp>
      <p:sp>
        <p:nvSpPr>
          <p:cNvPr id="54" name="TextBox 53"/>
          <p:cNvSpPr txBox="1"/>
          <p:nvPr/>
        </p:nvSpPr>
        <p:spPr>
          <a:xfrm>
            <a:off x="2794000" y="6976939"/>
            <a:ext cx="1530022" cy="369332"/>
          </a:xfrm>
          <a:prstGeom prst="rect">
            <a:avLst/>
          </a:prstGeom>
          <a:noFill/>
        </p:spPr>
        <p:txBody>
          <a:bodyPr wrap="square" lIns="0" tIns="0" rIns="0" bIns="0" rtlCol="0" anchor="ctr">
            <a:spAutoFit/>
          </a:bodyPr>
          <a:lstStyle/>
          <a:p>
            <a:pPr algn="l"/>
            <a:r>
              <a:rPr lang="en-US" sz="1200" b="1" dirty="0" smtClean="0">
                <a:latin typeface="Verdana"/>
              </a:rPr>
              <a:t>2*max </a:t>
            </a:r>
            <a:r>
              <a:rPr lang="en-US" sz="1200" b="1" dirty="0" err="1" smtClean="0">
                <a:latin typeface="Verdana"/>
              </a:rPr>
              <a:t>seg</a:t>
            </a:r>
            <a:r>
              <a:rPr lang="en-US" sz="1200" b="1" dirty="0" smtClean="0">
                <a:latin typeface="Verdana"/>
              </a:rPr>
              <a:t>. lifetime ~ 30sec</a:t>
            </a:r>
          </a:p>
        </p:txBody>
      </p:sp>
    </p:spTree>
    <p:extLst>
      <p:ext uri="{BB962C8B-B14F-4D97-AF65-F5344CB8AC3E}">
        <p14:creationId xmlns:p14="http://schemas.microsoft.com/office/powerpoint/2010/main" xmlns="" val="5919370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4" name="Content Placeholder 3"/>
          <p:cNvSpPr>
            <a:spLocks noGrp="1"/>
          </p:cNvSpPr>
          <p:nvPr>
            <p:ph idx="1"/>
          </p:nvPr>
        </p:nvSpPr>
        <p:spPr>
          <a:xfrm>
            <a:off x="14287" y="1985963"/>
            <a:ext cx="4387485" cy="5786437"/>
          </a:xfrm>
        </p:spPr>
        <p:txBody>
          <a:bodyPr>
            <a:normAutofit fontScale="77500" lnSpcReduction="20000"/>
          </a:bodyPr>
          <a:lstStyle/>
          <a:p>
            <a:pPr marL="457200" indent="-457200">
              <a:lnSpc>
                <a:spcPct val="120000"/>
              </a:lnSpc>
              <a:buClr>
                <a:schemeClr val="tx1"/>
              </a:buClr>
              <a:buSzPct val="90000"/>
              <a:buFont typeface="+mj-lt"/>
              <a:buAutoNum type="arabicPeriod" startAt="2"/>
            </a:pPr>
            <a:r>
              <a:rPr lang="en-US" sz="2200" dirty="0" smtClean="0"/>
              <a:t>Draw a space-time diagram showing two hosts communicating with TCP. Suppose </a:t>
            </a:r>
            <a:r>
              <a:rPr lang="en-US" sz="2200" i="1" dirty="0" smtClean="0"/>
              <a:t>A </a:t>
            </a:r>
            <a:r>
              <a:rPr lang="en-US" sz="2200" dirty="0" smtClean="0"/>
              <a:t>sends 8 packets to </a:t>
            </a:r>
            <a:r>
              <a:rPr lang="en-US" sz="2200" i="1" dirty="0" smtClean="0"/>
              <a:t>B</a:t>
            </a:r>
            <a:r>
              <a:rPr lang="en-US" sz="2200" dirty="0" smtClean="0"/>
              <a:t>,</a:t>
            </a:r>
            <a:r>
              <a:rPr lang="en-US" sz="2200" i="1" dirty="0" smtClean="0"/>
              <a:t> </a:t>
            </a:r>
            <a:r>
              <a:rPr lang="en-US" sz="2200" dirty="0" smtClean="0"/>
              <a:t>each containing 8 bytes of data,</a:t>
            </a:r>
            <a:r>
              <a:rPr lang="en-US" sz="2200" i="1" dirty="0" smtClean="0"/>
              <a:t> </a:t>
            </a:r>
            <a:r>
              <a:rPr lang="en-US" sz="2200" dirty="0" smtClean="0"/>
              <a:t>and that the fourth and fifth packets are lost. Show these packets and the </a:t>
            </a:r>
            <a:r>
              <a:rPr lang="en-US" sz="2200" dirty="0" err="1" smtClean="0"/>
              <a:t>acks</a:t>
            </a:r>
            <a:r>
              <a:rPr lang="en-US" sz="2200" dirty="0" smtClean="0"/>
              <a:t> sent by </a:t>
            </a:r>
            <a:r>
              <a:rPr lang="en-US" sz="2200" i="1" dirty="0" smtClean="0"/>
              <a:t>B. </a:t>
            </a:r>
            <a:r>
              <a:rPr lang="en-US" sz="2200" dirty="0" smtClean="0"/>
              <a:t>Show the sequence numbers in the ACKs.</a:t>
            </a:r>
            <a:r>
              <a:rPr lang="en-US" sz="2200" i="1" dirty="0" smtClean="0"/>
              <a:t> </a:t>
            </a:r>
            <a:r>
              <a:rPr lang="en-US" sz="2200" dirty="0" smtClean="0"/>
              <a:t>Suppose that when </a:t>
            </a:r>
            <a:r>
              <a:rPr lang="en-US" sz="2200" i="1" dirty="0" smtClean="0"/>
              <a:t>A </a:t>
            </a:r>
            <a:r>
              <a:rPr lang="en-US" sz="2200" dirty="0" smtClean="0"/>
              <a:t>retransmits the fourth packet, it is also lost, but the fifth packet gets through. Show these packets and resulting ACKs. Finally, show what happens when the fourth packet is retransmitted the second time and successfully delivered to </a:t>
            </a:r>
            <a:r>
              <a:rPr lang="en-US" sz="2200" i="1" dirty="0" smtClean="0"/>
              <a:t>B</a:t>
            </a:r>
            <a:r>
              <a:rPr lang="en-US" sz="2200" dirty="0" smtClean="0"/>
              <a:t>. At what point in this scenario does the application at </a:t>
            </a:r>
            <a:r>
              <a:rPr lang="en-US" sz="2200" i="1" dirty="0" smtClean="0"/>
              <a:t>B </a:t>
            </a:r>
            <a:r>
              <a:rPr lang="en-US" sz="2200" dirty="0" smtClean="0"/>
              <a:t>receive the eighth packet?</a:t>
            </a:r>
            <a:endParaRPr lang="en-US" sz="2200" dirty="0"/>
          </a:p>
        </p:txBody>
      </p:sp>
      <p:sp>
        <p:nvSpPr>
          <p:cNvPr id="3" name="Slide Number Placeholder 2"/>
          <p:cNvSpPr>
            <a:spLocks noGrp="1"/>
          </p:cNvSpPr>
          <p:nvPr>
            <p:ph type="sldNum" sz="quarter" idx="10"/>
          </p:nvPr>
        </p:nvSpPr>
        <p:spPr/>
        <p:txBody>
          <a:bodyPr/>
          <a:lstStyle/>
          <a:p>
            <a:fld id="{8030269B-3FF7-874D-8ED1-2D9E2506D078}" type="slidenum">
              <a:rPr lang="en-US" smtClean="0"/>
              <a:pPr/>
              <a:t>28</a:t>
            </a:fld>
            <a:endParaRPr lang="en-US"/>
          </a:p>
        </p:txBody>
      </p:sp>
      <p:cxnSp>
        <p:nvCxnSpPr>
          <p:cNvPr id="5" name="Straight Arrow Connector 4"/>
          <p:cNvCxnSpPr/>
          <p:nvPr/>
        </p:nvCxnSpPr>
        <p:spPr bwMode="auto">
          <a:xfrm flipH="1">
            <a:off x="4876800" y="1300480"/>
            <a:ext cx="10160" cy="640080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6" name="Straight Arrow Connector 5"/>
          <p:cNvCxnSpPr/>
          <p:nvPr/>
        </p:nvCxnSpPr>
        <p:spPr bwMode="auto">
          <a:xfrm flipH="1">
            <a:off x="7802880" y="1310640"/>
            <a:ext cx="10160" cy="6400800"/>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xmlns="" val="1198410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Exercises</a:t>
            </a:r>
            <a:endParaRPr lang="en-US" dirty="0"/>
          </a:p>
        </p:txBody>
      </p:sp>
      <p:sp>
        <p:nvSpPr>
          <p:cNvPr id="7" name="Content Placeholder 6"/>
          <p:cNvSpPr>
            <a:spLocks noGrp="1"/>
          </p:cNvSpPr>
          <p:nvPr>
            <p:ph idx="1"/>
          </p:nvPr>
        </p:nvSpPr>
        <p:spPr>
          <a:xfrm>
            <a:off x="14288" y="1655215"/>
            <a:ext cx="3216592" cy="5893666"/>
          </a:xfrm>
        </p:spPr>
        <p:txBody>
          <a:bodyPr>
            <a:normAutofit fontScale="62500" lnSpcReduction="20000"/>
          </a:bodyPr>
          <a:lstStyle/>
          <a:p>
            <a:pPr marL="457200" indent="-457200">
              <a:lnSpc>
                <a:spcPct val="120000"/>
              </a:lnSpc>
              <a:buClr>
                <a:schemeClr val="tx1"/>
              </a:buClr>
              <a:buSzPct val="90000"/>
              <a:buFont typeface="+mj-lt"/>
              <a:buAutoNum type="arabicPeriod" startAt="2"/>
            </a:pPr>
            <a:r>
              <a:rPr lang="en-US" sz="2200" dirty="0"/>
              <a:t>Draw a space-time diagram showing two hosts communicating with TCP. Suppose </a:t>
            </a:r>
            <a:r>
              <a:rPr lang="en-US" sz="2200" i="1" dirty="0"/>
              <a:t>A </a:t>
            </a:r>
            <a:r>
              <a:rPr lang="en-US" sz="2200" dirty="0"/>
              <a:t>sends 8 packets to </a:t>
            </a:r>
            <a:r>
              <a:rPr lang="en-US" sz="2200" i="1" dirty="0"/>
              <a:t>B</a:t>
            </a:r>
            <a:r>
              <a:rPr lang="en-US" sz="2200" dirty="0"/>
              <a:t>,</a:t>
            </a:r>
            <a:r>
              <a:rPr lang="en-US" sz="2200" i="1" dirty="0"/>
              <a:t> </a:t>
            </a:r>
            <a:r>
              <a:rPr lang="en-US" sz="2200" dirty="0"/>
              <a:t>each containing </a:t>
            </a:r>
            <a:r>
              <a:rPr lang="en-US" sz="2200" dirty="0" smtClean="0"/>
              <a:t>8 </a:t>
            </a:r>
            <a:r>
              <a:rPr lang="en-US" sz="2200" dirty="0"/>
              <a:t>bytes of data,</a:t>
            </a:r>
            <a:r>
              <a:rPr lang="en-US" sz="2200" i="1" dirty="0"/>
              <a:t> </a:t>
            </a:r>
            <a:r>
              <a:rPr lang="en-US" sz="2200" dirty="0"/>
              <a:t>and that the fourth and fifth packets are lost. Show these packets and the </a:t>
            </a:r>
            <a:r>
              <a:rPr lang="en-US" sz="2200" dirty="0" err="1"/>
              <a:t>acks</a:t>
            </a:r>
            <a:r>
              <a:rPr lang="en-US" sz="2200" dirty="0"/>
              <a:t> sent by </a:t>
            </a:r>
            <a:r>
              <a:rPr lang="en-US" sz="2200" i="1" dirty="0"/>
              <a:t>B. </a:t>
            </a:r>
            <a:r>
              <a:rPr lang="en-US" sz="2200" dirty="0"/>
              <a:t>Show the sequence numbers in the ACKs.</a:t>
            </a:r>
            <a:r>
              <a:rPr lang="en-US" sz="2200" i="1" dirty="0"/>
              <a:t> </a:t>
            </a:r>
            <a:r>
              <a:rPr lang="en-US" sz="2200" dirty="0"/>
              <a:t>Suppose that when </a:t>
            </a:r>
            <a:r>
              <a:rPr lang="en-US" sz="2200" i="1" dirty="0"/>
              <a:t>A </a:t>
            </a:r>
            <a:r>
              <a:rPr lang="en-US" sz="2200" dirty="0"/>
              <a:t>retransmits the fourth packet, it is also lost, but the fifth packet gets through. Show these packets and resulting ACKs. Finally, show what happens when the fourth packet is retransmitted the second time and successfully delivered to </a:t>
            </a:r>
            <a:r>
              <a:rPr lang="en-US" sz="2200" i="1" dirty="0"/>
              <a:t>B</a:t>
            </a:r>
            <a:r>
              <a:rPr lang="en-US" sz="2200" dirty="0"/>
              <a:t>. At what point in this scenario does the application at </a:t>
            </a:r>
            <a:r>
              <a:rPr lang="en-US" sz="2200" i="1" dirty="0"/>
              <a:t>B </a:t>
            </a:r>
            <a:r>
              <a:rPr lang="en-US" sz="2200" dirty="0"/>
              <a:t>receive the eighth packet?</a:t>
            </a:r>
          </a:p>
        </p:txBody>
      </p:sp>
      <p:sp>
        <p:nvSpPr>
          <p:cNvPr id="5" name="Slide Number Placeholder 4"/>
          <p:cNvSpPr>
            <a:spLocks noGrp="1"/>
          </p:cNvSpPr>
          <p:nvPr>
            <p:ph type="sldNum" sz="quarter" idx="10"/>
          </p:nvPr>
        </p:nvSpPr>
        <p:spPr/>
        <p:txBody>
          <a:bodyPr/>
          <a:lstStyle/>
          <a:p>
            <a:fld id="{8030269B-3FF7-874D-8ED1-2D9E2506D078}" type="slidenum">
              <a:rPr lang="en-US" smtClean="0"/>
              <a:pPr/>
              <a:t>29</a:t>
            </a:fld>
            <a:endParaRPr lang="en-US"/>
          </a:p>
        </p:txBody>
      </p:sp>
      <p:grpSp>
        <p:nvGrpSpPr>
          <p:cNvPr id="89" name="Group 88"/>
          <p:cNvGrpSpPr/>
          <p:nvPr/>
        </p:nvGrpSpPr>
        <p:grpSpPr>
          <a:xfrm>
            <a:off x="3089992" y="684862"/>
            <a:ext cx="7088748" cy="7087538"/>
            <a:chOff x="3089992" y="684862"/>
            <a:chExt cx="7088748" cy="7087538"/>
          </a:xfrm>
        </p:grpSpPr>
        <p:cxnSp>
          <p:nvCxnSpPr>
            <p:cNvPr id="9" name="Straight Arrow Connector 8"/>
            <p:cNvCxnSpPr/>
            <p:nvPr/>
          </p:nvCxnSpPr>
          <p:spPr bwMode="auto">
            <a:xfrm flipH="1">
              <a:off x="5055627" y="717696"/>
              <a:ext cx="3461" cy="705470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H="1">
              <a:off x="7969649" y="727856"/>
              <a:ext cx="15519" cy="704454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a:off x="5079408" y="870096"/>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4" name="TextBox 13"/>
            <p:cNvSpPr txBox="1"/>
            <p:nvPr/>
          </p:nvSpPr>
          <p:spPr>
            <a:xfrm>
              <a:off x="3626975" y="684862"/>
              <a:ext cx="1517784"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a:t>
              </a:r>
              <a:endParaRPr lang="en-US" sz="1400" dirty="0">
                <a:latin typeface="+mn-lt"/>
              </a:endParaRPr>
            </a:p>
          </p:txBody>
        </p:sp>
        <p:cxnSp>
          <p:nvCxnSpPr>
            <p:cNvPr id="23" name="Straight Arrow Connector 22"/>
            <p:cNvCxnSpPr/>
            <p:nvPr/>
          </p:nvCxnSpPr>
          <p:spPr bwMode="auto">
            <a:xfrm>
              <a:off x="5069248" y="1083456"/>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8" name="Straight Arrow Connector 27"/>
            <p:cNvCxnSpPr/>
            <p:nvPr/>
          </p:nvCxnSpPr>
          <p:spPr bwMode="auto">
            <a:xfrm>
              <a:off x="5059088" y="3429158"/>
              <a:ext cx="2153920" cy="36068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1" name="Straight Arrow Connector 30"/>
            <p:cNvCxnSpPr/>
            <p:nvPr/>
          </p:nvCxnSpPr>
          <p:spPr bwMode="auto">
            <a:xfrm>
              <a:off x="5079408" y="4526438"/>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7" name="Straight Arrow Connector 36"/>
            <p:cNvCxnSpPr/>
            <p:nvPr/>
          </p:nvCxnSpPr>
          <p:spPr bwMode="auto">
            <a:xfrm flipH="1">
              <a:off x="5048928" y="5003958"/>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9" name="Straight Arrow Connector 38"/>
            <p:cNvCxnSpPr/>
            <p:nvPr/>
          </p:nvCxnSpPr>
          <p:spPr bwMode="auto">
            <a:xfrm>
              <a:off x="5059088" y="6589474"/>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a:off x="5038768" y="7077154"/>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0" name="Straight Arrow Connector 49"/>
            <p:cNvCxnSpPr/>
            <p:nvPr/>
          </p:nvCxnSpPr>
          <p:spPr bwMode="auto">
            <a:xfrm>
              <a:off x="5067538" y="1297500"/>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1" name="Straight Arrow Connector 50"/>
            <p:cNvCxnSpPr/>
            <p:nvPr/>
          </p:nvCxnSpPr>
          <p:spPr bwMode="auto">
            <a:xfrm>
              <a:off x="5065828" y="1511544"/>
              <a:ext cx="2208140" cy="36501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2" name="Straight Arrow Connector 51"/>
            <p:cNvCxnSpPr/>
            <p:nvPr/>
          </p:nvCxnSpPr>
          <p:spPr bwMode="auto">
            <a:xfrm>
              <a:off x="5064118" y="1725588"/>
              <a:ext cx="2209850" cy="364331"/>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5" name="Straight Arrow Connector 54"/>
            <p:cNvCxnSpPr/>
            <p:nvPr/>
          </p:nvCxnSpPr>
          <p:spPr bwMode="auto">
            <a:xfrm>
              <a:off x="5062408" y="1939632"/>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6" name="Straight Arrow Connector 55"/>
            <p:cNvCxnSpPr/>
            <p:nvPr/>
          </p:nvCxnSpPr>
          <p:spPr bwMode="auto">
            <a:xfrm>
              <a:off x="5060698" y="2163724"/>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7" name="Straight Arrow Connector 56"/>
            <p:cNvCxnSpPr/>
            <p:nvPr/>
          </p:nvCxnSpPr>
          <p:spPr bwMode="auto">
            <a:xfrm>
              <a:off x="5058988" y="2377768"/>
              <a:ext cx="2905760" cy="4673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8" name="TextBox 57"/>
            <p:cNvSpPr txBox="1"/>
            <p:nvPr/>
          </p:nvSpPr>
          <p:spPr>
            <a:xfrm>
              <a:off x="3403008" y="918542"/>
              <a:ext cx="1741751"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=x+8)</a:t>
              </a:r>
              <a:endParaRPr lang="en-US" sz="1400" dirty="0">
                <a:latin typeface="+mn-lt"/>
              </a:endParaRPr>
            </a:p>
          </p:txBody>
        </p:sp>
        <p:sp>
          <p:nvSpPr>
            <p:cNvPr id="59" name="TextBox 58"/>
            <p:cNvSpPr txBox="1"/>
            <p:nvPr/>
          </p:nvSpPr>
          <p:spPr>
            <a:xfrm>
              <a:off x="3315959" y="1121966"/>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=x+16)</a:t>
              </a:r>
              <a:endParaRPr lang="en-US" sz="1400" dirty="0">
                <a:latin typeface="+mn-lt"/>
              </a:endParaRPr>
            </a:p>
          </p:txBody>
        </p:sp>
        <p:sp>
          <p:nvSpPr>
            <p:cNvPr id="60" name="TextBox 59"/>
            <p:cNvSpPr txBox="1"/>
            <p:nvPr/>
          </p:nvSpPr>
          <p:spPr>
            <a:xfrm>
              <a:off x="3315959" y="1345486"/>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=x+24)</a:t>
              </a:r>
              <a:endParaRPr lang="en-US" sz="1400" dirty="0">
                <a:latin typeface="+mn-lt"/>
              </a:endParaRPr>
            </a:p>
          </p:txBody>
        </p:sp>
        <p:sp>
          <p:nvSpPr>
            <p:cNvPr id="61" name="TextBox 60"/>
            <p:cNvSpPr txBox="1"/>
            <p:nvPr/>
          </p:nvSpPr>
          <p:spPr>
            <a:xfrm>
              <a:off x="3315959" y="1548686"/>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=x+32)</a:t>
              </a:r>
              <a:endParaRPr lang="en-US" sz="1400" dirty="0">
                <a:latin typeface="+mn-lt"/>
              </a:endParaRPr>
            </a:p>
          </p:txBody>
        </p:sp>
        <p:sp>
          <p:nvSpPr>
            <p:cNvPr id="62" name="TextBox 61"/>
            <p:cNvSpPr txBox="1"/>
            <p:nvPr/>
          </p:nvSpPr>
          <p:spPr>
            <a:xfrm>
              <a:off x="3315959" y="1762046"/>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=x+40)</a:t>
              </a:r>
              <a:endParaRPr lang="en-US" sz="1400" dirty="0">
                <a:latin typeface="+mn-lt"/>
              </a:endParaRPr>
            </a:p>
          </p:txBody>
        </p:sp>
        <p:sp>
          <p:nvSpPr>
            <p:cNvPr id="63" name="TextBox 62"/>
            <p:cNvSpPr txBox="1"/>
            <p:nvPr/>
          </p:nvSpPr>
          <p:spPr>
            <a:xfrm>
              <a:off x="3315959" y="1965246"/>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=x+48)</a:t>
              </a:r>
              <a:endParaRPr lang="en-US" sz="1400" dirty="0">
                <a:latin typeface="+mn-lt"/>
              </a:endParaRPr>
            </a:p>
          </p:txBody>
        </p:sp>
        <p:sp>
          <p:nvSpPr>
            <p:cNvPr id="64" name="TextBox 63"/>
            <p:cNvSpPr txBox="1"/>
            <p:nvPr/>
          </p:nvSpPr>
          <p:spPr>
            <a:xfrm>
              <a:off x="3315959" y="2168446"/>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=x+56)</a:t>
              </a:r>
              <a:endParaRPr lang="en-US" sz="1400" dirty="0">
                <a:latin typeface="+mn-lt"/>
              </a:endParaRPr>
            </a:p>
          </p:txBody>
        </p:sp>
        <p:sp>
          <p:nvSpPr>
            <p:cNvPr id="4" name="TextBox 3"/>
            <p:cNvSpPr txBox="1"/>
            <p:nvPr/>
          </p:nvSpPr>
          <p:spPr>
            <a:xfrm>
              <a:off x="7156267" y="1683891"/>
              <a:ext cx="268912" cy="369332"/>
            </a:xfrm>
            <a:prstGeom prst="rect">
              <a:avLst/>
            </a:prstGeom>
            <a:noFill/>
          </p:spPr>
          <p:txBody>
            <a:bodyPr wrap="square" rtlCol="0">
              <a:spAutoFit/>
            </a:bodyPr>
            <a:lstStyle/>
            <a:p>
              <a:r>
                <a:rPr lang="en-US" dirty="0" smtClean="0">
                  <a:latin typeface="+mn-lt"/>
                </a:rPr>
                <a:t>x</a:t>
              </a:r>
              <a:endParaRPr lang="en-US" dirty="0">
                <a:latin typeface="+mn-lt"/>
              </a:endParaRPr>
            </a:p>
          </p:txBody>
        </p:sp>
        <p:sp>
          <p:nvSpPr>
            <p:cNvPr id="65" name="TextBox 64"/>
            <p:cNvSpPr txBox="1"/>
            <p:nvPr/>
          </p:nvSpPr>
          <p:spPr>
            <a:xfrm>
              <a:off x="7135947" y="1887091"/>
              <a:ext cx="268912" cy="369332"/>
            </a:xfrm>
            <a:prstGeom prst="rect">
              <a:avLst/>
            </a:prstGeom>
            <a:noFill/>
          </p:spPr>
          <p:txBody>
            <a:bodyPr wrap="square" rtlCol="0">
              <a:spAutoFit/>
            </a:bodyPr>
            <a:lstStyle/>
            <a:p>
              <a:r>
                <a:rPr lang="en-US" dirty="0" smtClean="0">
                  <a:latin typeface="+mn-lt"/>
                </a:rPr>
                <a:t>x</a:t>
              </a:r>
              <a:endParaRPr lang="en-US" dirty="0">
                <a:latin typeface="+mn-lt"/>
              </a:endParaRPr>
            </a:p>
          </p:txBody>
        </p:sp>
        <p:sp>
          <p:nvSpPr>
            <p:cNvPr id="66" name="TextBox 65"/>
            <p:cNvSpPr txBox="1"/>
            <p:nvPr/>
          </p:nvSpPr>
          <p:spPr>
            <a:xfrm>
              <a:off x="7850234" y="1396927"/>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=x+16)</a:t>
              </a:r>
              <a:endParaRPr lang="en-US" sz="1400" dirty="0">
                <a:latin typeface="+mn-lt"/>
              </a:endParaRPr>
            </a:p>
          </p:txBody>
        </p:sp>
        <p:sp>
          <p:nvSpPr>
            <p:cNvPr id="68" name="TextBox 67"/>
            <p:cNvSpPr txBox="1"/>
            <p:nvPr/>
          </p:nvSpPr>
          <p:spPr>
            <a:xfrm>
              <a:off x="7850234" y="2240207"/>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=x+24)</a:t>
              </a:r>
              <a:endParaRPr lang="en-US" sz="1400" dirty="0">
                <a:latin typeface="+mn-lt"/>
              </a:endParaRPr>
            </a:p>
          </p:txBody>
        </p:sp>
        <p:sp>
          <p:nvSpPr>
            <p:cNvPr id="69" name="TextBox 68"/>
            <p:cNvSpPr txBox="1"/>
            <p:nvPr/>
          </p:nvSpPr>
          <p:spPr>
            <a:xfrm>
              <a:off x="7850234" y="2463727"/>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=x+24)</a:t>
              </a:r>
              <a:endParaRPr lang="en-US" sz="1400" dirty="0">
                <a:latin typeface="+mn-lt"/>
              </a:endParaRPr>
            </a:p>
          </p:txBody>
        </p:sp>
        <p:sp>
          <p:nvSpPr>
            <p:cNvPr id="70" name="TextBox 69"/>
            <p:cNvSpPr txBox="1"/>
            <p:nvPr/>
          </p:nvSpPr>
          <p:spPr>
            <a:xfrm>
              <a:off x="7850234" y="2687247"/>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=x+24)</a:t>
              </a:r>
              <a:endParaRPr lang="en-US" sz="1400" dirty="0">
                <a:latin typeface="+mn-lt"/>
              </a:endParaRPr>
            </a:p>
          </p:txBody>
        </p:sp>
        <p:cxnSp>
          <p:nvCxnSpPr>
            <p:cNvPr id="71" name="Straight Arrow Connector 70"/>
            <p:cNvCxnSpPr/>
            <p:nvPr/>
          </p:nvCxnSpPr>
          <p:spPr bwMode="auto">
            <a:xfrm flipH="1">
              <a:off x="5059088" y="1550816"/>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3" name="Straight Arrow Connector 72"/>
            <p:cNvCxnSpPr/>
            <p:nvPr/>
          </p:nvCxnSpPr>
          <p:spPr bwMode="auto">
            <a:xfrm flipH="1">
              <a:off x="5048928" y="2424464"/>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4" name="Straight Arrow Connector 73"/>
            <p:cNvCxnSpPr/>
            <p:nvPr/>
          </p:nvCxnSpPr>
          <p:spPr bwMode="auto">
            <a:xfrm flipH="1">
              <a:off x="5038768" y="2637824"/>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5" name="Straight Arrow Connector 74"/>
            <p:cNvCxnSpPr/>
            <p:nvPr/>
          </p:nvCxnSpPr>
          <p:spPr bwMode="auto">
            <a:xfrm flipH="1">
              <a:off x="5038768" y="2851184"/>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TextBox 75"/>
            <p:cNvSpPr txBox="1"/>
            <p:nvPr/>
          </p:nvSpPr>
          <p:spPr>
            <a:xfrm>
              <a:off x="3315959" y="3264468"/>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=x+24)</a:t>
              </a:r>
              <a:endParaRPr lang="en-US" sz="1400" dirty="0">
                <a:latin typeface="+mn-lt"/>
              </a:endParaRPr>
            </a:p>
          </p:txBody>
        </p:sp>
        <p:sp>
          <p:nvSpPr>
            <p:cNvPr id="19" name="Left Brace 18"/>
            <p:cNvSpPr/>
            <p:nvPr/>
          </p:nvSpPr>
          <p:spPr bwMode="auto">
            <a:xfrm>
              <a:off x="4939337" y="2884623"/>
              <a:ext cx="71920" cy="495575"/>
            </a:xfrm>
            <a:prstGeom prst="leftBrac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77" name="TextBox 76"/>
            <p:cNvSpPr txBox="1"/>
            <p:nvPr/>
          </p:nvSpPr>
          <p:spPr>
            <a:xfrm>
              <a:off x="3089992" y="2951906"/>
              <a:ext cx="1970865" cy="307777"/>
            </a:xfrm>
            <a:prstGeom prst="rect">
              <a:avLst/>
            </a:prstGeom>
            <a:noFill/>
          </p:spPr>
          <p:txBody>
            <a:bodyPr wrap="square" rtlCol="0" anchor="ctr">
              <a:spAutoFit/>
            </a:bodyPr>
            <a:lstStyle/>
            <a:p>
              <a:pPr algn="ctr"/>
              <a:r>
                <a:rPr lang="en-US" sz="1400" dirty="0" smtClean="0">
                  <a:latin typeface="+mn-lt"/>
                </a:rPr>
                <a:t>triple duplicate </a:t>
              </a:r>
              <a:r>
                <a:rPr lang="en-US" sz="1400" dirty="0" err="1" smtClean="0">
                  <a:latin typeface="+mn-lt"/>
                </a:rPr>
                <a:t>ack</a:t>
              </a:r>
              <a:endParaRPr lang="en-US" sz="1400" dirty="0">
                <a:latin typeface="+mn-lt"/>
              </a:endParaRPr>
            </a:p>
          </p:txBody>
        </p:sp>
        <p:sp>
          <p:nvSpPr>
            <p:cNvPr id="78" name="TextBox 77"/>
            <p:cNvSpPr txBox="1"/>
            <p:nvPr/>
          </p:nvSpPr>
          <p:spPr>
            <a:xfrm>
              <a:off x="7135947" y="3592713"/>
              <a:ext cx="268912" cy="369332"/>
            </a:xfrm>
            <a:prstGeom prst="rect">
              <a:avLst/>
            </a:prstGeom>
            <a:noFill/>
          </p:spPr>
          <p:txBody>
            <a:bodyPr wrap="square" rtlCol="0">
              <a:spAutoFit/>
            </a:bodyPr>
            <a:lstStyle/>
            <a:p>
              <a:r>
                <a:rPr lang="en-US" dirty="0" smtClean="0">
                  <a:latin typeface="+mn-lt"/>
                </a:rPr>
                <a:t>x</a:t>
              </a:r>
              <a:endParaRPr lang="en-US" dirty="0">
                <a:latin typeface="+mn-lt"/>
              </a:endParaRPr>
            </a:p>
          </p:txBody>
        </p:sp>
        <p:sp>
          <p:nvSpPr>
            <p:cNvPr id="79" name="Left Brace 78"/>
            <p:cNvSpPr/>
            <p:nvPr/>
          </p:nvSpPr>
          <p:spPr bwMode="auto">
            <a:xfrm>
              <a:off x="4906688" y="3407349"/>
              <a:ext cx="132080" cy="1097280"/>
            </a:xfrm>
            <a:prstGeom prst="leftBrac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80" name="TextBox 79"/>
            <p:cNvSpPr txBox="1"/>
            <p:nvPr/>
          </p:nvSpPr>
          <p:spPr>
            <a:xfrm>
              <a:off x="3468359" y="3823044"/>
              <a:ext cx="1828800" cy="307777"/>
            </a:xfrm>
            <a:prstGeom prst="rect">
              <a:avLst/>
            </a:prstGeom>
            <a:noFill/>
          </p:spPr>
          <p:txBody>
            <a:bodyPr wrap="square" rtlCol="0" anchor="ctr">
              <a:spAutoFit/>
            </a:bodyPr>
            <a:lstStyle/>
            <a:p>
              <a:pPr algn="ctr"/>
              <a:r>
                <a:rPr lang="en-US" sz="1400" dirty="0" smtClean="0">
                  <a:latin typeface="+mn-lt"/>
                </a:rPr>
                <a:t>timeout</a:t>
              </a:r>
              <a:endParaRPr lang="en-US" sz="1400" dirty="0">
                <a:latin typeface="+mn-lt"/>
              </a:endParaRPr>
            </a:p>
          </p:txBody>
        </p:sp>
        <p:sp>
          <p:nvSpPr>
            <p:cNvPr id="81" name="TextBox 80"/>
            <p:cNvSpPr txBox="1"/>
            <p:nvPr/>
          </p:nvSpPr>
          <p:spPr>
            <a:xfrm>
              <a:off x="3315959" y="4321108"/>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=x+24)</a:t>
              </a:r>
              <a:endParaRPr lang="en-US" sz="1400" dirty="0">
                <a:latin typeface="+mn-lt"/>
              </a:endParaRPr>
            </a:p>
          </p:txBody>
        </p:sp>
        <p:sp>
          <p:nvSpPr>
            <p:cNvPr id="82" name="TextBox 81"/>
            <p:cNvSpPr txBox="1"/>
            <p:nvPr/>
          </p:nvSpPr>
          <p:spPr>
            <a:xfrm>
              <a:off x="7840074" y="4839909"/>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=x+32)</a:t>
              </a:r>
              <a:endParaRPr lang="en-US" sz="1400" dirty="0">
                <a:latin typeface="+mn-lt"/>
              </a:endParaRPr>
            </a:p>
          </p:txBody>
        </p:sp>
        <p:sp>
          <p:nvSpPr>
            <p:cNvPr id="83" name="Left Brace 82"/>
            <p:cNvSpPr/>
            <p:nvPr/>
          </p:nvSpPr>
          <p:spPr bwMode="auto">
            <a:xfrm>
              <a:off x="4906688" y="5480659"/>
              <a:ext cx="132080" cy="1097280"/>
            </a:xfrm>
            <a:prstGeom prst="leftBrac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84" name="TextBox 83"/>
            <p:cNvSpPr txBox="1"/>
            <p:nvPr/>
          </p:nvSpPr>
          <p:spPr>
            <a:xfrm>
              <a:off x="3468359" y="5886194"/>
              <a:ext cx="1828800" cy="307777"/>
            </a:xfrm>
            <a:prstGeom prst="rect">
              <a:avLst/>
            </a:prstGeom>
            <a:noFill/>
          </p:spPr>
          <p:txBody>
            <a:bodyPr wrap="square" rtlCol="0" anchor="ctr">
              <a:spAutoFit/>
            </a:bodyPr>
            <a:lstStyle/>
            <a:p>
              <a:pPr algn="ctr"/>
              <a:r>
                <a:rPr lang="en-US" sz="1400" dirty="0" smtClean="0">
                  <a:latin typeface="+mn-lt"/>
                </a:rPr>
                <a:t>timeout</a:t>
              </a:r>
              <a:endParaRPr lang="en-US" sz="1400" dirty="0">
                <a:latin typeface="+mn-lt"/>
              </a:endParaRPr>
            </a:p>
          </p:txBody>
        </p:sp>
        <p:sp>
          <p:nvSpPr>
            <p:cNvPr id="85" name="TextBox 84"/>
            <p:cNvSpPr txBox="1"/>
            <p:nvPr/>
          </p:nvSpPr>
          <p:spPr>
            <a:xfrm>
              <a:off x="3315959" y="6282658"/>
              <a:ext cx="1828800" cy="307777"/>
            </a:xfrm>
            <a:prstGeom prst="rect">
              <a:avLst/>
            </a:prstGeom>
            <a:noFill/>
          </p:spPr>
          <p:txBody>
            <a:bodyPr wrap="square" rtlCol="0" anchor="ctr">
              <a:spAutoFit/>
            </a:bodyPr>
            <a:lstStyle/>
            <a:p>
              <a:pPr algn="ctr"/>
              <a:r>
                <a:rPr lang="en-US" sz="1400" dirty="0" smtClean="0">
                  <a:latin typeface="+mn-lt"/>
                </a:rPr>
                <a:t>DATA(</a:t>
              </a:r>
              <a:r>
                <a:rPr lang="en-US" sz="1400" dirty="0" err="1" smtClean="0">
                  <a:latin typeface="+mn-lt"/>
                </a:rPr>
                <a:t>seq</a:t>
              </a:r>
              <a:r>
                <a:rPr lang="en-US" sz="1400" dirty="0" smtClean="0">
                  <a:latin typeface="+mn-lt"/>
                </a:rPr>
                <a:t>=x+32)</a:t>
              </a:r>
              <a:endParaRPr lang="en-US" sz="1400" dirty="0">
                <a:latin typeface="+mn-lt"/>
              </a:endParaRPr>
            </a:p>
          </p:txBody>
        </p:sp>
        <p:sp>
          <p:nvSpPr>
            <p:cNvPr id="86" name="TextBox 85"/>
            <p:cNvSpPr txBox="1"/>
            <p:nvPr/>
          </p:nvSpPr>
          <p:spPr>
            <a:xfrm>
              <a:off x="7840074" y="6892785"/>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=x+64)</a:t>
              </a:r>
              <a:endParaRPr lang="en-US" sz="1400" dirty="0">
                <a:latin typeface="+mn-lt"/>
              </a:endParaRPr>
            </a:p>
          </p:txBody>
        </p:sp>
        <p:cxnSp>
          <p:nvCxnSpPr>
            <p:cNvPr id="54" name="Straight Arrow Connector 53"/>
            <p:cNvCxnSpPr/>
            <p:nvPr/>
          </p:nvCxnSpPr>
          <p:spPr bwMode="auto">
            <a:xfrm flipH="1">
              <a:off x="5047104" y="1764860"/>
              <a:ext cx="2926080" cy="47752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7" name="TextBox 66"/>
            <p:cNvSpPr txBox="1"/>
            <p:nvPr/>
          </p:nvSpPr>
          <p:spPr>
            <a:xfrm>
              <a:off x="7848524" y="1591235"/>
              <a:ext cx="2328506" cy="307777"/>
            </a:xfrm>
            <a:prstGeom prst="rect">
              <a:avLst/>
            </a:prstGeom>
            <a:noFill/>
          </p:spPr>
          <p:txBody>
            <a:bodyPr wrap="square" rtlCol="0" anchor="ctr">
              <a:spAutoFit/>
            </a:bodyPr>
            <a:lstStyle/>
            <a:p>
              <a:pPr algn="ctr"/>
              <a:r>
                <a:rPr lang="en-US" sz="1400" dirty="0" smtClean="0">
                  <a:latin typeface="+mn-lt"/>
                </a:rPr>
                <a:t>ACK(</a:t>
              </a:r>
              <a:r>
                <a:rPr lang="en-US" sz="1400" dirty="0" err="1" smtClean="0">
                  <a:latin typeface="+mn-lt"/>
                </a:rPr>
                <a:t>ACKnum</a:t>
              </a:r>
              <a:r>
                <a:rPr lang="en-US" sz="1400" dirty="0" smtClean="0">
                  <a:latin typeface="+mn-lt"/>
                </a:rPr>
                <a:t>=x+24)</a:t>
              </a:r>
              <a:endParaRPr lang="en-US" sz="1400" dirty="0">
                <a:latin typeface="+mn-lt"/>
              </a:endParaRPr>
            </a:p>
          </p:txBody>
        </p:sp>
        <p:sp>
          <p:nvSpPr>
            <p:cNvPr id="72" name="Left Brace 71"/>
            <p:cNvSpPr/>
            <p:nvPr/>
          </p:nvSpPr>
          <p:spPr bwMode="auto">
            <a:xfrm>
              <a:off x="4904978" y="4523467"/>
              <a:ext cx="132080" cy="1097280"/>
            </a:xfrm>
            <a:prstGeom prst="leftBrace">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87" name="TextBox 86"/>
            <p:cNvSpPr txBox="1"/>
            <p:nvPr/>
          </p:nvSpPr>
          <p:spPr>
            <a:xfrm>
              <a:off x="3466649" y="4929002"/>
              <a:ext cx="1828800" cy="307777"/>
            </a:xfrm>
            <a:prstGeom prst="rect">
              <a:avLst/>
            </a:prstGeom>
            <a:noFill/>
          </p:spPr>
          <p:txBody>
            <a:bodyPr wrap="square" rtlCol="0" anchor="ctr">
              <a:spAutoFit/>
            </a:bodyPr>
            <a:lstStyle/>
            <a:p>
              <a:pPr algn="ctr"/>
              <a:r>
                <a:rPr lang="en-US" sz="1400" dirty="0" smtClean="0">
                  <a:solidFill>
                    <a:srgbClr val="FF0000"/>
                  </a:solidFill>
                  <a:latin typeface="+mn-lt"/>
                </a:rPr>
                <a:t>timeout</a:t>
              </a:r>
              <a:endParaRPr lang="en-US" sz="1400" dirty="0">
                <a:solidFill>
                  <a:srgbClr val="FF0000"/>
                </a:solidFill>
                <a:latin typeface="+mn-lt"/>
              </a:endParaRPr>
            </a:p>
          </p:txBody>
        </p:sp>
        <p:sp>
          <p:nvSpPr>
            <p:cNvPr id="88" name="TextBox 87"/>
            <p:cNvSpPr txBox="1"/>
            <p:nvPr/>
          </p:nvSpPr>
          <p:spPr>
            <a:xfrm>
              <a:off x="3372473" y="5297156"/>
              <a:ext cx="1828800" cy="307777"/>
            </a:xfrm>
            <a:prstGeom prst="rect">
              <a:avLst/>
            </a:prstGeom>
            <a:noFill/>
          </p:spPr>
          <p:txBody>
            <a:bodyPr wrap="square" rtlCol="0" anchor="ctr">
              <a:spAutoFit/>
            </a:bodyPr>
            <a:lstStyle/>
            <a:p>
              <a:pPr algn="ctr"/>
              <a:r>
                <a:rPr lang="en-US" sz="1400" dirty="0" smtClean="0">
                  <a:latin typeface="+mn-lt"/>
                </a:rPr>
                <a:t>restart timer</a:t>
              </a:r>
              <a:endParaRPr lang="en-US" sz="1400" dirty="0">
                <a:latin typeface="+mn-lt"/>
              </a:endParaRPr>
            </a:p>
          </p:txBody>
        </p:sp>
      </p:grpSp>
    </p:spTree>
    <p:extLst>
      <p:ext uri="{BB962C8B-B14F-4D97-AF65-F5344CB8AC3E}">
        <p14:creationId xmlns:p14="http://schemas.microsoft.com/office/powerpoint/2010/main" xmlns="" val="3138151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 TCP Segment Format</a:t>
            </a:r>
            <a:endParaRPr lang="en-US" dirty="0"/>
          </a:p>
        </p:txBody>
      </p:sp>
      <p:sp>
        <p:nvSpPr>
          <p:cNvPr id="3" name="Content Placeholder 2"/>
          <p:cNvSpPr>
            <a:spLocks noGrp="1"/>
          </p:cNvSpPr>
          <p:nvPr>
            <p:ph idx="1"/>
          </p:nvPr>
        </p:nvSpPr>
        <p:spPr>
          <a:xfrm>
            <a:off x="14288" y="1441639"/>
            <a:ext cx="6300903" cy="6330762"/>
          </a:xfrm>
        </p:spPr>
        <p:txBody>
          <a:bodyPr/>
          <a:lstStyle/>
          <a:p>
            <a:r>
              <a:rPr lang="en-US" dirty="0" smtClean="0"/>
              <a:t>Flags include</a:t>
            </a:r>
          </a:p>
          <a:p>
            <a:pPr lvl="1"/>
            <a:r>
              <a:rPr lang="en-US" dirty="0" smtClean="0"/>
              <a:t>SYN and FIN bits used to setup and </a:t>
            </a:r>
            <a:br>
              <a:rPr lang="en-US" dirty="0" smtClean="0"/>
            </a:br>
            <a:r>
              <a:rPr lang="en-US" dirty="0" smtClean="0"/>
              <a:t>teardown connections</a:t>
            </a:r>
          </a:p>
          <a:p>
            <a:pPr lvl="1"/>
            <a:r>
              <a:rPr lang="en-US" dirty="0" smtClean="0"/>
              <a:t>RST used to reset connection</a:t>
            </a:r>
          </a:p>
          <a:p>
            <a:pPr lvl="2"/>
            <a:r>
              <a:rPr lang="en-US" dirty="0" smtClean="0"/>
              <a:t>Immediate close of connection</a:t>
            </a:r>
          </a:p>
          <a:p>
            <a:pPr lvl="1"/>
            <a:r>
              <a:rPr lang="en-US" dirty="0" smtClean="0"/>
              <a:t>ACK flag indicates valid </a:t>
            </a:r>
            <a:r>
              <a:rPr lang="en-US" dirty="0" err="1" smtClean="0"/>
              <a:t>ack</a:t>
            </a:r>
            <a:r>
              <a:rPr lang="en-US" dirty="0" smtClean="0"/>
              <a:t> #</a:t>
            </a:r>
          </a:p>
          <a:p>
            <a:pPr lvl="1"/>
            <a:r>
              <a:rPr lang="en-US" dirty="0" smtClean="0"/>
              <a:t>URG flag</a:t>
            </a:r>
          </a:p>
          <a:p>
            <a:pPr lvl="2"/>
            <a:r>
              <a:rPr lang="en-US" dirty="0" smtClean="0"/>
              <a:t>generally not used</a:t>
            </a:r>
          </a:p>
          <a:p>
            <a:pPr lvl="2"/>
            <a:r>
              <a:rPr lang="en-US" dirty="0" smtClean="0"/>
              <a:t>Tells receiving process that there is “urgent” data in the stream.</a:t>
            </a:r>
          </a:p>
          <a:p>
            <a:pPr lvl="1"/>
            <a:r>
              <a:rPr lang="en-US" dirty="0" smtClean="0"/>
              <a:t>PSH flag</a:t>
            </a:r>
          </a:p>
          <a:p>
            <a:pPr lvl="2"/>
            <a:r>
              <a:rPr lang="en-US" dirty="0" smtClean="0"/>
              <a:t>generally not available to apps</a:t>
            </a:r>
          </a:p>
          <a:p>
            <a:pPr lvl="2"/>
            <a:r>
              <a:rPr lang="en-US" dirty="0" smtClean="0"/>
              <a:t>Tells receiver to deliver all received data to application.</a:t>
            </a:r>
          </a:p>
          <a:p>
            <a:pPr lvl="2"/>
            <a:endParaRPr lang="en-US" dirty="0" smtClean="0"/>
          </a:p>
        </p:txBody>
      </p:sp>
      <p:graphicFrame>
        <p:nvGraphicFramePr>
          <p:cNvPr id="6" name="Table 5"/>
          <p:cNvGraphicFramePr>
            <a:graphicFrameLocks noGrp="1"/>
          </p:cNvGraphicFramePr>
          <p:nvPr/>
        </p:nvGraphicFramePr>
        <p:xfrm>
          <a:off x="6485663" y="1705755"/>
          <a:ext cx="3336183" cy="5245109"/>
        </p:xfrm>
        <a:graphic>
          <a:graphicData uri="http://schemas.openxmlformats.org/drawingml/2006/table">
            <a:tbl>
              <a:tblPr firstRow="1" bandRow="1">
                <a:tableStyleId>{5C22544A-7EE6-4342-B048-85BDC9FD1C3A}</a:tableStyleId>
              </a:tblPr>
              <a:tblGrid>
                <a:gridCol w="709675"/>
                <a:gridCol w="311261"/>
                <a:gridCol w="647156"/>
                <a:gridCol w="1668091"/>
              </a:tblGrid>
              <a:tr h="433992">
                <a:tc gridSpan="3">
                  <a:txBody>
                    <a:bodyPr/>
                    <a:lstStyle/>
                    <a:p>
                      <a:pPr algn="ctr"/>
                      <a:r>
                        <a:rPr lang="en-US" sz="1600" b="0" dirty="0" smtClean="0">
                          <a:solidFill>
                            <a:srgbClr val="000000"/>
                          </a:solidFill>
                        </a:rPr>
                        <a:t>16 bits</a:t>
                      </a:r>
                      <a:endParaRPr lang="en-US" sz="1600" b="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a:r>
                        <a:rPr lang="en-US" sz="1600" b="0" dirty="0" smtClean="0">
                          <a:solidFill>
                            <a:srgbClr val="000000"/>
                          </a:solidFill>
                        </a:rPr>
                        <a:t>16 bits</a:t>
                      </a:r>
                      <a:endParaRPr lang="en-US" sz="1600" b="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433992">
                <a:tc gridSpan="3">
                  <a:txBody>
                    <a:bodyPr/>
                    <a:lstStyle/>
                    <a:p>
                      <a:pPr algn="ctr"/>
                      <a:r>
                        <a:rPr lang="en-US" b="0" dirty="0" err="1" smtClean="0">
                          <a:solidFill>
                            <a:srgbClr val="000000"/>
                          </a:solidFill>
                        </a:rPr>
                        <a:t>src</a:t>
                      </a:r>
                      <a:r>
                        <a:rPr lang="en-US" b="0" dirty="0" smtClean="0">
                          <a:solidFill>
                            <a:srgbClr val="000000"/>
                          </a:solidFill>
                        </a:rPr>
                        <a:t> port</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b="0" dirty="0" err="1" smtClean="0">
                          <a:solidFill>
                            <a:srgbClr val="000000"/>
                          </a:solidFill>
                        </a:rPr>
                        <a:t>dst</a:t>
                      </a:r>
                      <a:r>
                        <a:rPr lang="en-US" b="0" dirty="0" smtClean="0">
                          <a:solidFill>
                            <a:srgbClr val="000000"/>
                          </a:solidFill>
                        </a:rPr>
                        <a:t> port</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0147">
                <a:tc gridSpan="4">
                  <a:txBody>
                    <a:bodyPr/>
                    <a:lstStyle/>
                    <a:p>
                      <a:pPr algn="ctr"/>
                      <a:r>
                        <a:rPr lang="en-US" b="0" dirty="0" smtClean="0">
                          <a:solidFill>
                            <a:srgbClr val="000000"/>
                          </a:solidFill>
                        </a:rPr>
                        <a:t>sequence #</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9685">
                <a:tc gridSpan="4">
                  <a:txBody>
                    <a:bodyPr/>
                    <a:lstStyle/>
                    <a:p>
                      <a:pPr algn="ctr"/>
                      <a:r>
                        <a:rPr lang="en-US" b="0" dirty="0" smtClean="0">
                          <a:solidFill>
                            <a:srgbClr val="000000"/>
                          </a:solidFill>
                        </a:rPr>
                        <a:t>acknowledgment</a:t>
                      </a:r>
                      <a:r>
                        <a:rPr lang="en-US" b="0" baseline="0" dirty="0" smtClean="0">
                          <a:solidFill>
                            <a:srgbClr val="000000"/>
                          </a:solidFill>
                        </a:rPr>
                        <a:t> #</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c hMerge="1">
                  <a:txBody>
                    <a:bodyPr/>
                    <a:lstStyle/>
                    <a:p>
                      <a:endParaRPr lang="en-US"/>
                    </a:p>
                  </a:txBody>
                  <a:tcPr/>
                </a:tc>
                <a:tc hMerge="1">
                  <a:txBody>
                    <a:bodyPr/>
                    <a:lstStyle/>
                    <a:p>
                      <a:endParaRPr lang="en-US"/>
                    </a:p>
                  </a:txBody>
                  <a:tcPr/>
                </a:tc>
                <a:tc hMerge="1">
                  <a:txBody>
                    <a:bodyPr/>
                    <a:lstStyle/>
                    <a:p>
                      <a:pPr algn="ct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96727">
                <a:tc>
                  <a:txBody>
                    <a:bodyPr/>
                    <a:lstStyle/>
                    <a:p>
                      <a:pPr algn="ctr"/>
                      <a:r>
                        <a:rPr lang="en-US" sz="1400" b="0" dirty="0" err="1" smtClean="0">
                          <a:solidFill>
                            <a:srgbClr val="000000"/>
                          </a:solidFill>
                        </a:rPr>
                        <a:t>hdr</a:t>
                      </a:r>
                      <a:r>
                        <a:rPr lang="en-US" sz="1400" b="0" dirty="0" smtClean="0">
                          <a:solidFill>
                            <a:srgbClr val="000000"/>
                          </a:solidFill>
                        </a:rPr>
                        <a:t> </a:t>
                      </a:r>
                      <a:r>
                        <a:rPr lang="en-US" sz="1400" b="0" dirty="0" err="1" smtClean="0">
                          <a:solidFill>
                            <a:srgbClr val="000000"/>
                          </a:solidFill>
                        </a:rPr>
                        <a:t>leng</a:t>
                      </a:r>
                      <a:endParaRPr lang="en-US" sz="14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b="0" dirty="0" smtClean="0">
                          <a:solidFill>
                            <a:srgbClr val="000000"/>
                          </a:solidFill>
                        </a:rPr>
                        <a:t>-</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0" dirty="0" smtClean="0">
                          <a:solidFill>
                            <a:srgbClr val="000000"/>
                          </a:solidFill>
                        </a:rPr>
                        <a:t>flags</a:t>
                      </a:r>
                      <a:endParaRPr lang="en-US" sz="14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c>
                  <a:txBody>
                    <a:bodyPr/>
                    <a:lstStyle/>
                    <a:p>
                      <a:pPr algn="ctr"/>
                      <a:r>
                        <a:rPr lang="en-US" b="0" dirty="0" err="1" smtClean="0">
                          <a:solidFill>
                            <a:srgbClr val="000000"/>
                          </a:solidFill>
                        </a:rPr>
                        <a:t>recv</a:t>
                      </a:r>
                      <a:r>
                        <a:rPr lang="en-US" b="0" dirty="0" smtClean="0">
                          <a:solidFill>
                            <a:srgbClr val="000000"/>
                          </a:solidFill>
                        </a:rPr>
                        <a:t> window</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AFEB2"/>
                    </a:solidFill>
                  </a:tcPr>
                </a:tc>
              </a:tr>
              <a:tr h="460147">
                <a:tc gridSpan="3">
                  <a:txBody>
                    <a:bodyPr/>
                    <a:lstStyle/>
                    <a:p>
                      <a:pPr algn="ctr"/>
                      <a:r>
                        <a:rPr lang="en-US" b="0" dirty="0" smtClean="0">
                          <a:solidFill>
                            <a:srgbClr val="000000"/>
                          </a:solidFill>
                        </a:rPr>
                        <a:t>checksum</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b="0" dirty="0" smtClean="0">
                          <a:solidFill>
                            <a:srgbClr val="000000"/>
                          </a:solidFill>
                        </a:rPr>
                        <a:t>urgent data</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58334">
                <a:tc gridSpan="4">
                  <a:txBody>
                    <a:bodyPr/>
                    <a:lstStyle/>
                    <a:p>
                      <a:pPr algn="ctr"/>
                      <a:r>
                        <a:rPr lang="en-US" b="0" dirty="0" smtClean="0">
                          <a:solidFill>
                            <a:srgbClr val="000000"/>
                          </a:solidFill>
                        </a:rPr>
                        <a:t>options</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90652">
                <a:tc gridSpan="4">
                  <a:txBody>
                    <a:bodyPr/>
                    <a:lstStyle/>
                    <a:p>
                      <a:pPr algn="ctr"/>
                      <a:r>
                        <a:rPr lang="en-US" b="0" dirty="0" smtClean="0">
                          <a:solidFill>
                            <a:srgbClr val="000000"/>
                          </a:solidFill>
                        </a:rPr>
                        <a:t>application</a:t>
                      </a:r>
                      <a:br>
                        <a:rPr lang="en-US" b="0" dirty="0" smtClean="0">
                          <a:solidFill>
                            <a:srgbClr val="000000"/>
                          </a:solidFill>
                        </a:rPr>
                      </a:br>
                      <a:r>
                        <a:rPr lang="en-US" b="0" dirty="0" smtClean="0">
                          <a:solidFill>
                            <a:srgbClr val="000000"/>
                          </a:solidFill>
                        </a:rPr>
                        <a:t>data</a:t>
                      </a: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0"/>
          </p:nvPr>
        </p:nvSpPr>
        <p:spPr/>
        <p:txBody>
          <a:bodyPr/>
          <a:lstStyle/>
          <a:p>
            <a:fld id="{8030269B-3FF7-874D-8ED1-2D9E2506D078}" type="slidenum">
              <a:rPr lang="en-US" smtClean="0"/>
              <a:pPr/>
              <a:t>3</a:t>
            </a:fld>
            <a:endParaRPr lang="en-US"/>
          </a:p>
        </p:txBody>
      </p:sp>
    </p:spTree>
    <p:extLst>
      <p:ext uri="{BB962C8B-B14F-4D97-AF65-F5344CB8AC3E}">
        <p14:creationId xmlns:p14="http://schemas.microsoft.com/office/powerpoint/2010/main" xmlns="" val="3122614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Exercises</a:t>
            </a:r>
            <a:endParaRPr lang="en-US" dirty="0"/>
          </a:p>
        </p:txBody>
      </p:sp>
      <p:sp>
        <p:nvSpPr>
          <p:cNvPr id="259075" name="Rectangle 3"/>
          <p:cNvSpPr>
            <a:spLocks noGrp="1" noChangeArrowheads="1"/>
          </p:cNvSpPr>
          <p:nvPr>
            <p:ph type="body" sz="half" idx="1"/>
          </p:nvPr>
        </p:nvSpPr>
        <p:spPr>
          <a:xfrm>
            <a:off x="14288" y="1985963"/>
            <a:ext cx="9757377" cy="5543448"/>
          </a:xfrm>
        </p:spPr>
        <p:txBody>
          <a:bodyPr/>
          <a:lstStyle/>
          <a:p>
            <a:pPr marL="457200" indent="-457200">
              <a:buClr>
                <a:schemeClr val="tx1"/>
              </a:buClr>
              <a:buSzPct val="90000"/>
              <a:buFont typeface="+mj-lt"/>
              <a:buAutoNum type="arabicPeriod" startAt="3"/>
            </a:pPr>
            <a:r>
              <a:rPr lang="en-US" sz="2200" dirty="0" smtClean="0">
                <a:solidFill>
                  <a:srgbClr val="000000"/>
                </a:solidFill>
              </a:rPr>
              <a:t>Consider a TCP connection linking a residential client </a:t>
            </a:r>
            <a:r>
              <a:rPr lang="en-US" sz="2200" i="1" dirty="0" smtClean="0">
                <a:solidFill>
                  <a:srgbClr val="000000"/>
                </a:solidFill>
              </a:rPr>
              <a:t>A</a:t>
            </a:r>
            <a:r>
              <a:rPr lang="en-US" sz="2200" dirty="0" smtClean="0">
                <a:solidFill>
                  <a:srgbClr val="000000"/>
                </a:solidFill>
              </a:rPr>
              <a:t> to a remote server that is 2000 km away from </a:t>
            </a:r>
            <a:r>
              <a:rPr lang="en-US" sz="2200" i="1" dirty="0" smtClean="0">
                <a:solidFill>
                  <a:srgbClr val="000000"/>
                </a:solidFill>
              </a:rPr>
              <a:t>A</a:t>
            </a:r>
            <a:r>
              <a:rPr lang="en-US" sz="2200" dirty="0" smtClean="0">
                <a:solidFill>
                  <a:srgbClr val="000000"/>
                </a:solidFill>
              </a:rPr>
              <a:t>. Suppose the DSL link connecting </a:t>
            </a:r>
            <a:r>
              <a:rPr lang="en-US" sz="2200" i="1" dirty="0" smtClean="0">
                <a:solidFill>
                  <a:srgbClr val="000000"/>
                </a:solidFill>
              </a:rPr>
              <a:t>A </a:t>
            </a:r>
            <a:r>
              <a:rPr lang="en-US" sz="2200" dirty="0" smtClean="0">
                <a:solidFill>
                  <a:srgbClr val="000000"/>
                </a:solidFill>
              </a:rPr>
              <a:t>to its ISP has a download rate of 2 Mb/s and can store packets with a total length of 64 KB. Ignoring all other considerations, what is the minimum delay on the path from the server to </a:t>
            </a:r>
            <a:r>
              <a:rPr lang="en-US" sz="2200" i="1" dirty="0" smtClean="0">
                <a:solidFill>
                  <a:srgbClr val="000000"/>
                </a:solidFill>
              </a:rPr>
              <a:t>A</a:t>
            </a:r>
            <a:r>
              <a:rPr lang="en-US" sz="2200" dirty="0" smtClean="0">
                <a:solidFill>
                  <a:srgbClr val="000000"/>
                </a:solidFill>
              </a:rPr>
              <a:t>? If the queue is oscillating rapidly between being empty and full, what would you expect the estimated RTT to be? What about the </a:t>
            </a:r>
            <a:r>
              <a:rPr lang="en-US" sz="2200" i="1" dirty="0" err="1" smtClean="0">
                <a:solidFill>
                  <a:srgbClr val="000000"/>
                </a:solidFill>
              </a:rPr>
              <a:t>DevRTT</a:t>
            </a:r>
            <a:r>
              <a:rPr lang="en-US" sz="2200" dirty="0" smtClean="0">
                <a:solidFill>
                  <a:srgbClr val="000000"/>
                </a:solidFill>
              </a:rPr>
              <a:t> value? Compute the resulting timeout interval. Is this value “safe”? Is it too conservative?</a:t>
            </a:r>
          </a:p>
          <a:p>
            <a:pPr marL="285750" indent="-285750">
              <a:buClr>
                <a:srgbClr val="008000"/>
              </a:buClr>
              <a:buFont typeface="+mj-lt"/>
              <a:buAutoNum type="arabicPeriod" startAt="3"/>
            </a:pPr>
            <a:endParaRPr lang="en-US" sz="2200" dirty="0" smtClean="0">
              <a:solidFill>
                <a:srgbClr val="000000"/>
              </a:solidFill>
            </a:endParaRPr>
          </a:p>
          <a:p>
            <a:pPr marL="285750" indent="-285750">
              <a:buClr>
                <a:srgbClr val="008000"/>
              </a:buClr>
              <a:buFont typeface="+mj-lt"/>
              <a:buAutoNum type="arabicPeriod" startAt="3"/>
            </a:pPr>
            <a:endParaRPr lang="en-US" sz="2000" dirty="0" smtClean="0">
              <a:solidFill>
                <a:srgbClr val="000000"/>
              </a:solidFill>
            </a:endParaRPr>
          </a:p>
          <a:p>
            <a:pPr marL="285750" indent="-285750">
              <a:buClr>
                <a:srgbClr val="008000"/>
              </a:buClr>
              <a:buFont typeface="+mj-lt"/>
              <a:buAutoNum type="arabicPeriod" startAt="3"/>
            </a:pPr>
            <a:endParaRPr lang="en-US" sz="2000" dirty="0" smtClean="0">
              <a:solidFill>
                <a:srgbClr val="000000"/>
              </a:solidFill>
            </a:endParaRPr>
          </a:p>
          <a:p>
            <a:pPr lvl="1"/>
            <a:endParaRPr lang="en-US" sz="2000" dirty="0">
              <a:solidFill>
                <a:srgbClr val="000000"/>
              </a:solidFill>
            </a:endParaRPr>
          </a:p>
        </p:txBody>
      </p:sp>
      <p:sp>
        <p:nvSpPr>
          <p:cNvPr id="2" name="Slide Number Placeholder 1"/>
          <p:cNvSpPr>
            <a:spLocks noGrp="1"/>
          </p:cNvSpPr>
          <p:nvPr>
            <p:ph type="sldNum" sz="quarter" idx="10"/>
          </p:nvPr>
        </p:nvSpPr>
        <p:spPr/>
        <p:txBody>
          <a:bodyPr/>
          <a:lstStyle/>
          <a:p>
            <a:fld id="{8030269B-3FF7-874D-8ED1-2D9E2506D078}" type="slidenum">
              <a:rPr lang="en-US" smtClean="0"/>
              <a:pPr/>
              <a:t>30</a:t>
            </a:fld>
            <a:endParaRPr lang="en-US"/>
          </a:p>
        </p:txBody>
      </p:sp>
    </p:spTree>
    <p:extLst>
      <p:ext uri="{BB962C8B-B14F-4D97-AF65-F5344CB8AC3E}">
        <p14:creationId xmlns:p14="http://schemas.microsoft.com/office/powerpoint/2010/main" xmlns="" val="2844047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Exercises</a:t>
            </a:r>
            <a:endParaRPr lang="en-US" dirty="0"/>
          </a:p>
        </p:txBody>
      </p:sp>
      <p:sp>
        <p:nvSpPr>
          <p:cNvPr id="259075" name="Rectangle 3"/>
          <p:cNvSpPr>
            <a:spLocks noGrp="1" noChangeArrowheads="1"/>
          </p:cNvSpPr>
          <p:nvPr>
            <p:ph type="body" sz="half" idx="1"/>
          </p:nvPr>
        </p:nvSpPr>
        <p:spPr>
          <a:xfrm>
            <a:off x="14288" y="1591733"/>
            <a:ext cx="9757377" cy="5937678"/>
          </a:xfrm>
        </p:spPr>
        <p:txBody>
          <a:bodyPr/>
          <a:lstStyle/>
          <a:p>
            <a:pPr marL="277812" lvl="1" indent="0">
              <a:buClr>
                <a:srgbClr val="008000"/>
              </a:buClr>
              <a:buNone/>
            </a:pPr>
            <a:r>
              <a:rPr lang="en-US" sz="1800" i="1" dirty="0" smtClean="0">
                <a:solidFill>
                  <a:srgbClr val="000000"/>
                </a:solidFill>
              </a:rPr>
              <a:t>Minimum roundtrip delay is propagation delay.</a:t>
            </a:r>
          </a:p>
          <a:p>
            <a:pPr marL="277812" lvl="1" indent="0">
              <a:buClr>
                <a:srgbClr val="008000"/>
              </a:buClr>
              <a:buNone/>
            </a:pPr>
            <a:r>
              <a:rPr lang="en-US" sz="1800" i="1" dirty="0" smtClean="0">
                <a:solidFill>
                  <a:srgbClr val="000000"/>
                </a:solidFill>
              </a:rPr>
              <a:t>2000km / (200,000 km/s) = 2x10</a:t>
            </a:r>
            <a:r>
              <a:rPr lang="en-US" sz="1800" i="1" baseline="30000" dirty="0" smtClean="0">
                <a:solidFill>
                  <a:srgbClr val="000000"/>
                </a:solidFill>
              </a:rPr>
              <a:t>3 </a:t>
            </a:r>
            <a:r>
              <a:rPr lang="en-US" sz="1800" i="1" dirty="0" smtClean="0">
                <a:solidFill>
                  <a:srgbClr val="000000"/>
                </a:solidFill>
              </a:rPr>
              <a:t>km / (2x10</a:t>
            </a:r>
            <a:r>
              <a:rPr lang="en-US" sz="1800" i="1" baseline="30000" dirty="0" smtClean="0">
                <a:solidFill>
                  <a:srgbClr val="000000"/>
                </a:solidFill>
              </a:rPr>
              <a:t>5</a:t>
            </a:r>
            <a:r>
              <a:rPr lang="en-US" sz="1800" i="1" dirty="0" smtClean="0">
                <a:solidFill>
                  <a:srgbClr val="000000"/>
                </a:solidFill>
              </a:rPr>
              <a:t> km/s) = 1x10</a:t>
            </a:r>
            <a:r>
              <a:rPr lang="en-US" sz="1800" i="1" baseline="30000" dirty="0" smtClean="0">
                <a:solidFill>
                  <a:srgbClr val="000000"/>
                </a:solidFill>
              </a:rPr>
              <a:t>-2</a:t>
            </a:r>
            <a:r>
              <a:rPr lang="en-US" sz="1800" i="1" dirty="0" smtClean="0">
                <a:solidFill>
                  <a:srgbClr val="000000"/>
                </a:solidFill>
              </a:rPr>
              <a:t> seconds</a:t>
            </a:r>
          </a:p>
          <a:p>
            <a:pPr marL="277812" lvl="1" indent="0">
              <a:buClr>
                <a:srgbClr val="008000"/>
              </a:buClr>
              <a:buNone/>
            </a:pPr>
            <a:r>
              <a:rPr lang="en-US" sz="1800" i="1" dirty="0" smtClean="0">
                <a:solidFill>
                  <a:srgbClr val="000000"/>
                </a:solidFill>
              </a:rPr>
              <a:t>10ms one-way propagation delay.</a:t>
            </a:r>
          </a:p>
          <a:p>
            <a:pPr marL="277812" lvl="1" indent="0">
              <a:buClr>
                <a:srgbClr val="008000"/>
              </a:buClr>
              <a:buNone/>
            </a:pPr>
            <a:r>
              <a:rPr lang="en-US" sz="1800" i="1" dirty="0" smtClean="0">
                <a:solidFill>
                  <a:srgbClr val="000000"/>
                </a:solidFill>
              </a:rPr>
              <a:t>Minimum round trip delay of 20ms.</a:t>
            </a:r>
          </a:p>
          <a:p>
            <a:pPr marL="277812" lvl="1" indent="0">
              <a:buClr>
                <a:srgbClr val="008000"/>
              </a:buClr>
              <a:buNone/>
            </a:pPr>
            <a:endParaRPr lang="en-US" sz="1800" i="1" dirty="0">
              <a:solidFill>
                <a:srgbClr val="000000"/>
              </a:solidFill>
            </a:endParaRPr>
          </a:p>
          <a:p>
            <a:pPr marL="277812" lvl="1" indent="0">
              <a:buClr>
                <a:srgbClr val="008000"/>
              </a:buClr>
              <a:buNone/>
            </a:pPr>
            <a:r>
              <a:rPr lang="en-US" sz="1800" i="1" dirty="0" smtClean="0">
                <a:solidFill>
                  <a:srgbClr val="000000"/>
                </a:solidFill>
              </a:rPr>
              <a:t>If the queue alternates between empty and full, the RTT will toggle between 20ms and 20ms+(transmission delay of a full queue)</a:t>
            </a:r>
          </a:p>
          <a:p>
            <a:pPr marL="277812" lvl="1" indent="0">
              <a:buClr>
                <a:srgbClr val="008000"/>
              </a:buClr>
              <a:buNone/>
            </a:pPr>
            <a:endParaRPr lang="en-US" sz="1800" i="1" dirty="0" smtClean="0">
              <a:solidFill>
                <a:srgbClr val="000000"/>
              </a:solidFill>
            </a:endParaRPr>
          </a:p>
          <a:p>
            <a:pPr marL="277812" lvl="1" indent="0">
              <a:buClr>
                <a:srgbClr val="008000"/>
              </a:buClr>
              <a:buNone/>
            </a:pPr>
            <a:r>
              <a:rPr lang="en-US" sz="1800" i="1" dirty="0" smtClean="0">
                <a:solidFill>
                  <a:srgbClr val="000000"/>
                </a:solidFill>
              </a:rPr>
              <a:t>Full queue delay = (64,000Bytes*8bits/byte)/2 Mb/s </a:t>
            </a:r>
          </a:p>
          <a:p>
            <a:pPr marL="277812" lvl="1" indent="0">
              <a:buClr>
                <a:srgbClr val="008000"/>
              </a:buClr>
              <a:buNone/>
            </a:pPr>
            <a:r>
              <a:rPr lang="en-US" sz="1800" i="1" dirty="0" smtClean="0">
                <a:solidFill>
                  <a:srgbClr val="000000"/>
                </a:solidFill>
              </a:rPr>
              <a:t>Full queue delay = </a:t>
            </a:r>
            <a:r>
              <a:rPr lang="en-US" sz="1800" i="1" dirty="0">
                <a:solidFill>
                  <a:srgbClr val="000000"/>
                </a:solidFill>
              </a:rPr>
              <a:t>(64,000Bytes*8bits/byte)/</a:t>
            </a:r>
            <a:r>
              <a:rPr lang="en-US" sz="1800" i="1" dirty="0" smtClean="0">
                <a:solidFill>
                  <a:srgbClr val="000000"/>
                </a:solidFill>
              </a:rPr>
              <a:t>2x10</a:t>
            </a:r>
            <a:r>
              <a:rPr lang="en-US" sz="1800" i="1" baseline="30000" dirty="0" smtClean="0">
                <a:solidFill>
                  <a:srgbClr val="000000"/>
                </a:solidFill>
              </a:rPr>
              <a:t>6</a:t>
            </a:r>
            <a:r>
              <a:rPr lang="en-US" sz="1800" i="1" dirty="0" smtClean="0">
                <a:solidFill>
                  <a:srgbClr val="000000"/>
                </a:solidFill>
              </a:rPr>
              <a:t> bits/</a:t>
            </a:r>
            <a:r>
              <a:rPr lang="en-US" sz="1800" i="1" dirty="0">
                <a:solidFill>
                  <a:srgbClr val="000000"/>
                </a:solidFill>
              </a:rPr>
              <a:t>s </a:t>
            </a:r>
            <a:endParaRPr lang="en-US" sz="1800" i="1" dirty="0" smtClean="0">
              <a:solidFill>
                <a:srgbClr val="000000"/>
              </a:solidFill>
            </a:endParaRPr>
          </a:p>
          <a:p>
            <a:pPr marL="277812" lvl="1" indent="0">
              <a:buClr>
                <a:srgbClr val="008000"/>
              </a:buClr>
              <a:buNone/>
            </a:pPr>
            <a:r>
              <a:rPr lang="en-US" sz="1800" i="1" dirty="0" smtClean="0">
                <a:solidFill>
                  <a:srgbClr val="000000"/>
                </a:solidFill>
              </a:rPr>
              <a:t>Full queue delay = 256 </a:t>
            </a:r>
            <a:r>
              <a:rPr lang="en-US" sz="1800" i="1" dirty="0" err="1" smtClean="0">
                <a:solidFill>
                  <a:srgbClr val="000000"/>
                </a:solidFill>
              </a:rPr>
              <a:t>ms</a:t>
            </a:r>
            <a:endParaRPr lang="en-US" sz="1800" i="1" dirty="0" smtClean="0">
              <a:solidFill>
                <a:srgbClr val="000000"/>
              </a:solidFill>
            </a:endParaRPr>
          </a:p>
          <a:p>
            <a:pPr marL="277812" lvl="1" indent="0">
              <a:buClr>
                <a:srgbClr val="008000"/>
              </a:buClr>
              <a:buNone/>
            </a:pPr>
            <a:endParaRPr lang="en-US" sz="1800" i="1" dirty="0">
              <a:solidFill>
                <a:srgbClr val="000000"/>
              </a:solidFill>
            </a:endParaRPr>
          </a:p>
          <a:p>
            <a:pPr marL="277812" lvl="1" indent="0">
              <a:buClr>
                <a:srgbClr val="008000"/>
              </a:buClr>
              <a:buNone/>
            </a:pPr>
            <a:r>
              <a:rPr lang="en-US" sz="1800" i="1" dirty="0" smtClean="0">
                <a:solidFill>
                  <a:srgbClr val="000000"/>
                </a:solidFill>
              </a:rPr>
              <a:t>RTT alternates between 20ms and 276ms</a:t>
            </a:r>
          </a:p>
          <a:p>
            <a:pPr marL="277812" lvl="1" indent="0">
              <a:buClr>
                <a:srgbClr val="008000"/>
              </a:buClr>
              <a:buNone/>
            </a:pPr>
            <a:endParaRPr lang="en-US" sz="1800" i="1" dirty="0">
              <a:solidFill>
                <a:srgbClr val="000000"/>
              </a:solidFill>
            </a:endParaRPr>
          </a:p>
        </p:txBody>
      </p:sp>
      <p:sp>
        <p:nvSpPr>
          <p:cNvPr id="2" name="Slide Number Placeholder 1"/>
          <p:cNvSpPr>
            <a:spLocks noGrp="1"/>
          </p:cNvSpPr>
          <p:nvPr>
            <p:ph type="sldNum" sz="quarter" idx="10"/>
          </p:nvPr>
        </p:nvSpPr>
        <p:spPr/>
        <p:txBody>
          <a:bodyPr/>
          <a:lstStyle/>
          <a:p>
            <a:fld id="{8030269B-3FF7-874D-8ED1-2D9E2506D078}" type="slidenum">
              <a:rPr lang="en-US" smtClean="0"/>
              <a:pPr/>
              <a:t>31</a:t>
            </a:fld>
            <a:endParaRPr lang="en-US"/>
          </a:p>
        </p:txBody>
      </p:sp>
    </p:spTree>
    <p:extLst>
      <p:ext uri="{BB962C8B-B14F-4D97-AF65-F5344CB8AC3E}">
        <p14:creationId xmlns:p14="http://schemas.microsoft.com/office/powerpoint/2010/main" xmlns="" val="30345632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Exercises</a:t>
            </a:r>
            <a:endParaRPr lang="en-US" dirty="0"/>
          </a:p>
        </p:txBody>
      </p:sp>
      <p:sp>
        <p:nvSpPr>
          <p:cNvPr id="259075" name="Rectangle 3"/>
          <p:cNvSpPr>
            <a:spLocks noGrp="1" noChangeArrowheads="1"/>
          </p:cNvSpPr>
          <p:nvPr>
            <p:ph type="body" sz="half" idx="1"/>
          </p:nvPr>
        </p:nvSpPr>
        <p:spPr>
          <a:xfrm>
            <a:off x="14288" y="1591733"/>
            <a:ext cx="9757377" cy="5937678"/>
          </a:xfrm>
        </p:spPr>
        <p:txBody>
          <a:bodyPr/>
          <a:lstStyle/>
          <a:p>
            <a:pPr marL="277812" lvl="1" indent="0">
              <a:buClr>
                <a:srgbClr val="008000"/>
              </a:buClr>
              <a:buNone/>
            </a:pPr>
            <a:r>
              <a:rPr lang="en-US" sz="1800" i="1" dirty="0" smtClean="0">
                <a:solidFill>
                  <a:srgbClr val="000000"/>
                </a:solidFill>
              </a:rPr>
              <a:t>RTT alternates between 20ms and 276ms</a:t>
            </a:r>
          </a:p>
          <a:p>
            <a:pPr marL="277812" lvl="1" indent="0">
              <a:buClr>
                <a:srgbClr val="008000"/>
              </a:buClr>
              <a:buNone/>
            </a:pPr>
            <a:endParaRPr lang="en-US" sz="1800" i="1" dirty="0">
              <a:solidFill>
                <a:srgbClr val="000000"/>
              </a:solidFill>
            </a:endParaRPr>
          </a:p>
          <a:p>
            <a:pPr marL="277812" lvl="1" indent="0">
              <a:buClr>
                <a:srgbClr val="008000"/>
              </a:buClr>
              <a:buNone/>
            </a:pPr>
            <a:r>
              <a:rPr lang="en-US" sz="1800" b="1" dirty="0">
                <a:latin typeface="Courier New" charset="0"/>
              </a:rPr>
              <a:t> </a:t>
            </a:r>
            <a:r>
              <a:rPr lang="en-US" sz="1800" dirty="0" err="1">
                <a:latin typeface="Courier"/>
                <a:cs typeface="Courier"/>
              </a:rPr>
              <a:t>EstimatedRTT</a:t>
            </a:r>
            <a:r>
              <a:rPr lang="en-US" sz="1800" dirty="0">
                <a:latin typeface="Courier"/>
                <a:cs typeface="Courier"/>
              </a:rPr>
              <a:t> = (1-</a:t>
            </a:r>
            <a:r>
              <a:rPr lang="en-US" sz="1800" dirty="0">
                <a:latin typeface="Courier"/>
                <a:cs typeface="Courier"/>
                <a:sym typeface="Symbol" charset="2"/>
              </a:rPr>
              <a:t></a:t>
            </a:r>
            <a:r>
              <a:rPr lang="en-US" sz="1800" dirty="0">
                <a:latin typeface="Courier"/>
                <a:cs typeface="Courier"/>
              </a:rPr>
              <a:t>)*</a:t>
            </a:r>
            <a:r>
              <a:rPr lang="en-US" sz="1800" dirty="0" err="1">
                <a:latin typeface="Courier"/>
                <a:cs typeface="Courier"/>
              </a:rPr>
              <a:t>EstimatedRTT</a:t>
            </a:r>
            <a:r>
              <a:rPr lang="en-US" sz="1800" dirty="0">
                <a:latin typeface="Courier"/>
                <a:cs typeface="Courier"/>
              </a:rPr>
              <a:t> + </a:t>
            </a:r>
            <a:r>
              <a:rPr lang="en-US" sz="1800" dirty="0">
                <a:latin typeface="Courier"/>
                <a:cs typeface="Courier"/>
                <a:sym typeface="Symbol" charset="2"/>
              </a:rPr>
              <a:t></a:t>
            </a:r>
            <a:r>
              <a:rPr lang="en-US" sz="1800" dirty="0">
                <a:latin typeface="Courier"/>
                <a:cs typeface="Courier"/>
              </a:rPr>
              <a:t>*</a:t>
            </a:r>
            <a:r>
              <a:rPr lang="en-US" sz="1800" dirty="0" err="1" smtClean="0">
                <a:latin typeface="Courier"/>
                <a:cs typeface="Courier"/>
              </a:rPr>
              <a:t>SampleRTT</a:t>
            </a:r>
            <a:r>
              <a:rPr lang="en-US" sz="1800" dirty="0" smtClean="0">
                <a:latin typeface="Courier"/>
                <a:cs typeface="Courier"/>
              </a:rPr>
              <a:t>  </a:t>
            </a:r>
            <a:r>
              <a:rPr lang="en-US" sz="1800" dirty="0" smtClean="0">
                <a:latin typeface="Courier"/>
                <a:cs typeface="Courier"/>
              </a:rPr>
              <a:t>	  (</a:t>
            </a:r>
            <a:r>
              <a:rPr lang="en-US" sz="1800" dirty="0" smtClean="0">
                <a:solidFill>
                  <a:srgbClr val="000000"/>
                </a:solidFill>
                <a:latin typeface="Symbol" charset="2"/>
                <a:cs typeface="Symbol" charset="2"/>
              </a:rPr>
              <a:t>a</a:t>
            </a:r>
            <a:r>
              <a:rPr lang="en-US" sz="1800" dirty="0" smtClean="0">
                <a:solidFill>
                  <a:srgbClr val="000000"/>
                </a:solidFill>
              </a:rPr>
              <a:t> </a:t>
            </a:r>
            <a:r>
              <a:rPr lang="en-US" sz="1800" dirty="0" smtClean="0">
                <a:solidFill>
                  <a:srgbClr val="000000"/>
                </a:solidFill>
              </a:rPr>
              <a:t>= 0.125</a:t>
            </a:r>
            <a:r>
              <a:rPr lang="en-US" sz="1800" dirty="0" smtClean="0">
                <a:solidFill>
                  <a:srgbClr val="000000"/>
                </a:solidFill>
              </a:rPr>
              <a:t>)</a:t>
            </a:r>
          </a:p>
          <a:p>
            <a:pPr marL="277812" lvl="1" indent="0">
              <a:buClr>
                <a:srgbClr val="008000"/>
              </a:buClr>
              <a:buNone/>
            </a:pPr>
            <a:r>
              <a:rPr lang="en-US" sz="1800" dirty="0" smtClean="0">
                <a:latin typeface="Courier"/>
                <a:cs typeface="Courier"/>
              </a:rPr>
              <a:t> </a:t>
            </a:r>
            <a:r>
              <a:rPr lang="en-US" sz="1800" dirty="0" err="1" smtClean="0">
                <a:latin typeface="Courier"/>
                <a:cs typeface="Courier"/>
              </a:rPr>
              <a:t>DevRTT</a:t>
            </a:r>
            <a:r>
              <a:rPr lang="en-US" sz="1800" dirty="0" smtClean="0">
                <a:latin typeface="Courier"/>
                <a:cs typeface="Courier"/>
              </a:rPr>
              <a:t> </a:t>
            </a:r>
            <a:r>
              <a:rPr lang="en-US" sz="1800" dirty="0" smtClean="0">
                <a:latin typeface="Courier"/>
                <a:cs typeface="Courier"/>
              </a:rPr>
              <a:t>= (1-</a:t>
            </a:r>
            <a:r>
              <a:rPr lang="en-US" sz="1800" dirty="0" smtClean="0">
                <a:latin typeface="Courier"/>
                <a:cs typeface="Courier"/>
                <a:sym typeface="Symbol" charset="2"/>
              </a:rPr>
              <a:t></a:t>
            </a:r>
            <a:r>
              <a:rPr lang="en-US" sz="1800" dirty="0" smtClean="0">
                <a:latin typeface="Courier"/>
                <a:cs typeface="Courier"/>
              </a:rPr>
              <a:t>)*</a:t>
            </a:r>
            <a:r>
              <a:rPr lang="en-US" sz="1800" dirty="0" err="1" smtClean="0">
                <a:latin typeface="Courier"/>
                <a:cs typeface="Courier"/>
              </a:rPr>
              <a:t>DevRTT</a:t>
            </a:r>
            <a:r>
              <a:rPr lang="en-US" sz="1800" dirty="0" smtClean="0">
                <a:latin typeface="Courier"/>
                <a:cs typeface="Courier"/>
              </a:rPr>
              <a:t> + </a:t>
            </a:r>
            <a:r>
              <a:rPr lang="en-US" sz="1800" dirty="0" smtClean="0">
                <a:latin typeface="Courier"/>
                <a:cs typeface="Courier"/>
                <a:sym typeface="Symbol" charset="2"/>
              </a:rPr>
              <a:t></a:t>
            </a:r>
            <a:r>
              <a:rPr lang="en-US" sz="1800" dirty="0" smtClean="0">
                <a:latin typeface="Courier"/>
                <a:cs typeface="Courier"/>
              </a:rPr>
              <a:t>*|</a:t>
            </a:r>
            <a:r>
              <a:rPr lang="en-US" sz="1800" dirty="0" err="1" smtClean="0">
                <a:latin typeface="Courier"/>
                <a:cs typeface="Courier"/>
              </a:rPr>
              <a:t>SampleRTT-EstimatedRTT</a:t>
            </a:r>
            <a:r>
              <a:rPr lang="en-US" sz="1800" dirty="0" smtClean="0">
                <a:latin typeface="Courier"/>
                <a:cs typeface="Courier"/>
              </a:rPr>
              <a:t>| (</a:t>
            </a:r>
            <a:r>
              <a:rPr lang="en-US" sz="1800" dirty="0" smtClean="0">
                <a:latin typeface="Courier"/>
                <a:cs typeface="Courier"/>
                <a:sym typeface="Symbol" charset="2"/>
              </a:rPr>
              <a:t></a:t>
            </a:r>
            <a:r>
              <a:rPr lang="en-US" sz="1800" dirty="0" smtClean="0">
                <a:solidFill>
                  <a:srgbClr val="000000"/>
                </a:solidFill>
              </a:rPr>
              <a:t> </a:t>
            </a:r>
            <a:r>
              <a:rPr lang="en-US" sz="1800" dirty="0" smtClean="0">
                <a:solidFill>
                  <a:srgbClr val="000000"/>
                </a:solidFill>
              </a:rPr>
              <a:t>= </a:t>
            </a:r>
            <a:r>
              <a:rPr lang="en-US" sz="1800" dirty="0" smtClean="0">
                <a:solidFill>
                  <a:srgbClr val="000000"/>
                </a:solidFill>
              </a:rPr>
              <a:t>0.25</a:t>
            </a:r>
            <a:r>
              <a:rPr lang="en-US" sz="1800" dirty="0" smtClean="0">
                <a:solidFill>
                  <a:srgbClr val="000000"/>
                </a:solidFill>
              </a:rPr>
              <a:t>)</a:t>
            </a:r>
            <a:endParaRPr lang="en-US" sz="1800" dirty="0" smtClean="0">
              <a:solidFill>
                <a:srgbClr val="000000"/>
              </a:solidFill>
              <a:cs typeface="Courier"/>
            </a:endParaRPr>
          </a:p>
          <a:p>
            <a:pPr marL="277812" lvl="1" indent="0">
              <a:buClr>
                <a:srgbClr val="008000"/>
              </a:buClr>
              <a:buNone/>
            </a:pPr>
            <a:endParaRPr lang="en-US" sz="1800" i="1" dirty="0" smtClean="0">
              <a:solidFill>
                <a:srgbClr val="000000"/>
              </a:solidFill>
            </a:endParaRPr>
          </a:p>
          <a:p>
            <a:pPr marL="277812" lvl="1" indent="0">
              <a:buClr>
                <a:srgbClr val="008000"/>
              </a:buClr>
              <a:buNone/>
            </a:pPr>
            <a:r>
              <a:rPr lang="en-US" sz="1800" i="1" dirty="0" smtClean="0">
                <a:solidFill>
                  <a:srgbClr val="000000"/>
                </a:solidFill>
              </a:rPr>
              <a:t>Under those assumptions, </a:t>
            </a:r>
            <a:r>
              <a:rPr lang="en-US" sz="1800" i="1" dirty="0" err="1" smtClean="0">
                <a:solidFill>
                  <a:srgbClr val="000000"/>
                </a:solidFill>
              </a:rPr>
              <a:t>EstimatedRTT</a:t>
            </a:r>
            <a:r>
              <a:rPr lang="en-US" sz="1800" i="1" dirty="0" smtClean="0">
                <a:solidFill>
                  <a:srgbClr val="000000"/>
                </a:solidFill>
              </a:rPr>
              <a:t> alternates between 139.5ms and 156.5ms with </a:t>
            </a:r>
            <a:r>
              <a:rPr lang="en-US" sz="1800" i="1" dirty="0" err="1" smtClean="0">
                <a:solidFill>
                  <a:srgbClr val="000000"/>
                </a:solidFill>
              </a:rPr>
              <a:t>DevRTT</a:t>
            </a:r>
            <a:r>
              <a:rPr lang="en-US" sz="1800" i="1" dirty="0" smtClean="0">
                <a:solidFill>
                  <a:srgbClr val="000000"/>
                </a:solidFill>
              </a:rPr>
              <a:t> converging to about 120ms.  (About 70 iterations to converge)</a:t>
            </a:r>
          </a:p>
          <a:p>
            <a:pPr marL="277812" lvl="1" indent="0">
              <a:buClr>
                <a:srgbClr val="008000"/>
              </a:buClr>
              <a:buNone/>
            </a:pPr>
            <a:endParaRPr lang="en-US" sz="1800" i="1" dirty="0" smtClean="0">
              <a:solidFill>
                <a:srgbClr val="000000"/>
              </a:solidFill>
            </a:endParaRPr>
          </a:p>
          <a:p>
            <a:pPr marL="277812" lvl="1" indent="0">
              <a:buClr>
                <a:srgbClr val="008000"/>
              </a:buClr>
              <a:buNone/>
            </a:pPr>
            <a:r>
              <a:rPr lang="en-US" sz="1800" dirty="0" err="1">
                <a:latin typeface="Courier"/>
                <a:cs typeface="Courier"/>
              </a:rPr>
              <a:t>TimeoutInterval</a:t>
            </a:r>
            <a:r>
              <a:rPr lang="en-US" sz="1800" dirty="0">
                <a:latin typeface="Courier"/>
                <a:cs typeface="Courier"/>
              </a:rPr>
              <a:t> = </a:t>
            </a:r>
            <a:r>
              <a:rPr lang="en-US" sz="1800" dirty="0" err="1">
                <a:latin typeface="Courier"/>
                <a:cs typeface="Courier"/>
              </a:rPr>
              <a:t>EstimatedRTT</a:t>
            </a:r>
            <a:r>
              <a:rPr lang="en-US" sz="1800" dirty="0">
                <a:latin typeface="Courier"/>
                <a:cs typeface="Courier"/>
              </a:rPr>
              <a:t> + 4*</a:t>
            </a:r>
            <a:r>
              <a:rPr lang="en-US" sz="1800" dirty="0" err="1">
                <a:latin typeface="Courier"/>
                <a:cs typeface="Courier"/>
              </a:rPr>
              <a:t>DevRTT</a:t>
            </a:r>
            <a:endParaRPr lang="en-US" sz="1800" dirty="0">
              <a:latin typeface="Courier"/>
              <a:cs typeface="Courier"/>
            </a:endParaRPr>
          </a:p>
          <a:p>
            <a:pPr marL="277812" lvl="1" indent="0">
              <a:buClr>
                <a:srgbClr val="008000"/>
              </a:buClr>
              <a:buNone/>
            </a:pPr>
            <a:r>
              <a:rPr lang="en-US" sz="1800" dirty="0" err="1">
                <a:latin typeface="Courier"/>
                <a:cs typeface="Courier"/>
              </a:rPr>
              <a:t>TimeoutInterval</a:t>
            </a:r>
            <a:r>
              <a:rPr lang="en-US" sz="1800" dirty="0">
                <a:latin typeface="Courier"/>
                <a:cs typeface="Courier"/>
              </a:rPr>
              <a:t> = 139.5 </a:t>
            </a:r>
            <a:r>
              <a:rPr lang="en-US" sz="1800" dirty="0" err="1">
                <a:latin typeface="Courier"/>
                <a:cs typeface="Courier"/>
              </a:rPr>
              <a:t>ms</a:t>
            </a:r>
            <a:r>
              <a:rPr lang="en-US" sz="1800" dirty="0">
                <a:latin typeface="Courier"/>
                <a:cs typeface="Courier"/>
              </a:rPr>
              <a:t> + 4*119.5 </a:t>
            </a:r>
            <a:r>
              <a:rPr lang="en-US" sz="1800" dirty="0" err="1">
                <a:latin typeface="Courier"/>
                <a:cs typeface="Courier"/>
              </a:rPr>
              <a:t>ms</a:t>
            </a:r>
            <a:r>
              <a:rPr lang="en-US" sz="1800" dirty="0">
                <a:latin typeface="Courier"/>
                <a:cs typeface="Courier"/>
              </a:rPr>
              <a:t> = 617.5 </a:t>
            </a:r>
            <a:r>
              <a:rPr lang="en-US" sz="1800" dirty="0" err="1">
                <a:latin typeface="Courier"/>
                <a:cs typeface="Courier"/>
              </a:rPr>
              <a:t>ms</a:t>
            </a:r>
            <a:r>
              <a:rPr lang="en-US" sz="1800" dirty="0">
                <a:latin typeface="Courier"/>
                <a:cs typeface="Courier"/>
              </a:rPr>
              <a:t> </a:t>
            </a:r>
            <a:endParaRPr lang="en-US" sz="1800" i="1" dirty="0">
              <a:solidFill>
                <a:srgbClr val="000000"/>
              </a:solidFill>
            </a:endParaRPr>
          </a:p>
          <a:p>
            <a:pPr marL="277812" lvl="1" indent="0">
              <a:buClr>
                <a:srgbClr val="008000"/>
              </a:buClr>
              <a:buNone/>
            </a:pPr>
            <a:r>
              <a:rPr lang="en-US" sz="1800" dirty="0" err="1" smtClean="0">
                <a:latin typeface="Courier"/>
                <a:cs typeface="Courier"/>
              </a:rPr>
              <a:t>TimeoutInterval</a:t>
            </a:r>
            <a:r>
              <a:rPr lang="en-US" sz="1800" dirty="0" smtClean="0">
                <a:latin typeface="Courier"/>
                <a:cs typeface="Courier"/>
              </a:rPr>
              <a:t> </a:t>
            </a:r>
            <a:r>
              <a:rPr lang="en-US" sz="1800" dirty="0">
                <a:latin typeface="Courier"/>
                <a:cs typeface="Courier"/>
              </a:rPr>
              <a:t>= </a:t>
            </a:r>
            <a:r>
              <a:rPr lang="en-US" sz="1800" dirty="0" smtClean="0">
                <a:latin typeface="Courier"/>
                <a:cs typeface="Courier"/>
              </a:rPr>
              <a:t>156.5 </a:t>
            </a:r>
            <a:r>
              <a:rPr lang="en-US" sz="1800" dirty="0" err="1" smtClean="0">
                <a:latin typeface="Courier"/>
                <a:cs typeface="Courier"/>
              </a:rPr>
              <a:t>ms</a:t>
            </a:r>
            <a:r>
              <a:rPr lang="en-US" sz="1800" dirty="0" smtClean="0">
                <a:latin typeface="Courier"/>
                <a:cs typeface="Courier"/>
              </a:rPr>
              <a:t> + </a:t>
            </a:r>
            <a:r>
              <a:rPr lang="en-US" sz="1800" dirty="0">
                <a:latin typeface="Courier"/>
                <a:cs typeface="Courier"/>
              </a:rPr>
              <a:t>4</a:t>
            </a:r>
            <a:r>
              <a:rPr lang="en-US" sz="1800" dirty="0" smtClean="0">
                <a:latin typeface="Courier"/>
                <a:cs typeface="Courier"/>
              </a:rPr>
              <a:t>*119.5 </a:t>
            </a:r>
            <a:r>
              <a:rPr lang="en-US" sz="1800" dirty="0" err="1" smtClean="0">
                <a:latin typeface="Courier"/>
                <a:cs typeface="Courier"/>
              </a:rPr>
              <a:t>ms</a:t>
            </a:r>
            <a:r>
              <a:rPr lang="en-US" sz="1800" dirty="0" smtClean="0">
                <a:latin typeface="Courier"/>
                <a:cs typeface="Courier"/>
              </a:rPr>
              <a:t> = 634.5 </a:t>
            </a:r>
            <a:r>
              <a:rPr lang="en-US" sz="1800" dirty="0" err="1" smtClean="0">
                <a:latin typeface="Courier"/>
                <a:cs typeface="Courier"/>
              </a:rPr>
              <a:t>ms</a:t>
            </a:r>
            <a:r>
              <a:rPr lang="en-US" sz="1800" dirty="0" smtClean="0">
                <a:latin typeface="Courier"/>
                <a:cs typeface="Courier"/>
              </a:rPr>
              <a:t> </a:t>
            </a:r>
            <a:endParaRPr lang="en-US" sz="1800" i="1" dirty="0">
              <a:solidFill>
                <a:srgbClr val="000000"/>
              </a:solidFill>
            </a:endParaRPr>
          </a:p>
          <a:p>
            <a:pPr marL="277812" lvl="1" indent="0">
              <a:buClr>
                <a:srgbClr val="008000"/>
              </a:buClr>
              <a:buNone/>
            </a:pPr>
            <a:r>
              <a:rPr lang="en-US" sz="1800" i="1" dirty="0" smtClean="0">
                <a:solidFill>
                  <a:srgbClr val="000000"/>
                </a:solidFill>
              </a:rPr>
              <a:t>This produces a time out value that will alternate between 617.4ms and 634.5ms.</a:t>
            </a:r>
          </a:p>
          <a:p>
            <a:pPr marL="277812" lvl="1" indent="0">
              <a:buClr>
                <a:srgbClr val="008000"/>
              </a:buClr>
              <a:buNone/>
            </a:pPr>
            <a:endParaRPr lang="en-US" sz="1800" i="1" dirty="0" smtClean="0">
              <a:solidFill>
                <a:srgbClr val="000000"/>
              </a:solidFill>
            </a:endParaRPr>
          </a:p>
          <a:p>
            <a:pPr marL="277812" lvl="1" indent="0">
              <a:buClr>
                <a:srgbClr val="008000"/>
              </a:buClr>
              <a:buNone/>
            </a:pPr>
            <a:r>
              <a:rPr lang="en-US" sz="1800" i="1" dirty="0" smtClean="0">
                <a:solidFill>
                  <a:srgbClr val="000000"/>
                </a:solidFill>
              </a:rPr>
              <a:t>This value is clearly safe, but much too conservative in that it </a:t>
            </a:r>
            <a:r>
              <a:rPr lang="en-US" sz="1800" i="1" dirty="0" smtClean="0">
                <a:solidFill>
                  <a:srgbClr val="000000"/>
                </a:solidFill>
              </a:rPr>
              <a:t>far exceeds </a:t>
            </a:r>
            <a:r>
              <a:rPr lang="en-US" sz="1800" i="1" dirty="0" smtClean="0">
                <a:solidFill>
                  <a:srgbClr val="000000"/>
                </a:solidFill>
              </a:rPr>
              <a:t>even the maximum possible RTT of 276ms</a:t>
            </a:r>
          </a:p>
          <a:p>
            <a:pPr marL="285750" indent="-285750">
              <a:buClr>
                <a:srgbClr val="008000"/>
              </a:buClr>
              <a:buFont typeface="+mj-lt"/>
              <a:buAutoNum type="arabicPeriod" startAt="3"/>
            </a:pPr>
            <a:endParaRPr lang="en-US" sz="2000" dirty="0" smtClean="0">
              <a:solidFill>
                <a:srgbClr val="000000"/>
              </a:solidFill>
            </a:endParaRPr>
          </a:p>
          <a:p>
            <a:pPr marL="285750" indent="-285750">
              <a:buClr>
                <a:srgbClr val="008000"/>
              </a:buClr>
              <a:buFont typeface="+mj-lt"/>
              <a:buAutoNum type="arabicPeriod" startAt="3"/>
            </a:pPr>
            <a:endParaRPr lang="en-US" sz="2000" dirty="0" smtClean="0">
              <a:solidFill>
                <a:srgbClr val="000000"/>
              </a:solidFill>
            </a:endParaRPr>
          </a:p>
          <a:p>
            <a:pPr lvl="1"/>
            <a:endParaRPr lang="en-US" sz="2000" dirty="0">
              <a:solidFill>
                <a:srgbClr val="000000"/>
              </a:solidFill>
            </a:endParaRPr>
          </a:p>
        </p:txBody>
      </p:sp>
      <p:sp>
        <p:nvSpPr>
          <p:cNvPr id="2" name="Slide Number Placeholder 1"/>
          <p:cNvSpPr>
            <a:spLocks noGrp="1"/>
          </p:cNvSpPr>
          <p:nvPr>
            <p:ph type="sldNum" sz="quarter" idx="10"/>
          </p:nvPr>
        </p:nvSpPr>
        <p:spPr/>
        <p:txBody>
          <a:bodyPr/>
          <a:lstStyle/>
          <a:p>
            <a:fld id="{8030269B-3FF7-874D-8ED1-2D9E2506D078}" type="slidenum">
              <a:rPr lang="en-US" smtClean="0"/>
              <a:pPr/>
              <a:t>32</a:t>
            </a:fld>
            <a:endParaRPr lang="en-US"/>
          </a:p>
        </p:txBody>
      </p:sp>
    </p:spTree>
    <p:extLst>
      <p:ext uri="{BB962C8B-B14F-4D97-AF65-F5344CB8AC3E}">
        <p14:creationId xmlns:p14="http://schemas.microsoft.com/office/powerpoint/2010/main" xmlns="" val="33304850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88" y="607172"/>
            <a:ext cx="9625012" cy="949325"/>
          </a:xfrm>
        </p:spPr>
        <p:txBody>
          <a:bodyPr/>
          <a:lstStyle/>
          <a:p>
            <a:r>
              <a:rPr lang="en-US" dirty="0" smtClean="0"/>
              <a:t>TCP Connection Establishment</a:t>
            </a:r>
            <a:endParaRPr lang="en-US" dirty="0"/>
          </a:p>
        </p:txBody>
      </p:sp>
      <p:sp>
        <p:nvSpPr>
          <p:cNvPr id="3" name="Content Placeholder 2"/>
          <p:cNvSpPr>
            <a:spLocks noGrp="1"/>
          </p:cNvSpPr>
          <p:nvPr>
            <p:ph idx="1"/>
          </p:nvPr>
        </p:nvSpPr>
        <p:spPr>
          <a:xfrm>
            <a:off x="285153" y="3102656"/>
            <a:ext cx="3285066" cy="4273729"/>
          </a:xfrm>
        </p:spPr>
        <p:txBody>
          <a:bodyPr/>
          <a:lstStyle/>
          <a:p>
            <a:pPr algn="r">
              <a:buNone/>
            </a:pPr>
            <a:r>
              <a:rPr lang="en-US" sz="1800" dirty="0" smtClean="0"/>
              <a:t>open Socket and connect</a:t>
            </a:r>
          </a:p>
          <a:p>
            <a:pPr algn="r">
              <a:buNone/>
            </a:pPr>
            <a:endParaRPr lang="en-US" sz="1800" dirty="0" smtClean="0"/>
          </a:p>
          <a:p>
            <a:pPr algn="r">
              <a:buNone/>
            </a:pPr>
            <a:endParaRPr lang="en-US" sz="1800" dirty="0" smtClean="0"/>
          </a:p>
          <a:p>
            <a:pPr algn="r">
              <a:buNone/>
            </a:pPr>
            <a:r>
              <a:rPr lang="en-US" sz="1800" dirty="0" smtClean="0"/>
              <a:t/>
            </a:r>
            <a:br>
              <a:rPr lang="en-US" sz="1800" dirty="0" smtClean="0"/>
            </a:br>
            <a:endParaRPr lang="en-US" sz="1800" dirty="0" smtClean="0"/>
          </a:p>
          <a:p>
            <a:pPr algn="r">
              <a:buNone/>
            </a:pPr>
            <a:r>
              <a:rPr lang="en-US" sz="1800" dirty="0" smtClean="0"/>
              <a:t>connection established</a:t>
            </a:r>
          </a:p>
          <a:p>
            <a:pPr algn="r">
              <a:buNone/>
            </a:pPr>
            <a:endParaRPr lang="en-US" sz="1800" dirty="0"/>
          </a:p>
        </p:txBody>
      </p:sp>
      <p:sp>
        <p:nvSpPr>
          <p:cNvPr id="4" name="Content Placeholder 2"/>
          <p:cNvSpPr txBox="1">
            <a:spLocks/>
          </p:cNvSpPr>
          <p:nvPr/>
        </p:nvSpPr>
        <p:spPr bwMode="auto">
          <a:xfrm>
            <a:off x="5926682" y="2249155"/>
            <a:ext cx="3386238" cy="5157736"/>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ＭＳ Ｐゴシック" charset="-128"/>
              </a:rPr>
              <a:t>open socket and configure as “listening” socket</a:t>
            </a:r>
            <a:endParaRPr lang="en-US" kern="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400" b="0" i="0" u="none" strike="noStrike" kern="0" cap="none" spc="0" normalizeH="0" noProof="0" dirty="0" smtClean="0">
                <a:ln>
                  <a:noFill/>
                </a:ln>
                <a:solidFill>
                  <a:schemeClr val="tx1"/>
                </a:solidFill>
                <a:effectLst/>
                <a:uLnTx/>
                <a:uFillTx/>
                <a:latin typeface="+mn-lt"/>
                <a:ea typeface="+mn-ea"/>
                <a:cs typeface="ＭＳ Ｐゴシック" charset="-128"/>
              </a:rPr>
              <a:t> </a:t>
            </a: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
            </a:r>
            <a:b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b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accept (and wait)</a:t>
            </a:r>
          </a:p>
          <a:p>
            <a:pPr marR="0" lvl="0" algn="l" defTabSz="1019175" rtl="0" eaLnBrk="0" fontAlgn="base" latinLnBrk="0" hangingPunct="0">
              <a:lnSpc>
                <a:spcPct val="100000"/>
              </a:lnSpc>
              <a:spcBef>
                <a:spcPct val="20000"/>
              </a:spcBef>
              <a:spcAft>
                <a:spcPct val="0"/>
              </a:spcAft>
              <a:buClr>
                <a:srgbClr val="993300"/>
              </a:buClr>
              <a:buSzPct val="75000"/>
              <a:tabLst/>
              <a:defRPr/>
            </a:pPr>
            <a:endParaRPr lang="en-US" kern="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lang="en-US" kern="0" dirty="0" smtClean="0">
                <a:solidFill>
                  <a:schemeClr val="tx1"/>
                </a:solidFill>
                <a:latin typeface="+mn-lt"/>
                <a:ea typeface="+mn-ea"/>
              </a:rPr>
              <a:t>connection socket </a:t>
            </a: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opened</a:t>
            </a:r>
            <a:b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b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source address, port associated with socket</a:t>
            </a:r>
          </a:p>
          <a:p>
            <a:pPr marR="0" lvl="0" algn="l" defTabSz="1019175" rtl="0" eaLnBrk="0" fontAlgn="base" latinLnBrk="0" hangingPunct="0">
              <a:lnSpc>
                <a:spcPct val="100000"/>
              </a:lnSpc>
              <a:spcBef>
                <a:spcPct val="20000"/>
              </a:spcBef>
              <a:spcAft>
                <a:spcPct val="0"/>
              </a:spcAft>
              <a:buClr>
                <a:srgbClr val="993300"/>
              </a:buClr>
              <a:buSzPct val="75000"/>
              <a:tabLst/>
              <a:defRPr/>
            </a:pPr>
            <a:endParaRPr lang="en-US" kern="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endParaRPr lang="en-US" kern="0" noProof="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b="1" i="0" u="none" strike="noStrike" kern="0" cap="none" spc="0" normalizeH="0" dirty="0" smtClean="0">
                <a:ln>
                  <a:noFill/>
                </a:ln>
                <a:solidFill>
                  <a:schemeClr val="tx1"/>
                </a:solidFill>
                <a:effectLst/>
                <a:uLnTx/>
                <a:uFillTx/>
                <a:latin typeface="+mn-lt"/>
                <a:ea typeface="+mn-ea"/>
                <a:cs typeface="ＭＳ Ｐゴシック" charset="-128"/>
              </a:rPr>
              <a:t>now connected</a:t>
            </a:r>
          </a:p>
          <a:p>
            <a:pPr marR="0" lvl="0" algn="l" defTabSz="1019175" rtl="0" eaLnBrk="0" fontAlgn="base" latinLnBrk="0" hangingPunct="0">
              <a:lnSpc>
                <a:spcPct val="100000"/>
              </a:lnSpc>
              <a:spcBef>
                <a:spcPct val="20000"/>
              </a:spcBef>
              <a:spcAft>
                <a:spcPct val="0"/>
              </a:spcAft>
              <a:buClr>
                <a:srgbClr val="993300"/>
              </a:buClr>
              <a:buSzPct val="75000"/>
              <a:tabLst/>
              <a:defRPr/>
            </a:pPr>
            <a:r>
              <a:rPr lang="en-US" b="1" kern="0" dirty="0" smtClean="0">
                <a:solidFill>
                  <a:schemeClr val="tx1"/>
                </a:solidFill>
                <a:latin typeface="+mn-lt"/>
                <a:ea typeface="+mn-ea"/>
              </a:rPr>
              <a:t>a 3-way handshake</a:t>
            </a: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i="0" u="none" strike="noStrike" kern="0" cap="none" spc="0" normalizeH="0" noProof="0" dirty="0" smtClean="0">
                <a:ln>
                  <a:noFill/>
                </a:ln>
                <a:solidFill>
                  <a:schemeClr val="tx1"/>
                </a:solidFill>
                <a:effectLst/>
                <a:uLnTx/>
                <a:uFillTx/>
                <a:latin typeface="+mn-lt"/>
                <a:ea typeface="+mn-ea"/>
                <a:cs typeface="ＭＳ Ｐゴシック" charset="-128"/>
              </a:rPr>
              <a:t>also used to negotiate connection parameters</a:t>
            </a:r>
          </a:p>
          <a:p>
            <a:pPr marR="0" lvl="0" algn="l" defTabSz="1019175" rtl="0" eaLnBrk="0" fontAlgn="base" latinLnBrk="0" hangingPunct="0">
              <a:lnSpc>
                <a:spcPct val="100000"/>
              </a:lnSpc>
              <a:spcBef>
                <a:spcPct val="20000"/>
              </a:spcBef>
              <a:spcAft>
                <a:spcPct val="0"/>
              </a:spcAft>
              <a:buClr>
                <a:srgbClr val="993300"/>
              </a:buClr>
              <a:buSzPct val="75000"/>
              <a:tabLst/>
              <a:defRPr/>
            </a:pPr>
            <a:endParaRPr lang="en-US" kern="0" baseline="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endPar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endParaRPr>
          </a:p>
          <a:p>
            <a:pPr marR="0" lvl="0" algn="l" defTabSz="1019175" rtl="0" eaLnBrk="0" fontAlgn="base" latinLnBrk="0" hangingPunct="0">
              <a:lnSpc>
                <a:spcPct val="100000"/>
              </a:lnSpc>
              <a:spcBef>
                <a:spcPct val="20000"/>
              </a:spcBef>
              <a:spcAft>
                <a:spcPct val="0"/>
              </a:spcAft>
              <a:buClr>
                <a:srgbClr val="993300"/>
              </a:buClr>
              <a:buSzPct val="75000"/>
              <a:tabLst/>
              <a:defRPr/>
            </a:pPr>
            <a:endParaRPr kumimoji="0" lang="en-US" sz="1800" b="0" i="0" u="none" strike="noStrike" kern="0" cap="none" spc="0" normalizeH="0" baseline="0" noProof="0" dirty="0">
              <a:ln>
                <a:noFill/>
              </a:ln>
              <a:solidFill>
                <a:schemeClr val="tx1"/>
              </a:solidFill>
              <a:effectLst/>
              <a:uLnTx/>
              <a:uFillTx/>
              <a:latin typeface="+mn-lt"/>
              <a:ea typeface="+mn-ea"/>
              <a:cs typeface="ＭＳ Ｐゴシック" charset="-128"/>
            </a:endParaRPr>
          </a:p>
        </p:txBody>
      </p:sp>
      <p:sp>
        <p:nvSpPr>
          <p:cNvPr id="20" name="Slide Number Placeholder 19"/>
          <p:cNvSpPr>
            <a:spLocks noGrp="1"/>
          </p:cNvSpPr>
          <p:nvPr>
            <p:ph type="sldNum" sz="quarter" idx="10"/>
          </p:nvPr>
        </p:nvSpPr>
        <p:spPr/>
        <p:txBody>
          <a:bodyPr/>
          <a:lstStyle/>
          <a:p>
            <a:fld id="{0141FDE6-E944-5E4E-B1F7-CDB5575C5021}" type="slidenum">
              <a:rPr lang="en-US" smtClean="0"/>
              <a:pPr/>
              <a:t>4</a:t>
            </a:fld>
            <a:endParaRPr lang="en-US"/>
          </a:p>
        </p:txBody>
      </p:sp>
      <p:grpSp>
        <p:nvGrpSpPr>
          <p:cNvPr id="25" name="Group 24"/>
          <p:cNvGrpSpPr/>
          <p:nvPr/>
        </p:nvGrpSpPr>
        <p:grpSpPr>
          <a:xfrm>
            <a:off x="3186194" y="1508866"/>
            <a:ext cx="3141591" cy="6098561"/>
            <a:chOff x="3186194" y="1508866"/>
            <a:chExt cx="3141591" cy="6098561"/>
          </a:xfrm>
        </p:grpSpPr>
        <p:grpSp>
          <p:nvGrpSpPr>
            <p:cNvPr id="5" name="Group 23"/>
            <p:cNvGrpSpPr/>
            <p:nvPr/>
          </p:nvGrpSpPr>
          <p:grpSpPr>
            <a:xfrm>
              <a:off x="3186194" y="1508866"/>
              <a:ext cx="3141591" cy="6098561"/>
              <a:chOff x="3186194" y="1508866"/>
              <a:chExt cx="3141591" cy="6098561"/>
            </a:xfrm>
          </p:grpSpPr>
          <p:grpSp>
            <p:nvGrpSpPr>
              <p:cNvPr id="8" name="Group 19"/>
              <p:cNvGrpSpPr/>
              <p:nvPr/>
            </p:nvGrpSpPr>
            <p:grpSpPr>
              <a:xfrm>
                <a:off x="3572470" y="2444148"/>
                <a:ext cx="2332815" cy="5163279"/>
                <a:chOff x="3198970" y="2444148"/>
                <a:chExt cx="2332815" cy="5350845"/>
              </a:xfrm>
            </p:grpSpPr>
            <p:cxnSp>
              <p:nvCxnSpPr>
                <p:cNvPr id="6" name="Straight Arrow Connector 5"/>
                <p:cNvCxnSpPr/>
                <p:nvPr/>
              </p:nvCxnSpPr>
              <p:spPr bwMode="auto">
                <a:xfrm rot="5400000">
                  <a:off x="529071" y="5123507"/>
                  <a:ext cx="5341385" cy="1588"/>
                </a:xfrm>
                <a:prstGeom prst="straightConnector1">
                  <a:avLst/>
                </a:prstGeom>
                <a:solidFill>
                  <a:schemeClr val="accent1"/>
                </a:solidFill>
                <a:ln w="28575" cap="flat" cmpd="sng" algn="ctr">
                  <a:solidFill>
                    <a:schemeClr val="tx1"/>
                  </a:solidFill>
                  <a:prstDash val="solid"/>
                  <a:round/>
                  <a:headEnd type="none" w="sm" len="sm"/>
                  <a:tailEnd type="arrow" w="med" len="med"/>
                </a:ln>
                <a:effectLst/>
              </p:spPr>
            </p:cxnSp>
            <p:cxnSp>
              <p:nvCxnSpPr>
                <p:cNvPr id="7" name="Straight Arrow Connector 6"/>
                <p:cNvCxnSpPr/>
                <p:nvPr/>
              </p:nvCxnSpPr>
              <p:spPr bwMode="auto">
                <a:xfrm rot="5400000">
                  <a:off x="2860298" y="5114047"/>
                  <a:ext cx="5341385" cy="1588"/>
                </a:xfrm>
                <a:prstGeom prst="straightConnector1">
                  <a:avLst/>
                </a:prstGeom>
                <a:solidFill>
                  <a:schemeClr val="accent1"/>
                </a:solidFill>
                <a:ln w="28575" cap="flat" cmpd="sng" algn="ctr">
                  <a:solidFill>
                    <a:schemeClr val="tx1"/>
                  </a:solidFill>
                  <a:prstDash val="solid"/>
                  <a:round/>
                  <a:headEnd type="none" w="sm" len="sm"/>
                  <a:tailEnd type="arrow" w="med" len="med"/>
                </a:ln>
                <a:effectLst/>
              </p:spPr>
            </p:cxnSp>
          </p:grpSp>
          <p:cxnSp>
            <p:nvCxnSpPr>
              <p:cNvPr id="9" name="Straight Arrow Connector 8"/>
              <p:cNvCxnSpPr/>
              <p:nvPr/>
            </p:nvCxnSpPr>
            <p:spPr bwMode="auto">
              <a:xfrm>
                <a:off x="3573263" y="3361712"/>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H="1">
                <a:off x="3576257" y="4198905"/>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 name="Straight Arrow Connector 10"/>
              <p:cNvCxnSpPr/>
              <p:nvPr/>
            </p:nvCxnSpPr>
            <p:spPr bwMode="auto">
              <a:xfrm>
                <a:off x="3588708" y="4933501"/>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 name="Straight Arrow Connector 11"/>
              <p:cNvCxnSpPr/>
              <p:nvPr/>
            </p:nvCxnSpPr>
            <p:spPr bwMode="auto">
              <a:xfrm>
                <a:off x="3591702" y="5598836"/>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a:off x="3582247" y="5801039"/>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4" name="Straight Arrow Connector 13"/>
              <p:cNvCxnSpPr/>
              <p:nvPr/>
            </p:nvCxnSpPr>
            <p:spPr bwMode="auto">
              <a:xfrm>
                <a:off x="3585241" y="5990791"/>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flipH="1">
                <a:off x="3572790" y="6252258"/>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flipH="1">
                <a:off x="3575784" y="6442010"/>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pic>
            <p:nvPicPr>
              <p:cNvPr id="18" name="Picture 17"/>
              <p:cNvPicPr>
                <a:picLocks noChangeAspect="1"/>
              </p:cNvPicPr>
              <p:nvPr/>
            </p:nvPicPr>
            <p:blipFill>
              <a:blip r:embed="rId3" cstate="print"/>
              <a:stretch>
                <a:fillRect/>
              </a:stretch>
            </p:blipFill>
            <p:spPr>
              <a:xfrm>
                <a:off x="5508355" y="1508866"/>
                <a:ext cx="819430" cy="819430"/>
              </a:xfrm>
              <a:prstGeom prst="rect">
                <a:avLst/>
              </a:prstGeom>
            </p:spPr>
          </p:pic>
          <p:pic>
            <p:nvPicPr>
              <p:cNvPr id="19" name="Picture 18"/>
              <p:cNvPicPr>
                <a:picLocks noChangeAspect="1"/>
              </p:cNvPicPr>
              <p:nvPr/>
            </p:nvPicPr>
            <p:blipFill>
              <a:blip r:embed="rId4" cstate="print"/>
              <a:stretch>
                <a:fillRect/>
              </a:stretch>
            </p:blipFill>
            <p:spPr>
              <a:xfrm>
                <a:off x="3186194" y="1510795"/>
                <a:ext cx="854855" cy="854855"/>
              </a:xfrm>
              <a:prstGeom prst="rect">
                <a:avLst/>
              </a:prstGeom>
            </p:spPr>
          </p:pic>
          <p:sp>
            <p:nvSpPr>
              <p:cNvPr id="21" name="TextBox 20"/>
              <p:cNvSpPr txBox="1"/>
              <p:nvPr/>
            </p:nvSpPr>
            <p:spPr>
              <a:xfrm rot="869013">
                <a:off x="4288869" y="3276097"/>
                <a:ext cx="971728" cy="369332"/>
              </a:xfrm>
              <a:prstGeom prst="rect">
                <a:avLst/>
              </a:prstGeom>
              <a:noFill/>
            </p:spPr>
            <p:txBody>
              <a:bodyPr wrap="none" rtlCol="0" anchor="ctr">
                <a:spAutoFit/>
              </a:bodyPr>
              <a:lstStyle/>
              <a:p>
                <a:pPr algn="ctr"/>
                <a:r>
                  <a:rPr lang="en-US" dirty="0" smtClean="0">
                    <a:latin typeface="+mn-lt"/>
                  </a:rPr>
                  <a:t>SYN(</a:t>
                </a:r>
                <a:r>
                  <a:rPr lang="en-US" i="1" dirty="0" smtClean="0">
                    <a:latin typeface="+mn-lt"/>
                  </a:rPr>
                  <a:t>J</a:t>
                </a:r>
                <a:r>
                  <a:rPr lang="en-US" dirty="0" smtClean="0">
                    <a:latin typeface="+mn-lt"/>
                  </a:rPr>
                  <a:t>)</a:t>
                </a:r>
                <a:endParaRPr lang="en-US" dirty="0">
                  <a:latin typeface="+mn-lt"/>
                </a:endParaRPr>
              </a:p>
            </p:txBody>
          </p:sp>
          <p:sp>
            <p:nvSpPr>
              <p:cNvPr id="22" name="TextBox 21"/>
              <p:cNvSpPr txBox="1"/>
              <p:nvPr/>
            </p:nvSpPr>
            <p:spPr>
              <a:xfrm rot="869013">
                <a:off x="4118226" y="4885238"/>
                <a:ext cx="1368809" cy="369332"/>
              </a:xfrm>
              <a:prstGeom prst="rect">
                <a:avLst/>
              </a:prstGeom>
              <a:noFill/>
            </p:spPr>
            <p:txBody>
              <a:bodyPr wrap="none" rtlCol="0" anchor="ctr">
                <a:spAutoFit/>
              </a:bodyPr>
              <a:lstStyle/>
              <a:p>
                <a:pPr algn="ctr"/>
                <a:r>
                  <a:rPr lang="en-US" dirty="0" smtClean="0">
                    <a:latin typeface="+mn-lt"/>
                  </a:rPr>
                  <a:t>ACK(</a:t>
                </a:r>
                <a:r>
                  <a:rPr lang="en-US" i="1" dirty="0" smtClean="0">
                    <a:latin typeface="+mn-lt"/>
                  </a:rPr>
                  <a:t>K</a:t>
                </a:r>
                <a:r>
                  <a:rPr lang="en-US" dirty="0" smtClean="0">
                    <a:latin typeface="+mn-lt"/>
                  </a:rPr>
                  <a:t>+1)</a:t>
                </a:r>
                <a:endParaRPr lang="en-US" dirty="0">
                  <a:latin typeface="+mn-lt"/>
                </a:endParaRPr>
              </a:p>
            </p:txBody>
          </p:sp>
          <p:sp>
            <p:nvSpPr>
              <p:cNvPr id="23" name="TextBox 22"/>
              <p:cNvSpPr txBox="1"/>
              <p:nvPr/>
            </p:nvSpPr>
            <p:spPr>
              <a:xfrm rot="20729555">
                <a:off x="3588535" y="4150641"/>
                <a:ext cx="2129384" cy="369332"/>
              </a:xfrm>
              <a:prstGeom prst="rect">
                <a:avLst/>
              </a:prstGeom>
              <a:noFill/>
            </p:spPr>
            <p:txBody>
              <a:bodyPr wrap="none" rtlCol="0" anchor="ctr">
                <a:spAutoFit/>
              </a:bodyPr>
              <a:lstStyle/>
              <a:p>
                <a:pPr algn="ctr"/>
                <a:r>
                  <a:rPr lang="en-US" dirty="0" smtClean="0">
                    <a:latin typeface="+mn-lt"/>
                  </a:rPr>
                  <a:t>SYN-ACK(</a:t>
                </a:r>
                <a:r>
                  <a:rPr lang="en-US" i="1" dirty="0" smtClean="0">
                    <a:latin typeface="+mn-lt"/>
                  </a:rPr>
                  <a:t>K</a:t>
                </a:r>
                <a:r>
                  <a:rPr lang="en-US" dirty="0" smtClean="0">
                    <a:latin typeface="+mn-lt"/>
                  </a:rPr>
                  <a:t>,</a:t>
                </a:r>
                <a:r>
                  <a:rPr lang="en-US" i="1" dirty="0" smtClean="0">
                    <a:latin typeface="+mn-lt"/>
                  </a:rPr>
                  <a:t>J</a:t>
                </a:r>
                <a:r>
                  <a:rPr lang="en-US" dirty="0" smtClean="0">
                    <a:latin typeface="+mn-lt"/>
                  </a:rPr>
                  <a:t>+1)</a:t>
                </a:r>
                <a:endParaRPr lang="en-US" dirty="0">
                  <a:latin typeface="+mn-lt"/>
                </a:endParaRPr>
              </a:p>
            </p:txBody>
          </p:sp>
        </p:grpSp>
        <p:cxnSp>
          <p:nvCxnSpPr>
            <p:cNvPr id="24" name="Straight Arrow Connector 23"/>
            <p:cNvCxnSpPr/>
            <p:nvPr/>
          </p:nvCxnSpPr>
          <p:spPr bwMode="auto">
            <a:xfrm flipH="1">
              <a:off x="3577776" y="6644540"/>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Tree>
    <p:extLst>
      <p:ext uri="{BB962C8B-B14F-4D97-AF65-F5344CB8AC3E}">
        <p14:creationId xmlns:p14="http://schemas.microsoft.com/office/powerpoint/2010/main" xmlns="" val="29561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3-Way Handshake?</a:t>
            </a:r>
            <a:endParaRPr lang="en-US" dirty="0"/>
          </a:p>
        </p:txBody>
      </p:sp>
      <p:sp>
        <p:nvSpPr>
          <p:cNvPr id="4" name="Slide Number Placeholder 3"/>
          <p:cNvSpPr>
            <a:spLocks noGrp="1"/>
          </p:cNvSpPr>
          <p:nvPr>
            <p:ph type="sldNum" sz="quarter" idx="10"/>
          </p:nvPr>
        </p:nvSpPr>
        <p:spPr/>
        <p:txBody>
          <a:bodyPr/>
          <a:lstStyle/>
          <a:p>
            <a:fld id="{8030269B-3FF7-874D-8ED1-2D9E2506D078}" type="slidenum">
              <a:rPr lang="en-US" smtClean="0"/>
              <a:pPr/>
              <a:t>5</a:t>
            </a:fld>
            <a:endParaRPr lang="en-US"/>
          </a:p>
        </p:txBody>
      </p:sp>
      <p:sp>
        <p:nvSpPr>
          <p:cNvPr id="5" name="Line 25"/>
          <p:cNvSpPr>
            <a:spLocks noChangeShapeType="1"/>
          </p:cNvSpPr>
          <p:nvPr/>
        </p:nvSpPr>
        <p:spPr bwMode="auto">
          <a:xfrm flipH="1">
            <a:off x="1793875" y="2729375"/>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 name="Line 39"/>
          <p:cNvSpPr>
            <a:spLocks noChangeShapeType="1"/>
          </p:cNvSpPr>
          <p:nvPr/>
        </p:nvSpPr>
        <p:spPr bwMode="auto">
          <a:xfrm flipH="1">
            <a:off x="3322638" y="2802400"/>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 name="Text Box 42"/>
          <p:cNvSpPr txBox="1">
            <a:spLocks noChangeArrowheads="1"/>
          </p:cNvSpPr>
          <p:nvPr/>
        </p:nvSpPr>
        <p:spPr bwMode="auto">
          <a:xfrm>
            <a:off x="490538" y="335485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mtClean="0"/>
              <a:t>retransmit</a:t>
            </a:r>
          </a:p>
          <a:p>
            <a:pPr algn="r">
              <a:lnSpc>
                <a:spcPct val="85000"/>
              </a:lnSpc>
              <a:defRPr/>
            </a:pPr>
            <a:r>
              <a:rPr lang="en-US" smtClean="0"/>
              <a:t>req_conn(x)</a:t>
            </a:r>
          </a:p>
          <a:p>
            <a:pPr algn="r">
              <a:defRPr/>
            </a:pPr>
            <a:endParaRPr lang="en-US" smtClean="0"/>
          </a:p>
        </p:txBody>
      </p:sp>
      <p:grpSp>
        <p:nvGrpSpPr>
          <p:cNvPr id="16" name="Group 93"/>
          <p:cNvGrpSpPr>
            <a:grpSpLocks/>
          </p:cNvGrpSpPr>
          <p:nvPr/>
        </p:nvGrpSpPr>
        <p:grpSpPr bwMode="auto">
          <a:xfrm>
            <a:off x="622300" y="4883613"/>
            <a:ext cx="3830638" cy="715962"/>
            <a:chOff x="406" y="2807"/>
            <a:chExt cx="2413" cy="451"/>
          </a:xfrm>
        </p:grpSpPr>
        <p:sp>
          <p:nvSpPr>
            <p:cNvPr id="17" name="Line 40"/>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8" name="Text Box 83"/>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mtClean="0"/>
                <a:t>client terminates</a:t>
              </a:r>
            </a:p>
          </p:txBody>
        </p:sp>
        <p:sp>
          <p:nvSpPr>
            <p:cNvPr id="19" name="Text Box 84"/>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defRPr/>
              </a:pPr>
              <a:r>
                <a:rPr lang="en-US" smtClean="0"/>
                <a:t>server</a:t>
              </a:r>
            </a:p>
            <a:p>
              <a:pPr algn="l">
                <a:lnSpc>
                  <a:spcPct val="85000"/>
                </a:lnSpc>
                <a:defRPr/>
              </a:pPr>
              <a:r>
                <a:rPr lang="en-US" smtClean="0"/>
                <a:t>forgets x</a:t>
              </a:r>
            </a:p>
          </p:txBody>
        </p:sp>
        <p:sp>
          <p:nvSpPr>
            <p:cNvPr id="20" name="Text Box 85"/>
            <p:cNvSpPr txBox="1">
              <a:spLocks noChangeArrowheads="1"/>
            </p:cNvSpPr>
            <p:nvPr/>
          </p:nvSpPr>
          <p:spPr bwMode="auto">
            <a:xfrm>
              <a:off x="1269" y="2807"/>
              <a:ext cx="706" cy="3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90000"/>
                </a:lnSpc>
                <a:defRPr/>
              </a:pPr>
              <a:r>
                <a:rPr lang="en-US" sz="1400" smtClean="0"/>
                <a:t>connection </a:t>
              </a:r>
            </a:p>
            <a:p>
              <a:pPr>
                <a:lnSpc>
                  <a:spcPct val="90000"/>
                </a:lnSpc>
                <a:defRPr/>
              </a:pPr>
              <a:r>
                <a:rPr lang="en-US" sz="1400" smtClean="0"/>
                <a:t>x completes</a:t>
              </a:r>
            </a:p>
          </p:txBody>
        </p:sp>
      </p:grpSp>
      <p:grpSp>
        <p:nvGrpSpPr>
          <p:cNvPr id="33" name="Group 102"/>
          <p:cNvGrpSpPr>
            <a:grpSpLocks/>
          </p:cNvGrpSpPr>
          <p:nvPr/>
        </p:nvGrpSpPr>
        <p:grpSpPr bwMode="auto">
          <a:xfrm>
            <a:off x="768350" y="2173750"/>
            <a:ext cx="3389313" cy="2136775"/>
            <a:chOff x="484" y="1100"/>
            <a:chExt cx="2135" cy="1346"/>
          </a:xfrm>
        </p:grpSpPr>
        <p:sp>
          <p:nvSpPr>
            <p:cNvPr id="34" name="Text Box 103"/>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mtClean="0"/>
                <a:t>choose x</a:t>
              </a:r>
            </a:p>
            <a:p>
              <a:pPr algn="r">
                <a:defRPr/>
              </a:pPr>
              <a:endParaRPr lang="en-US" smtClean="0"/>
            </a:p>
          </p:txBody>
        </p:sp>
        <p:sp>
          <p:nvSpPr>
            <p:cNvPr id="35" name="Line 104"/>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36" name="Line 105"/>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37" name="Rectangle 106"/>
            <p:cNvSpPr>
              <a:spLocks noChangeArrowheads="1"/>
            </p:cNvSpPr>
            <p:nvPr/>
          </p:nvSpPr>
          <p:spPr bwMode="auto">
            <a:xfrm>
              <a:off x="1359" y="1507"/>
              <a:ext cx="490" cy="2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8" name="Text Box 107"/>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req_conn(x)</a:t>
              </a:r>
            </a:p>
          </p:txBody>
        </p:sp>
        <p:sp>
          <p:nvSpPr>
            <p:cNvPr id="39" name="Rectangle 108"/>
            <p:cNvSpPr>
              <a:spLocks noChangeArrowheads="1"/>
            </p:cNvSpPr>
            <p:nvPr/>
          </p:nvSpPr>
          <p:spPr bwMode="auto">
            <a:xfrm>
              <a:off x="1471" y="1774"/>
              <a:ext cx="277" cy="2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0" name="Text Box 109"/>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sp>
          <p:nvSpPr>
            <p:cNvPr id="41" name="Text Box 110"/>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sp>
          <p:nvSpPr>
            <p:cNvPr id="42" name="Oval 111"/>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sp>
          <p:nvSpPr>
            <p:cNvPr id="43" name="Oval 112"/>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grpSp>
          <p:nvGrpSpPr>
            <p:cNvPr id="44" name="Group 113"/>
            <p:cNvGrpSpPr>
              <a:grpSpLocks/>
            </p:cNvGrpSpPr>
            <p:nvPr/>
          </p:nvGrpSpPr>
          <p:grpSpPr bwMode="auto">
            <a:xfrm>
              <a:off x="1277" y="1861"/>
              <a:ext cx="803" cy="212"/>
              <a:chOff x="1065" y="2085"/>
              <a:chExt cx="803" cy="212"/>
            </a:xfrm>
          </p:grpSpPr>
          <p:sp>
            <p:nvSpPr>
              <p:cNvPr id="81" name="Rectangle 114"/>
              <p:cNvSpPr>
                <a:spLocks noChangeArrowheads="1"/>
              </p:cNvSpPr>
              <p:nvPr/>
            </p:nvSpPr>
            <p:spPr bwMode="auto">
              <a:xfrm>
                <a:off x="1137" y="2123"/>
                <a:ext cx="675" cy="16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 name="Text Box 115"/>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dirty="0" err="1" smtClean="0"/>
                  <a:t>acc_conn</a:t>
                </a:r>
                <a:r>
                  <a:rPr lang="en-US" dirty="0" smtClean="0"/>
                  <a:t>(x)</a:t>
                </a:r>
              </a:p>
            </p:txBody>
          </p:sp>
        </p:grpSp>
        <p:grpSp>
          <p:nvGrpSpPr>
            <p:cNvPr id="45" name="Group 116"/>
            <p:cNvGrpSpPr>
              <a:grpSpLocks/>
            </p:cNvGrpSpPr>
            <p:nvPr/>
          </p:nvGrpSpPr>
          <p:grpSpPr bwMode="auto">
            <a:xfrm>
              <a:off x="834" y="1112"/>
              <a:ext cx="391" cy="307"/>
              <a:chOff x="-44" y="1473"/>
              <a:chExt cx="981" cy="1105"/>
            </a:xfrm>
          </p:grpSpPr>
          <p:pic>
            <p:nvPicPr>
              <p:cNvPr id="79" name="Picture 117" descr="desktop_computer_stylized_mediu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 name="Freeform 11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grpSp>
        <p:grpSp>
          <p:nvGrpSpPr>
            <p:cNvPr id="46" name="Group 119"/>
            <p:cNvGrpSpPr>
              <a:grpSpLocks/>
            </p:cNvGrpSpPr>
            <p:nvPr/>
          </p:nvGrpSpPr>
          <p:grpSpPr bwMode="auto">
            <a:xfrm>
              <a:off x="1973" y="1100"/>
              <a:ext cx="212" cy="323"/>
              <a:chOff x="4140" y="429"/>
              <a:chExt cx="1425" cy="2396"/>
            </a:xfrm>
          </p:grpSpPr>
          <p:sp>
            <p:nvSpPr>
              <p:cNvPr id="47" name="Freeform 12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 name="Rectangle 121"/>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9" name="Freeform 12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0" name="Freeform 12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 name="Rectangle 124"/>
              <p:cNvSpPr>
                <a:spLocks noChangeArrowheads="1"/>
              </p:cNvSpPr>
              <p:nvPr/>
            </p:nvSpPr>
            <p:spPr bwMode="auto">
              <a:xfrm>
                <a:off x="4214" y="696"/>
                <a:ext cx="592"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52" name="Group 125"/>
              <p:cNvGrpSpPr>
                <a:grpSpLocks/>
              </p:cNvGrpSpPr>
              <p:nvPr/>
            </p:nvGrpSpPr>
            <p:grpSpPr bwMode="auto">
              <a:xfrm>
                <a:off x="4749" y="668"/>
                <a:ext cx="581" cy="145"/>
                <a:chOff x="614" y="2568"/>
                <a:chExt cx="725" cy="139"/>
              </a:xfrm>
            </p:grpSpPr>
            <p:sp>
              <p:nvSpPr>
                <p:cNvPr id="77" name="AutoShape 126"/>
                <p:cNvSpPr>
                  <a:spLocks noChangeArrowheads="1"/>
                </p:cNvSpPr>
                <p:nvPr/>
              </p:nvSpPr>
              <p:spPr bwMode="auto">
                <a:xfrm>
                  <a:off x="617" y="2566"/>
                  <a:ext cx="72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 name="AutoShape 127"/>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3" name="Rectangle 128"/>
              <p:cNvSpPr>
                <a:spLocks noChangeArrowheads="1"/>
              </p:cNvSpPr>
              <p:nvPr/>
            </p:nvSpPr>
            <p:spPr bwMode="auto">
              <a:xfrm>
                <a:off x="4221" y="1022"/>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54" name="Group 129"/>
              <p:cNvGrpSpPr>
                <a:grpSpLocks/>
              </p:cNvGrpSpPr>
              <p:nvPr/>
            </p:nvGrpSpPr>
            <p:grpSpPr bwMode="auto">
              <a:xfrm>
                <a:off x="4747" y="994"/>
                <a:ext cx="581" cy="134"/>
                <a:chOff x="614" y="2568"/>
                <a:chExt cx="725" cy="139"/>
              </a:xfrm>
            </p:grpSpPr>
            <p:sp>
              <p:nvSpPr>
                <p:cNvPr id="75" name="AutoShape 130"/>
                <p:cNvSpPr>
                  <a:spLocks noChangeArrowheads="1"/>
                </p:cNvSpPr>
                <p:nvPr/>
              </p:nvSpPr>
              <p:spPr bwMode="auto">
                <a:xfrm>
                  <a:off x="611" y="2567"/>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 name="AutoShape 131"/>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5" name="Rectangle 132"/>
              <p:cNvSpPr>
                <a:spLocks noChangeArrowheads="1"/>
              </p:cNvSpPr>
              <p:nvPr/>
            </p:nvSpPr>
            <p:spPr bwMode="auto">
              <a:xfrm>
                <a:off x="4214" y="1356"/>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6" name="Rectangle 133"/>
              <p:cNvSpPr>
                <a:spLocks noChangeArrowheads="1"/>
              </p:cNvSpPr>
              <p:nvPr/>
            </p:nvSpPr>
            <p:spPr bwMode="auto">
              <a:xfrm>
                <a:off x="4227" y="1653"/>
                <a:ext cx="598"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57" name="Group 134"/>
              <p:cNvGrpSpPr>
                <a:grpSpLocks/>
              </p:cNvGrpSpPr>
              <p:nvPr/>
            </p:nvGrpSpPr>
            <p:grpSpPr bwMode="auto">
              <a:xfrm>
                <a:off x="4735" y="1627"/>
                <a:ext cx="582" cy="151"/>
                <a:chOff x="614" y="2568"/>
                <a:chExt cx="725" cy="139"/>
              </a:xfrm>
            </p:grpSpPr>
            <p:sp>
              <p:nvSpPr>
                <p:cNvPr id="73" name="AutoShape 135"/>
                <p:cNvSpPr>
                  <a:spLocks noChangeArrowheads="1"/>
                </p:cNvSpPr>
                <p:nvPr/>
              </p:nvSpPr>
              <p:spPr bwMode="auto">
                <a:xfrm>
                  <a:off x="618" y="2571"/>
                  <a:ext cx="720"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4" name="AutoShape 136"/>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8" name="Freeform 13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59" name="Group 138"/>
              <p:cNvGrpSpPr>
                <a:grpSpLocks/>
              </p:cNvGrpSpPr>
              <p:nvPr/>
            </p:nvGrpSpPr>
            <p:grpSpPr bwMode="auto">
              <a:xfrm>
                <a:off x="4739" y="1327"/>
                <a:ext cx="582" cy="139"/>
                <a:chOff x="614" y="2568"/>
                <a:chExt cx="725" cy="139"/>
              </a:xfrm>
            </p:grpSpPr>
            <p:sp>
              <p:nvSpPr>
                <p:cNvPr id="71" name="AutoShape 139"/>
                <p:cNvSpPr>
                  <a:spLocks noChangeArrowheads="1"/>
                </p:cNvSpPr>
                <p:nvPr/>
              </p:nvSpPr>
              <p:spPr bwMode="auto">
                <a:xfrm>
                  <a:off x="613" y="2568"/>
                  <a:ext cx="728"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2" name="AutoShape 140"/>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0" name="Rectangle 141"/>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 name="Freeform 14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2" name="Freeform 14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 name="Oval 144"/>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 name="Freeform 14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 name="AutoShape 146"/>
              <p:cNvSpPr>
                <a:spLocks noChangeArrowheads="1"/>
              </p:cNvSpPr>
              <p:nvPr/>
            </p:nvSpPr>
            <p:spPr bwMode="auto">
              <a:xfrm>
                <a:off x="4140" y="2677"/>
                <a:ext cx="1196"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6" name="AutoShape 147"/>
              <p:cNvSpPr>
                <a:spLocks noChangeArrowheads="1"/>
              </p:cNvSpPr>
              <p:nvPr/>
            </p:nvSpPr>
            <p:spPr bwMode="auto">
              <a:xfrm>
                <a:off x="4207" y="2714"/>
                <a:ext cx="1069"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7" name="Oval 148"/>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8" name="Oval 149"/>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69" name="Oval 150"/>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 name="Rectangle 151"/>
              <p:cNvSpPr>
                <a:spLocks noChangeArrowheads="1"/>
              </p:cNvSpPr>
              <p:nvPr/>
            </p:nvSpPr>
            <p:spPr bwMode="auto">
              <a:xfrm>
                <a:off x="5061" y="1838"/>
                <a:ext cx="87" cy="75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grpSp>
        <p:nvGrpSpPr>
          <p:cNvPr id="156" name="Group 155"/>
          <p:cNvGrpSpPr/>
          <p:nvPr/>
        </p:nvGrpSpPr>
        <p:grpSpPr>
          <a:xfrm>
            <a:off x="5000625" y="4877263"/>
            <a:ext cx="3838575" cy="793750"/>
            <a:chOff x="5000625" y="4877263"/>
            <a:chExt cx="3838575" cy="793750"/>
          </a:xfrm>
        </p:grpSpPr>
        <p:sp>
          <p:nvSpPr>
            <p:cNvPr id="85" name="Text Box 154"/>
            <p:cNvSpPr txBox="1">
              <a:spLocks noChangeArrowheads="1"/>
            </p:cNvSpPr>
            <p:nvPr/>
          </p:nvSpPr>
          <p:spPr bwMode="auto">
            <a:xfrm>
              <a:off x="5000625" y="5163013"/>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mtClean="0"/>
                <a:t>client terminates</a:t>
              </a:r>
            </a:p>
          </p:txBody>
        </p:sp>
        <p:grpSp>
          <p:nvGrpSpPr>
            <p:cNvPr id="103" name="Group 174"/>
            <p:cNvGrpSpPr>
              <a:grpSpLocks/>
            </p:cNvGrpSpPr>
            <p:nvPr/>
          </p:nvGrpSpPr>
          <p:grpSpPr bwMode="auto">
            <a:xfrm>
              <a:off x="6073775" y="4877263"/>
              <a:ext cx="2405063" cy="476250"/>
              <a:chOff x="3818" y="2796"/>
              <a:chExt cx="1515" cy="300"/>
            </a:xfrm>
          </p:grpSpPr>
          <p:sp>
            <p:nvSpPr>
              <p:cNvPr id="141" name="Line 175"/>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42" name="Text Box 176"/>
              <p:cNvSpPr txBox="1">
                <a:spLocks noChangeArrowheads="1"/>
              </p:cNvSpPr>
              <p:nvPr/>
            </p:nvSpPr>
            <p:spPr bwMode="auto">
              <a:xfrm>
                <a:off x="3989" y="2796"/>
                <a:ext cx="706" cy="3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90000"/>
                  </a:lnSpc>
                  <a:defRPr/>
                </a:pPr>
                <a:r>
                  <a:rPr lang="en-US" sz="1400" smtClean="0"/>
                  <a:t>connection </a:t>
                </a:r>
              </a:p>
              <a:p>
                <a:pPr>
                  <a:lnSpc>
                    <a:spcPct val="90000"/>
                  </a:lnSpc>
                  <a:defRPr/>
                </a:pPr>
                <a:r>
                  <a:rPr lang="en-US" sz="1400" smtClean="0"/>
                  <a:t>x completes</a:t>
                </a:r>
              </a:p>
            </p:txBody>
          </p:sp>
        </p:grpSp>
        <p:sp>
          <p:nvSpPr>
            <p:cNvPr id="104" name="Text Box 177"/>
            <p:cNvSpPr txBox="1">
              <a:spLocks noChangeArrowheads="1"/>
            </p:cNvSpPr>
            <p:nvPr/>
          </p:nvSpPr>
          <p:spPr bwMode="auto">
            <a:xfrm>
              <a:off x="7667625" y="5129676"/>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defRPr/>
              </a:pPr>
              <a:r>
                <a:rPr lang="en-US" dirty="0" smtClean="0"/>
                <a:t>server</a:t>
              </a:r>
            </a:p>
            <a:p>
              <a:pPr algn="l">
                <a:lnSpc>
                  <a:spcPct val="85000"/>
                </a:lnSpc>
                <a:defRPr/>
              </a:pPr>
              <a:r>
                <a:rPr lang="en-US" dirty="0" smtClean="0"/>
                <a:t>forgets x</a:t>
              </a:r>
            </a:p>
          </p:txBody>
        </p:sp>
      </p:grpSp>
      <p:grpSp>
        <p:nvGrpSpPr>
          <p:cNvPr id="155" name="Group 154"/>
          <p:cNvGrpSpPr/>
          <p:nvPr/>
        </p:nvGrpSpPr>
        <p:grpSpPr>
          <a:xfrm>
            <a:off x="5100638" y="2184863"/>
            <a:ext cx="3833812" cy="4568826"/>
            <a:chOff x="5100638" y="2184863"/>
            <a:chExt cx="3833812" cy="4568826"/>
          </a:xfrm>
        </p:grpSpPr>
        <p:sp>
          <p:nvSpPr>
            <p:cNvPr id="84" name="Line 153"/>
            <p:cNvSpPr>
              <a:spLocks noChangeShapeType="1"/>
            </p:cNvSpPr>
            <p:nvPr/>
          </p:nvSpPr>
          <p:spPr bwMode="auto">
            <a:xfrm flipH="1">
              <a:off x="7654925" y="2792876"/>
              <a:ext cx="1588"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6" name="Line 155"/>
            <p:cNvSpPr>
              <a:spLocks noChangeShapeType="1"/>
            </p:cNvSpPr>
            <p:nvPr/>
          </p:nvSpPr>
          <p:spPr bwMode="auto">
            <a:xfrm flipH="1">
              <a:off x="6103938" y="2730963"/>
              <a:ext cx="23813" cy="245903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7" name="Line 156"/>
            <p:cNvSpPr>
              <a:spLocks noChangeShapeType="1"/>
            </p:cNvSpPr>
            <p:nvPr/>
          </p:nvSpPr>
          <p:spPr bwMode="auto">
            <a:xfrm flipH="1">
              <a:off x="6111875" y="3167526"/>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8" name="Rectangle 157"/>
            <p:cNvSpPr>
              <a:spLocks noChangeArrowheads="1"/>
            </p:cNvSpPr>
            <p:nvPr/>
          </p:nvSpPr>
          <p:spPr bwMode="auto">
            <a:xfrm>
              <a:off x="6667500" y="3223088"/>
              <a:ext cx="439738" cy="3270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9" name="Text Box 158"/>
            <p:cNvSpPr txBox="1">
              <a:spLocks noChangeArrowheads="1"/>
            </p:cNvSpPr>
            <p:nvPr/>
          </p:nvSpPr>
          <p:spPr bwMode="auto">
            <a:xfrm>
              <a:off x="5257800" y="3953338"/>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sp>
          <p:nvSpPr>
            <p:cNvPr id="90" name="Oval 159"/>
            <p:cNvSpPr>
              <a:spLocks noChangeArrowheads="1"/>
            </p:cNvSpPr>
            <p:nvPr/>
          </p:nvSpPr>
          <p:spPr bwMode="auto">
            <a:xfrm>
              <a:off x="6059488" y="4077163"/>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sp>
          <p:nvSpPr>
            <p:cNvPr id="91" name="Text Box 160"/>
            <p:cNvSpPr txBox="1">
              <a:spLocks noChangeArrowheads="1"/>
            </p:cNvSpPr>
            <p:nvPr/>
          </p:nvSpPr>
          <p:spPr bwMode="auto">
            <a:xfrm>
              <a:off x="5100638" y="2618251"/>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mtClean="0"/>
                <a:t>choose x</a:t>
              </a:r>
            </a:p>
            <a:p>
              <a:pPr algn="r">
                <a:defRPr/>
              </a:pPr>
              <a:endParaRPr lang="en-US" smtClean="0"/>
            </a:p>
          </p:txBody>
        </p:sp>
        <p:sp>
          <p:nvSpPr>
            <p:cNvPr id="92" name="Line 161"/>
            <p:cNvSpPr>
              <a:spLocks noChangeShapeType="1"/>
            </p:cNvSpPr>
            <p:nvPr/>
          </p:nvSpPr>
          <p:spPr bwMode="auto">
            <a:xfrm>
              <a:off x="6172200" y="2813513"/>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3" name="Rectangle 162"/>
            <p:cNvSpPr>
              <a:spLocks noChangeArrowheads="1"/>
            </p:cNvSpPr>
            <p:nvPr/>
          </p:nvSpPr>
          <p:spPr bwMode="auto">
            <a:xfrm>
              <a:off x="6489700" y="2799226"/>
              <a:ext cx="777875" cy="3270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4" name="Text Box 163"/>
            <p:cNvSpPr txBox="1">
              <a:spLocks noChangeArrowheads="1"/>
            </p:cNvSpPr>
            <p:nvPr/>
          </p:nvSpPr>
          <p:spPr bwMode="auto">
            <a:xfrm>
              <a:off x="6259513" y="2765888"/>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req_conn(x)</a:t>
              </a:r>
            </a:p>
          </p:txBody>
        </p:sp>
        <p:sp>
          <p:nvSpPr>
            <p:cNvPr id="95" name="Text Box 164"/>
            <p:cNvSpPr txBox="1">
              <a:spLocks noChangeArrowheads="1"/>
            </p:cNvSpPr>
            <p:nvPr/>
          </p:nvSpPr>
          <p:spPr bwMode="auto">
            <a:xfrm>
              <a:off x="7718425" y="302465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sp>
          <p:nvSpPr>
            <p:cNvPr id="96" name="Oval 165"/>
            <p:cNvSpPr>
              <a:spLocks noChangeArrowheads="1"/>
            </p:cNvSpPr>
            <p:nvPr/>
          </p:nvSpPr>
          <p:spPr bwMode="auto">
            <a:xfrm>
              <a:off x="7610475" y="3142126"/>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grpSp>
          <p:nvGrpSpPr>
            <p:cNvPr id="97" name="Group 166"/>
            <p:cNvGrpSpPr>
              <a:grpSpLocks/>
            </p:cNvGrpSpPr>
            <p:nvPr/>
          </p:nvGrpSpPr>
          <p:grpSpPr bwMode="auto">
            <a:xfrm>
              <a:off x="6359525" y="3361201"/>
              <a:ext cx="1274763" cy="336550"/>
              <a:chOff x="1065" y="2085"/>
              <a:chExt cx="803" cy="212"/>
            </a:xfrm>
          </p:grpSpPr>
          <p:sp>
            <p:nvSpPr>
              <p:cNvPr id="143" name="Rectangle 167"/>
              <p:cNvSpPr>
                <a:spLocks noChangeArrowheads="1"/>
              </p:cNvSpPr>
              <p:nvPr/>
            </p:nvSpPr>
            <p:spPr bwMode="auto">
              <a:xfrm>
                <a:off x="1137" y="2123"/>
                <a:ext cx="675" cy="16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44" name="Text Box 168"/>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acc_conn(x)</a:t>
                </a:r>
              </a:p>
            </p:txBody>
          </p:sp>
        </p:grpSp>
        <p:sp>
          <p:nvSpPr>
            <p:cNvPr id="98" name="Line 169"/>
            <p:cNvSpPr>
              <a:spLocks noChangeShapeType="1"/>
            </p:cNvSpPr>
            <p:nvPr/>
          </p:nvSpPr>
          <p:spPr bwMode="auto">
            <a:xfrm>
              <a:off x="6154738" y="4150188"/>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9" name="Rectangle 170"/>
            <p:cNvSpPr>
              <a:spLocks noChangeArrowheads="1"/>
            </p:cNvSpPr>
            <p:nvPr/>
          </p:nvSpPr>
          <p:spPr bwMode="auto">
            <a:xfrm>
              <a:off x="6472238" y="4135901"/>
              <a:ext cx="777875" cy="3270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0" name="Text Box 171"/>
            <p:cNvSpPr txBox="1">
              <a:spLocks noChangeArrowheads="1"/>
            </p:cNvSpPr>
            <p:nvPr/>
          </p:nvSpPr>
          <p:spPr bwMode="auto">
            <a:xfrm>
              <a:off x="6332538" y="4102563"/>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data(x+1)</a:t>
              </a:r>
            </a:p>
          </p:txBody>
        </p:sp>
        <p:sp>
          <p:nvSpPr>
            <p:cNvPr id="101" name="Oval 172"/>
            <p:cNvSpPr>
              <a:spLocks noChangeArrowheads="1"/>
            </p:cNvSpPr>
            <p:nvPr/>
          </p:nvSpPr>
          <p:spPr bwMode="auto">
            <a:xfrm>
              <a:off x="7604125" y="4434351"/>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sp>
          <p:nvSpPr>
            <p:cNvPr id="102" name="Text Box 173"/>
            <p:cNvSpPr txBox="1">
              <a:spLocks noChangeArrowheads="1"/>
            </p:cNvSpPr>
            <p:nvPr/>
          </p:nvSpPr>
          <p:spPr bwMode="auto">
            <a:xfrm>
              <a:off x="7762875" y="4194638"/>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defRPr/>
              </a:pPr>
              <a:r>
                <a:rPr lang="en-US" smtClean="0"/>
                <a:t>accept</a:t>
              </a:r>
            </a:p>
            <a:p>
              <a:pPr algn="l">
                <a:lnSpc>
                  <a:spcPct val="85000"/>
                </a:lnSpc>
                <a:defRPr/>
              </a:pPr>
              <a:r>
                <a:rPr lang="en-US" smtClean="0"/>
                <a:t>data(x+1)</a:t>
              </a:r>
            </a:p>
          </p:txBody>
        </p:sp>
        <p:grpSp>
          <p:nvGrpSpPr>
            <p:cNvPr id="105" name="Group 178"/>
            <p:cNvGrpSpPr>
              <a:grpSpLocks/>
            </p:cNvGrpSpPr>
            <p:nvPr/>
          </p:nvGrpSpPr>
          <p:grpSpPr bwMode="auto">
            <a:xfrm>
              <a:off x="5667375" y="2203913"/>
              <a:ext cx="620713" cy="487363"/>
              <a:chOff x="-44" y="1473"/>
              <a:chExt cx="981" cy="1105"/>
            </a:xfrm>
          </p:grpSpPr>
          <p:pic>
            <p:nvPicPr>
              <p:cNvPr id="139" name="Picture 179" descr="desktop_computer_stylized_mediu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0" name="Freeform 18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grpSp>
        <p:grpSp>
          <p:nvGrpSpPr>
            <p:cNvPr id="106" name="Group 181"/>
            <p:cNvGrpSpPr>
              <a:grpSpLocks/>
            </p:cNvGrpSpPr>
            <p:nvPr/>
          </p:nvGrpSpPr>
          <p:grpSpPr bwMode="auto">
            <a:xfrm>
              <a:off x="7475538" y="2184863"/>
              <a:ext cx="336550" cy="512763"/>
              <a:chOff x="4140" y="429"/>
              <a:chExt cx="1425" cy="2396"/>
            </a:xfrm>
          </p:grpSpPr>
          <p:sp>
            <p:nvSpPr>
              <p:cNvPr id="107" name="Freeform 182"/>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8" name="Rectangle 183"/>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9" name="Freeform 184"/>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 name="Freeform 185"/>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1" name="Rectangle 186"/>
              <p:cNvSpPr>
                <a:spLocks noChangeArrowheads="1"/>
              </p:cNvSpPr>
              <p:nvPr/>
            </p:nvSpPr>
            <p:spPr bwMode="auto">
              <a:xfrm>
                <a:off x="4214" y="696"/>
                <a:ext cx="592"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2" name="Group 187"/>
              <p:cNvGrpSpPr>
                <a:grpSpLocks/>
              </p:cNvGrpSpPr>
              <p:nvPr/>
            </p:nvGrpSpPr>
            <p:grpSpPr bwMode="auto">
              <a:xfrm>
                <a:off x="4749" y="668"/>
                <a:ext cx="581" cy="145"/>
                <a:chOff x="614" y="2568"/>
                <a:chExt cx="725" cy="139"/>
              </a:xfrm>
            </p:grpSpPr>
            <p:sp>
              <p:nvSpPr>
                <p:cNvPr id="137" name="AutoShape 188"/>
                <p:cNvSpPr>
                  <a:spLocks noChangeArrowheads="1"/>
                </p:cNvSpPr>
                <p:nvPr/>
              </p:nvSpPr>
              <p:spPr bwMode="auto">
                <a:xfrm>
                  <a:off x="617" y="2566"/>
                  <a:ext cx="72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8" name="AutoShape 189"/>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3" name="Rectangle 190"/>
              <p:cNvSpPr>
                <a:spLocks noChangeArrowheads="1"/>
              </p:cNvSpPr>
              <p:nvPr/>
            </p:nvSpPr>
            <p:spPr bwMode="auto">
              <a:xfrm>
                <a:off x="4221" y="1022"/>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4" name="Group 191"/>
              <p:cNvGrpSpPr>
                <a:grpSpLocks/>
              </p:cNvGrpSpPr>
              <p:nvPr/>
            </p:nvGrpSpPr>
            <p:grpSpPr bwMode="auto">
              <a:xfrm>
                <a:off x="4747" y="994"/>
                <a:ext cx="581" cy="134"/>
                <a:chOff x="614" y="2568"/>
                <a:chExt cx="725" cy="139"/>
              </a:xfrm>
            </p:grpSpPr>
            <p:sp>
              <p:nvSpPr>
                <p:cNvPr id="135" name="AutoShape 192"/>
                <p:cNvSpPr>
                  <a:spLocks noChangeArrowheads="1"/>
                </p:cNvSpPr>
                <p:nvPr/>
              </p:nvSpPr>
              <p:spPr bwMode="auto">
                <a:xfrm>
                  <a:off x="611" y="2567"/>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6" name="AutoShape 193"/>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5" name="Rectangle 194"/>
              <p:cNvSpPr>
                <a:spLocks noChangeArrowheads="1"/>
              </p:cNvSpPr>
              <p:nvPr/>
            </p:nvSpPr>
            <p:spPr bwMode="auto">
              <a:xfrm>
                <a:off x="4214" y="1356"/>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6" name="Rectangle 195"/>
              <p:cNvSpPr>
                <a:spLocks noChangeArrowheads="1"/>
              </p:cNvSpPr>
              <p:nvPr/>
            </p:nvSpPr>
            <p:spPr bwMode="auto">
              <a:xfrm>
                <a:off x="4227" y="1653"/>
                <a:ext cx="598"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7" name="Group 196"/>
              <p:cNvGrpSpPr>
                <a:grpSpLocks/>
              </p:cNvGrpSpPr>
              <p:nvPr/>
            </p:nvGrpSpPr>
            <p:grpSpPr bwMode="auto">
              <a:xfrm>
                <a:off x="4735" y="1627"/>
                <a:ext cx="582" cy="151"/>
                <a:chOff x="614" y="2568"/>
                <a:chExt cx="725" cy="139"/>
              </a:xfrm>
            </p:grpSpPr>
            <p:sp>
              <p:nvSpPr>
                <p:cNvPr id="133" name="AutoShape 197"/>
                <p:cNvSpPr>
                  <a:spLocks noChangeArrowheads="1"/>
                </p:cNvSpPr>
                <p:nvPr/>
              </p:nvSpPr>
              <p:spPr bwMode="auto">
                <a:xfrm>
                  <a:off x="618" y="2571"/>
                  <a:ext cx="720"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4" name="AutoShape 198"/>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8" name="Freeform 199"/>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19" name="Group 200"/>
              <p:cNvGrpSpPr>
                <a:grpSpLocks/>
              </p:cNvGrpSpPr>
              <p:nvPr/>
            </p:nvGrpSpPr>
            <p:grpSpPr bwMode="auto">
              <a:xfrm>
                <a:off x="4739" y="1327"/>
                <a:ext cx="582" cy="139"/>
                <a:chOff x="614" y="2568"/>
                <a:chExt cx="725" cy="139"/>
              </a:xfrm>
            </p:grpSpPr>
            <p:sp>
              <p:nvSpPr>
                <p:cNvPr id="131" name="AutoShape 201"/>
                <p:cNvSpPr>
                  <a:spLocks noChangeArrowheads="1"/>
                </p:cNvSpPr>
                <p:nvPr/>
              </p:nvSpPr>
              <p:spPr bwMode="auto">
                <a:xfrm>
                  <a:off x="613" y="2568"/>
                  <a:ext cx="728"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2" name="AutoShape 202"/>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20" name="Rectangle 203"/>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1" name="Freeform 204"/>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2" name="Freeform 205"/>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 name="Oval 206"/>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4" name="Freeform 207"/>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5" name="AutoShape 208"/>
              <p:cNvSpPr>
                <a:spLocks noChangeArrowheads="1"/>
              </p:cNvSpPr>
              <p:nvPr/>
            </p:nvSpPr>
            <p:spPr bwMode="auto">
              <a:xfrm>
                <a:off x="4140" y="2677"/>
                <a:ext cx="1196"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6" name="AutoShape 209"/>
              <p:cNvSpPr>
                <a:spLocks noChangeArrowheads="1"/>
              </p:cNvSpPr>
              <p:nvPr/>
            </p:nvSpPr>
            <p:spPr bwMode="auto">
              <a:xfrm>
                <a:off x="4207" y="2714"/>
                <a:ext cx="1069"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7" name="Oval 210"/>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8" name="Oval 211"/>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129" name="Oval 212"/>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0" name="Rectangle 213"/>
              <p:cNvSpPr>
                <a:spLocks noChangeArrowheads="1"/>
              </p:cNvSpPr>
              <p:nvPr/>
            </p:nvSpPr>
            <p:spPr bwMode="auto">
              <a:xfrm>
                <a:off x="5061" y="1838"/>
                <a:ext cx="87" cy="75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grpSp>
        <p:nvGrpSpPr>
          <p:cNvPr id="153" name="Group 152"/>
          <p:cNvGrpSpPr/>
          <p:nvPr/>
        </p:nvGrpSpPr>
        <p:grpSpPr>
          <a:xfrm>
            <a:off x="1181756" y="3645363"/>
            <a:ext cx="3037231" cy="3824920"/>
            <a:chOff x="1181756" y="3645363"/>
            <a:chExt cx="3037231" cy="3824920"/>
          </a:xfrm>
        </p:grpSpPr>
        <p:grpSp>
          <p:nvGrpSpPr>
            <p:cNvPr id="12" name="Group 46"/>
            <p:cNvGrpSpPr>
              <a:grpSpLocks/>
            </p:cNvGrpSpPr>
            <p:nvPr/>
          </p:nvGrpSpPr>
          <p:grpSpPr bwMode="auto">
            <a:xfrm>
              <a:off x="1901825" y="4248613"/>
              <a:ext cx="1273175" cy="336550"/>
              <a:chOff x="1065" y="2085"/>
              <a:chExt cx="802" cy="212"/>
            </a:xfrm>
          </p:grpSpPr>
          <p:sp>
            <p:nvSpPr>
              <p:cNvPr id="14" name="Rectangle 47"/>
              <p:cNvSpPr>
                <a:spLocks noChangeArrowheads="1"/>
              </p:cNvSpPr>
              <p:nvPr/>
            </p:nvSpPr>
            <p:spPr bwMode="auto">
              <a:xfrm>
                <a:off x="1137" y="2123"/>
                <a:ext cx="675" cy="16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5" name="Text Box 48"/>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req_conn(x)</a:t>
                </a:r>
              </a:p>
            </p:txBody>
          </p:sp>
        </p:grpSp>
        <p:grpSp>
          <p:nvGrpSpPr>
            <p:cNvPr id="152" name="Group 151"/>
            <p:cNvGrpSpPr/>
            <p:nvPr/>
          </p:nvGrpSpPr>
          <p:grpSpPr>
            <a:xfrm>
              <a:off x="1181756" y="3645363"/>
              <a:ext cx="3037231" cy="3824920"/>
              <a:chOff x="1181756" y="3645363"/>
              <a:chExt cx="3037231" cy="3824920"/>
            </a:xfrm>
          </p:grpSpPr>
          <p:sp>
            <p:nvSpPr>
              <p:cNvPr id="9" name="Freeform 43"/>
              <p:cNvSpPr>
                <a:spLocks/>
              </p:cNvSpPr>
              <p:nvPr/>
            </p:nvSpPr>
            <p:spPr bwMode="auto">
              <a:xfrm>
                <a:off x="1804988" y="3645363"/>
                <a:ext cx="1527175" cy="2196637"/>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grpSp>
            <p:nvGrpSpPr>
              <p:cNvPr id="151" name="Group 150"/>
              <p:cNvGrpSpPr/>
              <p:nvPr/>
            </p:nvGrpSpPr>
            <p:grpSpPr>
              <a:xfrm>
                <a:off x="3281133" y="5684095"/>
                <a:ext cx="937854" cy="336550"/>
                <a:chOff x="3281133" y="5684095"/>
                <a:chExt cx="937854" cy="336550"/>
              </a:xfrm>
            </p:grpSpPr>
            <p:sp>
              <p:nvSpPr>
                <p:cNvPr id="11" name="Oval 45"/>
                <p:cNvSpPr>
                  <a:spLocks noChangeArrowheads="1"/>
                </p:cNvSpPr>
                <p:nvPr/>
              </p:nvSpPr>
              <p:spPr bwMode="auto">
                <a:xfrm>
                  <a:off x="3281133" y="5798809"/>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sp>
              <p:nvSpPr>
                <p:cNvPr id="10" name="Text Box 44"/>
                <p:cNvSpPr txBox="1">
                  <a:spLocks noChangeArrowheads="1"/>
                </p:cNvSpPr>
                <p:nvPr/>
              </p:nvSpPr>
              <p:spPr bwMode="auto">
                <a:xfrm>
                  <a:off x="3447462" y="568409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dirty="0" smtClean="0">
                      <a:solidFill>
                        <a:srgbClr val="CC0000"/>
                      </a:solidFill>
                    </a:rPr>
                    <a:t>ESTAB</a:t>
                  </a:r>
                </a:p>
              </p:txBody>
            </p:sp>
          </p:grpSp>
          <p:sp>
            <p:nvSpPr>
              <p:cNvPr id="13" name="Text Box 49"/>
              <p:cNvSpPr txBox="1">
                <a:spLocks noChangeArrowheads="1"/>
              </p:cNvSpPr>
              <p:nvPr/>
            </p:nvSpPr>
            <p:spPr bwMode="auto">
              <a:xfrm>
                <a:off x="1181756" y="6393065"/>
                <a:ext cx="2494894" cy="1077218"/>
              </a:xfrm>
              <a:prstGeom prst="rect">
                <a:avLst/>
              </a:prstGeom>
              <a:solidFill>
                <a:schemeClr val="bg1"/>
              </a:solidFill>
              <a:ln>
                <a:noFill/>
              </a:ln>
              <a:effectLs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dirty="0" smtClean="0"/>
                  <a:t>New connection to server</a:t>
                </a:r>
              </a:p>
              <a:p>
                <a:pPr algn="l">
                  <a:defRPr/>
                </a:pPr>
                <a:r>
                  <a:rPr lang="en-US" dirty="0" smtClean="0"/>
                  <a:t>No connection to client  </a:t>
                </a:r>
              </a:p>
              <a:p>
                <a:pPr algn="l">
                  <a:defRPr/>
                </a:pPr>
                <a:r>
                  <a:rPr lang="en-US" dirty="0"/>
                  <a:t>H</a:t>
                </a:r>
                <a:r>
                  <a:rPr lang="en-US" dirty="0" smtClean="0"/>
                  <a:t>alf open connection!</a:t>
                </a:r>
              </a:p>
              <a:p>
                <a:pPr algn="l">
                  <a:defRPr/>
                </a:pPr>
                <a:r>
                  <a:rPr lang="en-US" dirty="0" smtClean="0"/>
                  <a:t>(no client!)</a:t>
                </a:r>
              </a:p>
            </p:txBody>
          </p:sp>
          <p:sp>
            <p:nvSpPr>
              <p:cNvPr id="145" name="Line 105"/>
              <p:cNvSpPr>
                <a:spLocks noChangeShapeType="1"/>
              </p:cNvSpPr>
              <p:nvPr/>
            </p:nvSpPr>
            <p:spPr bwMode="auto">
              <a:xfrm flipH="1">
                <a:off x="1931212" y="5845824"/>
                <a:ext cx="1433213" cy="57390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46" name="Text Box 115"/>
              <p:cNvSpPr txBox="1">
                <a:spLocks noChangeArrowheads="1"/>
              </p:cNvSpPr>
              <p:nvPr/>
            </p:nvSpPr>
            <p:spPr bwMode="auto">
              <a:xfrm>
                <a:off x="2040451" y="6039499"/>
                <a:ext cx="1274763"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dirty="0" err="1" smtClean="0"/>
                  <a:t>acc_conn</a:t>
                </a:r>
                <a:r>
                  <a:rPr lang="en-US" dirty="0" smtClean="0"/>
                  <a:t>(x)</a:t>
                </a:r>
              </a:p>
            </p:txBody>
          </p:sp>
        </p:grpSp>
      </p:grpSp>
      <p:grpSp>
        <p:nvGrpSpPr>
          <p:cNvPr id="154" name="Group 153"/>
          <p:cNvGrpSpPr/>
          <p:nvPr/>
        </p:nvGrpSpPr>
        <p:grpSpPr>
          <a:xfrm>
            <a:off x="4810125" y="3342150"/>
            <a:ext cx="4048125" cy="4012453"/>
            <a:chOff x="4810125" y="3342150"/>
            <a:chExt cx="4048125" cy="4012453"/>
          </a:xfrm>
        </p:grpSpPr>
        <p:grpSp>
          <p:nvGrpSpPr>
            <p:cNvPr id="21" name="Group 99"/>
            <p:cNvGrpSpPr>
              <a:grpSpLocks/>
            </p:cNvGrpSpPr>
            <p:nvPr/>
          </p:nvGrpSpPr>
          <p:grpSpPr bwMode="auto">
            <a:xfrm>
              <a:off x="4810125" y="3342150"/>
              <a:ext cx="4048125" cy="3417888"/>
              <a:chOff x="3030" y="1831"/>
              <a:chExt cx="2550" cy="2153"/>
            </a:xfrm>
          </p:grpSpPr>
          <p:sp>
            <p:nvSpPr>
              <p:cNvPr id="22" name="Text Box 69"/>
              <p:cNvSpPr txBox="1">
                <a:spLocks noChangeArrowheads="1"/>
              </p:cNvSpPr>
              <p:nvPr/>
            </p:nvSpPr>
            <p:spPr bwMode="auto">
              <a:xfrm>
                <a:off x="3030" y="1831"/>
                <a:ext cx="802" cy="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mtClean="0"/>
                  <a:t>retransmit</a:t>
                </a:r>
              </a:p>
              <a:p>
                <a:pPr algn="r">
                  <a:lnSpc>
                    <a:spcPct val="85000"/>
                  </a:lnSpc>
                  <a:defRPr/>
                </a:pPr>
                <a:r>
                  <a:rPr lang="en-US" smtClean="0"/>
                  <a:t>req_conn(x)</a:t>
                </a:r>
              </a:p>
              <a:p>
                <a:pPr algn="r">
                  <a:defRPr/>
                </a:pPr>
                <a:endParaRPr lang="en-US" smtClean="0"/>
              </a:p>
            </p:txBody>
          </p:sp>
          <p:sp>
            <p:nvSpPr>
              <p:cNvPr id="23" name="Freeform 70"/>
              <p:cNvSpPr>
                <a:spLocks/>
              </p:cNvSpPr>
              <p:nvPr/>
            </p:nvSpPr>
            <p:spPr bwMode="auto">
              <a:xfrm>
                <a:off x="3858" y="2021"/>
                <a:ext cx="962" cy="161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sp>
            <p:nvSpPr>
              <p:cNvPr id="24" name="Text Box 71"/>
              <p:cNvSpPr txBox="1">
                <a:spLocks noChangeArrowheads="1"/>
              </p:cNvSpPr>
              <p:nvPr/>
            </p:nvSpPr>
            <p:spPr bwMode="auto">
              <a:xfrm>
                <a:off x="4841" y="350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sp>
            <p:nvSpPr>
              <p:cNvPr id="25" name="Oval 72"/>
              <p:cNvSpPr>
                <a:spLocks noChangeArrowheads="1"/>
              </p:cNvSpPr>
              <p:nvPr/>
            </p:nvSpPr>
            <p:spPr bwMode="auto">
              <a:xfrm>
                <a:off x="4793" y="358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CC0000"/>
                  </a:solidFill>
                  <a:latin typeface="Tahoma" charset="0"/>
                  <a:ea typeface="ＭＳ Ｐゴシック" charset="0"/>
                </a:endParaRPr>
              </a:p>
            </p:txBody>
          </p:sp>
          <p:sp>
            <p:nvSpPr>
              <p:cNvPr id="26" name="Rectangle 74"/>
              <p:cNvSpPr>
                <a:spLocks noChangeArrowheads="1"/>
              </p:cNvSpPr>
              <p:nvPr/>
            </p:nvSpPr>
            <p:spPr bwMode="auto">
              <a:xfrm>
                <a:off x="3991" y="3178"/>
                <a:ext cx="675" cy="16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7" name="Text Box 75"/>
              <p:cNvSpPr txBox="1">
                <a:spLocks noChangeArrowheads="1"/>
              </p:cNvSpPr>
              <p:nvPr/>
            </p:nvSpPr>
            <p:spPr bwMode="auto">
              <a:xfrm>
                <a:off x="4059" y="3140"/>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req_conn(x)</a:t>
                </a:r>
              </a:p>
            </p:txBody>
          </p:sp>
          <p:sp>
            <p:nvSpPr>
              <p:cNvPr id="28" name="Freeform 86"/>
              <p:cNvSpPr>
                <a:spLocks/>
              </p:cNvSpPr>
              <p:nvPr/>
            </p:nvSpPr>
            <p:spPr bwMode="auto">
              <a:xfrm>
                <a:off x="3847" y="2645"/>
                <a:ext cx="946" cy="1195"/>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a:p>
            </p:txBody>
          </p:sp>
          <p:sp>
            <p:nvSpPr>
              <p:cNvPr id="29" name="Rectangle 88"/>
              <p:cNvSpPr>
                <a:spLocks noChangeArrowheads="1"/>
              </p:cNvSpPr>
              <p:nvPr/>
            </p:nvSpPr>
            <p:spPr bwMode="auto">
              <a:xfrm>
                <a:off x="4068" y="3612"/>
                <a:ext cx="448" cy="17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0" name="Text Box 87"/>
              <p:cNvSpPr txBox="1">
                <a:spLocks noChangeArrowheads="1"/>
              </p:cNvSpPr>
              <p:nvPr/>
            </p:nvSpPr>
            <p:spPr bwMode="auto">
              <a:xfrm>
                <a:off x="3870" y="3584"/>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data(x+1)</a:t>
                </a:r>
              </a:p>
            </p:txBody>
          </p:sp>
          <p:sp>
            <p:nvSpPr>
              <p:cNvPr id="31" name="Text Box 89"/>
              <p:cNvSpPr txBox="1">
                <a:spLocks noChangeArrowheads="1"/>
              </p:cNvSpPr>
              <p:nvPr/>
            </p:nvSpPr>
            <p:spPr bwMode="auto">
              <a:xfrm>
                <a:off x="3062" y="2494"/>
                <a:ext cx="802" cy="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mtClean="0"/>
                  <a:t>retransmit</a:t>
                </a:r>
              </a:p>
              <a:p>
                <a:pPr algn="r">
                  <a:lnSpc>
                    <a:spcPct val="85000"/>
                  </a:lnSpc>
                  <a:defRPr/>
                </a:pPr>
                <a:r>
                  <a:rPr lang="en-US" smtClean="0"/>
                  <a:t>data(x+1)</a:t>
                </a:r>
              </a:p>
              <a:p>
                <a:pPr algn="r">
                  <a:defRPr/>
                </a:pPr>
                <a:endParaRPr lang="en-US" smtClean="0"/>
              </a:p>
            </p:txBody>
          </p:sp>
          <p:sp>
            <p:nvSpPr>
              <p:cNvPr id="32" name="Text Box 90"/>
              <p:cNvSpPr txBox="1">
                <a:spLocks noChangeArrowheads="1"/>
              </p:cNvSpPr>
              <p:nvPr/>
            </p:nvSpPr>
            <p:spPr bwMode="auto">
              <a:xfrm>
                <a:off x="4842" y="3664"/>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defRPr/>
                </a:pPr>
                <a:r>
                  <a:rPr lang="en-US" smtClean="0"/>
                  <a:t>accept</a:t>
                </a:r>
              </a:p>
              <a:p>
                <a:pPr algn="l">
                  <a:lnSpc>
                    <a:spcPct val="85000"/>
                  </a:lnSpc>
                  <a:defRPr/>
                </a:pPr>
                <a:r>
                  <a:rPr lang="en-US" smtClean="0"/>
                  <a:t>data(x+1)</a:t>
                </a:r>
              </a:p>
            </p:txBody>
          </p:sp>
        </p:grpSp>
        <p:sp>
          <p:nvSpPr>
            <p:cNvPr id="147" name="Line 105"/>
            <p:cNvSpPr>
              <a:spLocks noChangeShapeType="1"/>
            </p:cNvSpPr>
            <p:nvPr/>
          </p:nvSpPr>
          <p:spPr bwMode="auto">
            <a:xfrm flipH="1">
              <a:off x="6199778" y="6224394"/>
              <a:ext cx="1492641" cy="113020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48" name="Text Box 115"/>
            <p:cNvSpPr txBox="1">
              <a:spLocks noChangeArrowheads="1"/>
            </p:cNvSpPr>
            <p:nvPr/>
          </p:nvSpPr>
          <p:spPr bwMode="auto">
            <a:xfrm>
              <a:off x="6124207" y="6853011"/>
              <a:ext cx="1327621"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dirty="0" err="1" smtClean="0"/>
                <a:t>acc_conn</a:t>
              </a:r>
              <a:r>
                <a:rPr lang="en-US" dirty="0" smtClean="0"/>
                <a:t>(x)</a:t>
              </a:r>
            </a:p>
          </p:txBody>
        </p:sp>
      </p:grpSp>
    </p:spTree>
    <p:extLst>
      <p:ext uri="{BB962C8B-B14F-4D97-AF65-F5344CB8AC3E}">
        <p14:creationId xmlns:p14="http://schemas.microsoft.com/office/powerpoint/2010/main" xmlns="" val="134252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wipe(up)">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ipe(up)">
                                      <p:cBhvr>
                                        <p:cTn id="2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88" y="607172"/>
            <a:ext cx="9625012" cy="949325"/>
          </a:xfrm>
        </p:spPr>
        <p:txBody>
          <a:bodyPr/>
          <a:lstStyle/>
          <a:p>
            <a:r>
              <a:rPr lang="en-US" dirty="0" smtClean="0"/>
              <a:t>Typical Connection Close</a:t>
            </a:r>
            <a:endParaRPr lang="en-US" dirty="0"/>
          </a:p>
        </p:txBody>
      </p:sp>
      <p:sp>
        <p:nvSpPr>
          <p:cNvPr id="3" name="Content Placeholder 2"/>
          <p:cNvSpPr>
            <a:spLocks noGrp="1"/>
          </p:cNvSpPr>
          <p:nvPr>
            <p:ph idx="1"/>
          </p:nvPr>
        </p:nvSpPr>
        <p:spPr>
          <a:xfrm>
            <a:off x="285153" y="2471872"/>
            <a:ext cx="3285066" cy="5066656"/>
          </a:xfrm>
        </p:spPr>
        <p:txBody>
          <a:bodyPr/>
          <a:lstStyle/>
          <a:p>
            <a:pPr algn="r">
              <a:buNone/>
            </a:pPr>
            <a:r>
              <a:rPr lang="en-US" sz="1800" dirty="0" smtClean="0"/>
              <a:t> application closes socket</a:t>
            </a:r>
          </a:p>
          <a:p>
            <a:pPr algn="r">
              <a:buNone/>
            </a:pPr>
            <a:endParaRPr lang="en-US" sz="1800" dirty="0"/>
          </a:p>
          <a:p>
            <a:pPr algn="r">
              <a:buNone/>
            </a:pPr>
            <a:r>
              <a:rPr lang="en-US" sz="1800" dirty="0" smtClean="0"/>
              <a:t>all </a:t>
            </a:r>
            <a:r>
              <a:rPr lang="en-US" sz="1800" dirty="0" err="1" smtClean="0"/>
              <a:t>acks</a:t>
            </a:r>
            <a:r>
              <a:rPr lang="en-US" sz="1800" dirty="0" smtClean="0"/>
              <a:t> received</a:t>
            </a:r>
          </a:p>
          <a:p>
            <a:pPr algn="r">
              <a:buNone/>
            </a:pPr>
            <a:r>
              <a:rPr lang="en-US" sz="1800" dirty="0" smtClean="0"/>
              <a:t>cannot send, but can </a:t>
            </a:r>
          </a:p>
          <a:p>
            <a:pPr algn="r">
              <a:buNone/>
            </a:pPr>
            <a:r>
              <a:rPr lang="en-US" sz="1800" dirty="0" smtClean="0"/>
              <a:t>still receive</a:t>
            </a:r>
          </a:p>
          <a:p>
            <a:pPr algn="r">
              <a:buNone/>
            </a:pPr>
            <a:endParaRPr lang="en-US" sz="1600" dirty="0" smtClean="0"/>
          </a:p>
          <a:p>
            <a:pPr algn="r">
              <a:buNone/>
            </a:pPr>
            <a:r>
              <a:rPr lang="en-US" sz="1600" dirty="0" smtClean="0"/>
              <a:t/>
            </a:r>
            <a:br>
              <a:rPr lang="en-US" sz="1600" dirty="0" smtClean="0"/>
            </a:br>
            <a:r>
              <a:rPr lang="en-US" sz="1600" dirty="0"/>
              <a:t/>
            </a:r>
            <a:br>
              <a:rPr lang="en-US" sz="1600" dirty="0"/>
            </a:br>
            <a:endParaRPr lang="en-US" sz="1600" dirty="0"/>
          </a:p>
          <a:p>
            <a:pPr algn="r">
              <a:buNone/>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algn="r">
              <a:buNone/>
            </a:pPr>
            <a:r>
              <a:rPr lang="en-US" sz="1800" dirty="0" smtClean="0"/>
              <a:t/>
            </a:r>
            <a:br>
              <a:rPr lang="en-US" sz="1800" dirty="0" smtClean="0"/>
            </a:br>
            <a:r>
              <a:rPr lang="en-US" sz="1800" dirty="0" smtClean="0"/>
              <a:t/>
            </a:r>
            <a:br>
              <a:rPr lang="en-US" sz="1800" dirty="0" smtClean="0"/>
            </a:br>
            <a:r>
              <a:rPr lang="en-US" sz="1800" dirty="0" smtClean="0"/>
              <a:t>Socket closed</a:t>
            </a:r>
            <a:r>
              <a:rPr lang="en-US" sz="1800" dirty="0" smtClean="0">
                <a:solidFill>
                  <a:schemeClr val="bg1"/>
                </a:solidFill>
              </a:rPr>
              <a:t>_</a:t>
            </a:r>
            <a:endParaRPr lang="en-US" sz="1800" dirty="0">
              <a:solidFill>
                <a:schemeClr val="bg1"/>
              </a:solidFill>
            </a:endParaRPr>
          </a:p>
        </p:txBody>
      </p:sp>
      <p:sp>
        <p:nvSpPr>
          <p:cNvPr id="4" name="Content Placeholder 2"/>
          <p:cNvSpPr txBox="1">
            <a:spLocks/>
          </p:cNvSpPr>
          <p:nvPr/>
        </p:nvSpPr>
        <p:spPr bwMode="auto">
          <a:xfrm>
            <a:off x="5926682" y="2116797"/>
            <a:ext cx="3386238" cy="5290094"/>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marR="0" lvl="0" algn="l" defTabSz="1019175" rtl="0" eaLnBrk="0" fontAlgn="base" latinLnBrk="0" hangingPunct="0">
              <a:lnSpc>
                <a:spcPct val="100000"/>
              </a:lnSpc>
              <a:spcBef>
                <a:spcPct val="20000"/>
              </a:spcBef>
              <a:spcAft>
                <a:spcPct val="0"/>
              </a:spcAft>
              <a:buClr>
                <a:srgbClr val="993300"/>
              </a:buClr>
              <a:buSzPct val="75000"/>
              <a:tabLst/>
              <a:defRPr/>
            </a:pPr>
            <a:r>
              <a:rPr lang="en-US" kern="0" dirty="0" smtClean="0">
                <a:solidFill>
                  <a:schemeClr val="tx1"/>
                </a:solidFill>
                <a:latin typeface="+mn-lt"/>
                <a:ea typeface="+mn-ea"/>
              </a:rPr>
              <a:t/>
            </a:r>
            <a:br>
              <a:rPr lang="en-US" kern="0" dirty="0" smtClean="0">
                <a:solidFill>
                  <a:schemeClr val="tx1"/>
                </a:solidFill>
                <a:latin typeface="+mn-lt"/>
                <a:ea typeface="+mn-ea"/>
              </a:rPr>
            </a:br>
            <a:r>
              <a:rPr lang="en-US" kern="0" dirty="0" smtClean="0">
                <a:solidFill>
                  <a:schemeClr val="tx1"/>
                </a:solidFill>
                <a:latin typeface="+mn-lt"/>
                <a:ea typeface="+mn-ea"/>
              </a:rPr>
              <a:t/>
            </a:r>
            <a:br>
              <a:rPr lang="en-US" kern="0" dirty="0" smtClean="0">
                <a:solidFill>
                  <a:schemeClr val="tx1"/>
                </a:solidFill>
                <a:latin typeface="+mn-lt"/>
                <a:ea typeface="+mn-ea"/>
              </a:rPr>
            </a:br>
            <a:r>
              <a:rPr lang="en-US" kern="0" dirty="0" smtClean="0">
                <a:solidFill>
                  <a:schemeClr val="tx1"/>
                </a:solidFill>
                <a:latin typeface="+mn-lt"/>
                <a:ea typeface="+mn-ea"/>
              </a:rPr>
              <a:t/>
            </a:r>
            <a:br>
              <a:rPr lang="en-US" kern="0" dirty="0" smtClean="0">
                <a:solidFill>
                  <a:schemeClr val="tx1"/>
                </a:solidFill>
                <a:latin typeface="+mn-lt"/>
                <a:ea typeface="+mn-ea"/>
              </a:rPr>
            </a:br>
            <a:r>
              <a:rPr lang="en-US" kern="0" dirty="0" smtClean="0">
                <a:solidFill>
                  <a:schemeClr val="tx1"/>
                </a:solidFill>
                <a:latin typeface="+mn-lt"/>
                <a:ea typeface="+mn-ea"/>
              </a:rPr>
              <a:t/>
            </a:r>
            <a:br>
              <a:rPr lang="en-US" kern="0" dirty="0" smtClean="0">
                <a:solidFill>
                  <a:schemeClr val="tx1"/>
                </a:solidFill>
                <a:latin typeface="+mn-lt"/>
                <a:ea typeface="+mn-ea"/>
              </a:rPr>
            </a:b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
            </a:r>
            <a:b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br>
            <a:endParaRPr lang="en-US" kern="0" noProof="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b="0" i="0" u="none" strike="noStrike" kern="0" cap="none" spc="0" normalizeH="0" dirty="0" smtClean="0">
                <a:ln>
                  <a:noFill/>
                </a:ln>
                <a:solidFill>
                  <a:schemeClr val="tx1"/>
                </a:solidFill>
                <a:effectLst/>
                <a:uLnTx/>
                <a:uFillTx/>
                <a:latin typeface="+mn-lt"/>
                <a:ea typeface="+mn-ea"/>
                <a:cs typeface="ＭＳ Ｐゴシック" charset="-128"/>
              </a:rPr>
              <a:t>can still send</a:t>
            </a:r>
          </a:p>
          <a:p>
            <a:pPr marR="0" lvl="0" algn="l" defTabSz="1019175" rtl="0" eaLnBrk="0" fontAlgn="base" latinLnBrk="0" hangingPunct="0">
              <a:lnSpc>
                <a:spcPct val="100000"/>
              </a:lnSpc>
              <a:spcBef>
                <a:spcPct val="20000"/>
              </a:spcBef>
              <a:spcAft>
                <a:spcPct val="0"/>
              </a:spcAft>
              <a:buClr>
                <a:srgbClr val="993300"/>
              </a:buClr>
              <a:buSzPct val="75000"/>
              <a:tabLst/>
              <a:defRPr/>
            </a:pPr>
            <a:endParaRPr kumimoji="0" lang="en-US" sz="1000" b="0" i="0" u="none" strike="noStrike" kern="0" cap="none" spc="0" normalizeH="0" dirty="0" smtClean="0">
              <a:ln>
                <a:noFill/>
              </a:ln>
              <a:solidFill>
                <a:schemeClr val="tx1"/>
              </a:solidFill>
              <a:effectLst/>
              <a:uLnTx/>
              <a:uFillTx/>
              <a:latin typeface="+mn-lt"/>
              <a:ea typeface="+mn-ea"/>
              <a:cs typeface="ＭＳ Ｐゴシック" charset="-128"/>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b="0" i="0" u="none" strike="noStrike" kern="0" cap="none" spc="0" normalizeH="0" dirty="0" smtClean="0">
                <a:ln>
                  <a:noFill/>
                </a:ln>
                <a:solidFill>
                  <a:schemeClr val="tx1"/>
                </a:solidFill>
                <a:effectLst/>
                <a:uLnTx/>
                <a:uFillTx/>
                <a:latin typeface="+mn-lt"/>
                <a:ea typeface="+mn-ea"/>
                <a:cs typeface="ＭＳ Ｐゴシック" charset="-128"/>
              </a:rPr>
              <a:t>application closes socket</a:t>
            </a:r>
            <a:endPar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endParaRPr>
          </a:p>
          <a:p>
            <a:pPr marR="0" lvl="0" algn="l" defTabSz="1019175" rtl="0" eaLnBrk="0" fontAlgn="base" latinLnBrk="0" hangingPunct="0">
              <a:lnSpc>
                <a:spcPct val="100000"/>
              </a:lnSpc>
              <a:spcBef>
                <a:spcPct val="20000"/>
              </a:spcBef>
              <a:spcAft>
                <a:spcPct val="0"/>
              </a:spcAft>
              <a:buClr>
                <a:srgbClr val="993300"/>
              </a:buClr>
              <a:buSzPct val="75000"/>
              <a:tabLst/>
              <a:defRPr/>
            </a:pPr>
            <a:endParaRPr kumimoji="0" lang="en-US" sz="1000" b="0" i="0" u="none" strike="noStrike" kern="0" cap="none" spc="0" normalizeH="0" noProof="0" dirty="0" smtClean="0">
              <a:ln>
                <a:noFill/>
              </a:ln>
              <a:solidFill>
                <a:schemeClr val="tx1"/>
              </a:solidFill>
              <a:effectLst/>
              <a:uLnTx/>
              <a:uFillTx/>
              <a:latin typeface="+mn-lt"/>
              <a:ea typeface="+mn-ea"/>
              <a:cs typeface="ＭＳ Ｐゴシック" charset="-128"/>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all </a:t>
            </a:r>
            <a:r>
              <a:rPr kumimoji="0" lang="en-US" sz="1800" b="0" i="0" u="none" strike="noStrike" kern="0" cap="none" spc="0" normalizeH="0" noProof="0" dirty="0" err="1" smtClean="0">
                <a:ln>
                  <a:noFill/>
                </a:ln>
                <a:solidFill>
                  <a:schemeClr val="tx1"/>
                </a:solidFill>
                <a:effectLst/>
                <a:uLnTx/>
                <a:uFillTx/>
                <a:latin typeface="+mn-lt"/>
                <a:ea typeface="+mn-ea"/>
                <a:cs typeface="ＭＳ Ｐゴシック" charset="-128"/>
              </a:rPr>
              <a:t>acks</a:t>
            </a: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 received</a:t>
            </a:r>
          </a:p>
          <a:p>
            <a:pPr marR="0" lvl="0" algn="l" defTabSz="1019175" rtl="0" eaLnBrk="0" fontAlgn="base" latinLnBrk="0" hangingPunct="0">
              <a:lnSpc>
                <a:spcPct val="100000"/>
              </a:lnSpc>
              <a:spcBef>
                <a:spcPct val="20000"/>
              </a:spcBef>
              <a:spcAft>
                <a:spcPct val="0"/>
              </a:spcAft>
              <a:buClr>
                <a:srgbClr val="993300"/>
              </a:buClr>
              <a:buSzPct val="75000"/>
              <a:tabLst/>
              <a:defRPr/>
            </a:pPr>
            <a:endParaRPr lang="en-US" kern="0" dirty="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rPr>
              <a:t>cannot send</a:t>
            </a:r>
          </a:p>
          <a:p>
            <a:pPr marR="0" lvl="0" algn="l" defTabSz="1019175" rtl="0" eaLnBrk="0" fontAlgn="base" latinLnBrk="0" hangingPunct="0">
              <a:lnSpc>
                <a:spcPct val="100000"/>
              </a:lnSpc>
              <a:spcBef>
                <a:spcPct val="20000"/>
              </a:spcBef>
              <a:spcAft>
                <a:spcPct val="0"/>
              </a:spcAft>
              <a:buClr>
                <a:srgbClr val="993300"/>
              </a:buClr>
              <a:buSzPct val="75000"/>
              <a:tabLst/>
              <a:defRPr/>
            </a:pPr>
            <a:endParaRPr lang="en-US" kern="0" dirty="0" smtClean="0">
              <a:solidFill>
                <a:schemeClr val="tx1"/>
              </a:solidFill>
              <a:latin typeface="+mn-lt"/>
              <a:ea typeface="+mn-ea"/>
            </a:endParaRPr>
          </a:p>
          <a:p>
            <a:pPr marR="0" lvl="0" algn="l" defTabSz="1019175" rtl="0" eaLnBrk="0" fontAlgn="base" latinLnBrk="0" hangingPunct="0">
              <a:lnSpc>
                <a:spcPct val="100000"/>
              </a:lnSpc>
              <a:spcBef>
                <a:spcPct val="20000"/>
              </a:spcBef>
              <a:spcAft>
                <a:spcPct val="0"/>
              </a:spcAft>
              <a:buClr>
                <a:srgbClr val="993300"/>
              </a:buClr>
              <a:buSzPct val="75000"/>
              <a:tabLst/>
              <a:defRPr/>
            </a:pPr>
            <a:r>
              <a:rPr lang="en-US" kern="0" dirty="0">
                <a:solidFill>
                  <a:schemeClr val="tx1"/>
                </a:solidFill>
                <a:latin typeface="+mn-lt"/>
                <a:ea typeface="+mn-ea"/>
              </a:rPr>
              <a:t>s</a:t>
            </a:r>
            <a:r>
              <a:rPr lang="en-US" kern="0" dirty="0" smtClean="0">
                <a:solidFill>
                  <a:schemeClr val="tx1"/>
                </a:solidFill>
                <a:latin typeface="+mn-lt"/>
                <a:ea typeface="+mn-ea"/>
              </a:rPr>
              <a:t>ocket closed</a:t>
            </a:r>
            <a:endParaRPr kumimoji="0" lang="en-US" sz="1800" b="0" i="0" u="none" strike="noStrike" kern="0" cap="none" spc="0" normalizeH="0" noProof="0" dirty="0" smtClean="0">
              <a:ln>
                <a:noFill/>
              </a:ln>
              <a:solidFill>
                <a:schemeClr val="tx1"/>
              </a:solidFill>
              <a:effectLst/>
              <a:uLnTx/>
              <a:uFillTx/>
              <a:latin typeface="+mn-lt"/>
              <a:ea typeface="+mn-ea"/>
              <a:cs typeface="ＭＳ Ｐゴシック" charset="-128"/>
            </a:endParaRPr>
          </a:p>
          <a:p>
            <a:pPr marR="0" lvl="0" algn="l" defTabSz="1019175" rtl="0" eaLnBrk="0" fontAlgn="base" latinLnBrk="0" hangingPunct="0">
              <a:lnSpc>
                <a:spcPct val="100000"/>
              </a:lnSpc>
              <a:spcBef>
                <a:spcPct val="20000"/>
              </a:spcBef>
              <a:spcAft>
                <a:spcPct val="0"/>
              </a:spcAft>
              <a:buClr>
                <a:srgbClr val="993300"/>
              </a:buClr>
              <a:buSzPct val="75000"/>
              <a:tabLst/>
              <a:defRPr/>
            </a:pPr>
            <a:endParaRPr kumimoji="0" lang="en-US" sz="1800" b="0" i="0" u="none" strike="noStrike" kern="0" cap="none" spc="0" normalizeH="0" baseline="0" noProof="0" dirty="0">
              <a:ln>
                <a:noFill/>
              </a:ln>
              <a:solidFill>
                <a:schemeClr val="tx1"/>
              </a:solidFill>
              <a:effectLst/>
              <a:uLnTx/>
              <a:uFillTx/>
              <a:latin typeface="+mn-lt"/>
              <a:ea typeface="+mn-ea"/>
              <a:cs typeface="ＭＳ Ｐゴシック" charset="-128"/>
            </a:endParaRPr>
          </a:p>
        </p:txBody>
      </p:sp>
      <p:sp>
        <p:nvSpPr>
          <p:cNvPr id="20" name="Slide Number Placeholder 19"/>
          <p:cNvSpPr>
            <a:spLocks noGrp="1"/>
          </p:cNvSpPr>
          <p:nvPr>
            <p:ph type="sldNum" sz="quarter" idx="10"/>
          </p:nvPr>
        </p:nvSpPr>
        <p:spPr/>
        <p:txBody>
          <a:bodyPr/>
          <a:lstStyle/>
          <a:p>
            <a:fld id="{0141FDE6-E944-5E4E-B1F7-CDB5575C5021}" type="slidenum">
              <a:rPr lang="en-US" smtClean="0"/>
              <a:pPr/>
              <a:t>6</a:t>
            </a:fld>
            <a:endParaRPr lang="en-US"/>
          </a:p>
        </p:txBody>
      </p:sp>
      <p:grpSp>
        <p:nvGrpSpPr>
          <p:cNvPr id="31" name="Group 30"/>
          <p:cNvGrpSpPr/>
          <p:nvPr/>
        </p:nvGrpSpPr>
        <p:grpSpPr>
          <a:xfrm>
            <a:off x="3073257" y="1508866"/>
            <a:ext cx="3254528" cy="6098561"/>
            <a:chOff x="3073257" y="1508866"/>
            <a:chExt cx="3254528" cy="6098561"/>
          </a:xfrm>
        </p:grpSpPr>
        <p:pic>
          <p:nvPicPr>
            <p:cNvPr id="18" name="Picture 17"/>
            <p:cNvPicPr>
              <a:picLocks noChangeAspect="1"/>
            </p:cNvPicPr>
            <p:nvPr/>
          </p:nvPicPr>
          <p:blipFill>
            <a:blip r:embed="rId3" cstate="print"/>
            <a:stretch>
              <a:fillRect/>
            </a:stretch>
          </p:blipFill>
          <p:spPr>
            <a:xfrm>
              <a:off x="5508355" y="1508866"/>
              <a:ext cx="819430" cy="819430"/>
            </a:xfrm>
            <a:prstGeom prst="rect">
              <a:avLst/>
            </a:prstGeom>
          </p:spPr>
        </p:pic>
        <p:pic>
          <p:nvPicPr>
            <p:cNvPr id="19" name="Picture 18"/>
            <p:cNvPicPr>
              <a:picLocks noChangeAspect="1"/>
            </p:cNvPicPr>
            <p:nvPr/>
          </p:nvPicPr>
          <p:blipFill>
            <a:blip r:embed="rId4" cstate="print"/>
            <a:stretch>
              <a:fillRect/>
            </a:stretch>
          </p:blipFill>
          <p:spPr>
            <a:xfrm>
              <a:off x="3186194" y="1510795"/>
              <a:ext cx="854855" cy="854855"/>
            </a:xfrm>
            <a:prstGeom prst="rect">
              <a:avLst/>
            </a:prstGeom>
          </p:spPr>
        </p:pic>
        <p:grpSp>
          <p:nvGrpSpPr>
            <p:cNvPr id="30" name="Group 29"/>
            <p:cNvGrpSpPr/>
            <p:nvPr/>
          </p:nvGrpSpPr>
          <p:grpSpPr>
            <a:xfrm>
              <a:off x="3073257" y="2444148"/>
              <a:ext cx="2859128" cy="5163279"/>
              <a:chOff x="3073257" y="2444148"/>
              <a:chExt cx="2859128" cy="5163279"/>
            </a:xfrm>
          </p:grpSpPr>
          <p:grpSp>
            <p:nvGrpSpPr>
              <p:cNvPr id="8" name="Group 19"/>
              <p:cNvGrpSpPr/>
              <p:nvPr/>
            </p:nvGrpSpPr>
            <p:grpSpPr>
              <a:xfrm>
                <a:off x="3572470" y="2444148"/>
                <a:ext cx="2332815" cy="5163279"/>
                <a:chOff x="3198970" y="2444148"/>
                <a:chExt cx="2332815" cy="5350845"/>
              </a:xfrm>
            </p:grpSpPr>
            <p:cxnSp>
              <p:nvCxnSpPr>
                <p:cNvPr id="6" name="Straight Arrow Connector 5"/>
                <p:cNvCxnSpPr/>
                <p:nvPr/>
              </p:nvCxnSpPr>
              <p:spPr bwMode="auto">
                <a:xfrm rot="5400000">
                  <a:off x="529071" y="5123507"/>
                  <a:ext cx="5341385" cy="1588"/>
                </a:xfrm>
                <a:prstGeom prst="straightConnector1">
                  <a:avLst/>
                </a:prstGeom>
                <a:solidFill>
                  <a:schemeClr val="accent1"/>
                </a:solidFill>
                <a:ln w="28575" cap="flat" cmpd="sng" algn="ctr">
                  <a:solidFill>
                    <a:schemeClr val="tx1"/>
                  </a:solidFill>
                  <a:prstDash val="solid"/>
                  <a:round/>
                  <a:headEnd type="none" w="sm" len="sm"/>
                  <a:tailEnd type="arrow" w="med" len="med"/>
                </a:ln>
                <a:effectLst/>
              </p:spPr>
            </p:cxnSp>
            <p:cxnSp>
              <p:nvCxnSpPr>
                <p:cNvPr id="7" name="Straight Arrow Connector 6"/>
                <p:cNvCxnSpPr/>
                <p:nvPr/>
              </p:nvCxnSpPr>
              <p:spPr bwMode="auto">
                <a:xfrm rot="5400000">
                  <a:off x="2860298" y="5114047"/>
                  <a:ext cx="5341385" cy="1588"/>
                </a:xfrm>
                <a:prstGeom prst="straightConnector1">
                  <a:avLst/>
                </a:prstGeom>
                <a:solidFill>
                  <a:schemeClr val="accent1"/>
                </a:solidFill>
                <a:ln w="28575" cap="flat" cmpd="sng" algn="ctr">
                  <a:solidFill>
                    <a:schemeClr val="tx1"/>
                  </a:solidFill>
                  <a:prstDash val="solid"/>
                  <a:round/>
                  <a:headEnd type="none" w="sm" len="sm"/>
                  <a:tailEnd type="arrow" w="med" len="med"/>
                </a:ln>
                <a:effectLst/>
              </p:spPr>
            </p:cxnSp>
          </p:grpSp>
          <p:cxnSp>
            <p:nvCxnSpPr>
              <p:cNvPr id="9" name="Straight Arrow Connector 8"/>
              <p:cNvCxnSpPr/>
              <p:nvPr/>
            </p:nvCxnSpPr>
            <p:spPr bwMode="auto">
              <a:xfrm>
                <a:off x="3573263" y="3361712"/>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H="1">
                <a:off x="3576257" y="4048678"/>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 name="Straight Arrow Connector 11"/>
              <p:cNvCxnSpPr/>
              <p:nvPr/>
            </p:nvCxnSpPr>
            <p:spPr bwMode="auto">
              <a:xfrm>
                <a:off x="3591702" y="5776377"/>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rot="869013">
                <a:off x="4279064" y="3276097"/>
                <a:ext cx="991340" cy="369332"/>
              </a:xfrm>
              <a:prstGeom prst="rect">
                <a:avLst/>
              </a:prstGeom>
              <a:noFill/>
            </p:spPr>
            <p:txBody>
              <a:bodyPr wrap="none" rtlCol="0" anchor="ctr">
                <a:spAutoFit/>
              </a:bodyPr>
              <a:lstStyle/>
              <a:p>
                <a:pPr algn="ctr"/>
                <a:r>
                  <a:rPr lang="en-US" dirty="0" smtClean="0">
                    <a:latin typeface="+mn-lt"/>
                  </a:rPr>
                  <a:t>FIN(</a:t>
                </a:r>
                <a:r>
                  <a:rPr lang="en-US" i="1" dirty="0" smtClean="0">
                    <a:latin typeface="+mn-lt"/>
                  </a:rPr>
                  <a:t>M</a:t>
                </a:r>
                <a:r>
                  <a:rPr lang="en-US" dirty="0" smtClean="0">
                    <a:latin typeface="+mn-lt"/>
                  </a:rPr>
                  <a:t>)</a:t>
                </a:r>
                <a:endParaRPr lang="en-US" dirty="0">
                  <a:latin typeface="+mn-lt"/>
                </a:endParaRPr>
              </a:p>
            </p:txBody>
          </p:sp>
          <p:sp>
            <p:nvSpPr>
              <p:cNvPr id="22" name="TextBox 21"/>
              <p:cNvSpPr txBox="1"/>
              <p:nvPr/>
            </p:nvSpPr>
            <p:spPr>
              <a:xfrm rot="869013">
                <a:off x="4111857" y="5704658"/>
                <a:ext cx="1381546" cy="369332"/>
              </a:xfrm>
              <a:prstGeom prst="rect">
                <a:avLst/>
              </a:prstGeom>
              <a:noFill/>
            </p:spPr>
            <p:txBody>
              <a:bodyPr wrap="none" rtlCol="0" anchor="ctr">
                <a:spAutoFit/>
              </a:bodyPr>
              <a:lstStyle/>
              <a:p>
                <a:pPr algn="ctr"/>
                <a:r>
                  <a:rPr lang="en-US" dirty="0" smtClean="0">
                    <a:latin typeface="+mn-lt"/>
                  </a:rPr>
                  <a:t>ACK(</a:t>
                </a:r>
                <a:r>
                  <a:rPr lang="en-US" i="1" dirty="0" smtClean="0">
                    <a:latin typeface="+mn-lt"/>
                  </a:rPr>
                  <a:t>N</a:t>
                </a:r>
                <a:r>
                  <a:rPr lang="en-US" dirty="0" smtClean="0">
                    <a:latin typeface="+mn-lt"/>
                  </a:rPr>
                  <a:t>+1)</a:t>
                </a:r>
                <a:endParaRPr lang="en-US" dirty="0">
                  <a:latin typeface="+mn-lt"/>
                </a:endParaRPr>
              </a:p>
            </p:txBody>
          </p:sp>
          <p:sp>
            <p:nvSpPr>
              <p:cNvPr id="23" name="TextBox 22"/>
              <p:cNvSpPr txBox="1"/>
              <p:nvPr/>
            </p:nvSpPr>
            <p:spPr>
              <a:xfrm rot="20729555">
                <a:off x="3951520" y="4000414"/>
                <a:ext cx="1403412" cy="369332"/>
              </a:xfrm>
              <a:prstGeom prst="rect">
                <a:avLst/>
              </a:prstGeom>
              <a:noFill/>
            </p:spPr>
            <p:txBody>
              <a:bodyPr wrap="none" rtlCol="0" anchor="ctr">
                <a:spAutoFit/>
              </a:bodyPr>
              <a:lstStyle/>
              <a:p>
                <a:pPr algn="ctr"/>
                <a:r>
                  <a:rPr lang="en-US" dirty="0" smtClean="0">
                    <a:latin typeface="+mn-lt"/>
                  </a:rPr>
                  <a:t>ACK(</a:t>
                </a:r>
                <a:r>
                  <a:rPr lang="en-US" i="1" dirty="0" smtClean="0">
                    <a:latin typeface="+mn-lt"/>
                  </a:rPr>
                  <a:t>M</a:t>
                </a:r>
                <a:r>
                  <a:rPr lang="en-US" dirty="0" smtClean="0">
                    <a:latin typeface="+mn-lt"/>
                  </a:rPr>
                  <a:t>+1)</a:t>
                </a:r>
                <a:endParaRPr lang="en-US" dirty="0">
                  <a:latin typeface="+mn-lt"/>
                </a:endParaRPr>
              </a:p>
            </p:txBody>
          </p:sp>
          <p:cxnSp>
            <p:nvCxnSpPr>
              <p:cNvPr id="26" name="Straight Arrow Connector 25"/>
              <p:cNvCxnSpPr/>
              <p:nvPr/>
            </p:nvCxnSpPr>
            <p:spPr bwMode="auto">
              <a:xfrm flipH="1">
                <a:off x="3578430" y="4979527"/>
                <a:ext cx="2340683" cy="59763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7" name="TextBox 26"/>
              <p:cNvSpPr txBox="1"/>
              <p:nvPr/>
            </p:nvSpPr>
            <p:spPr>
              <a:xfrm rot="20729555">
                <a:off x="4170662" y="4931263"/>
                <a:ext cx="969474" cy="369332"/>
              </a:xfrm>
              <a:prstGeom prst="rect">
                <a:avLst/>
              </a:prstGeom>
              <a:noFill/>
            </p:spPr>
            <p:txBody>
              <a:bodyPr wrap="none" rtlCol="0" anchor="ctr">
                <a:spAutoFit/>
              </a:bodyPr>
              <a:lstStyle/>
              <a:p>
                <a:pPr algn="ctr"/>
                <a:r>
                  <a:rPr lang="en-US" dirty="0" smtClean="0">
                    <a:latin typeface="+mn-lt"/>
                  </a:rPr>
                  <a:t>FIN(</a:t>
                </a:r>
                <a:r>
                  <a:rPr lang="en-US" i="1" dirty="0" smtClean="0">
                    <a:latin typeface="+mn-lt"/>
                  </a:rPr>
                  <a:t>N</a:t>
                </a:r>
                <a:r>
                  <a:rPr lang="en-US" dirty="0" smtClean="0">
                    <a:latin typeface="+mn-lt"/>
                  </a:rPr>
                  <a:t>)</a:t>
                </a:r>
                <a:endParaRPr lang="en-US" dirty="0">
                  <a:latin typeface="+mn-lt"/>
                </a:endParaRPr>
              </a:p>
            </p:txBody>
          </p:sp>
          <p:sp>
            <p:nvSpPr>
              <p:cNvPr id="28" name="Text Box 25"/>
              <p:cNvSpPr txBox="1">
                <a:spLocks noChangeArrowheads="1"/>
              </p:cNvSpPr>
              <p:nvPr/>
            </p:nvSpPr>
            <p:spPr bwMode="auto">
              <a:xfrm rot="16200000">
                <a:off x="2501360" y="6325685"/>
                <a:ext cx="1543686" cy="399891"/>
              </a:xfrm>
              <a:prstGeom prst="rect">
                <a:avLst/>
              </a:prstGeom>
              <a:noFill/>
              <a:ln w="9525">
                <a:noFill/>
                <a:miter lim="800000"/>
                <a:headEnd/>
                <a:tailEnd/>
              </a:ln>
              <a:effectLst/>
            </p:spPr>
            <p:txBody>
              <a:bodyPr wrap="none">
                <a:prstTxWarp prst="textNoShape">
                  <a:avLst/>
                </a:prstTxWarp>
                <a:spAutoFit/>
              </a:bodyPr>
              <a:lstStyle/>
              <a:p>
                <a:r>
                  <a:rPr lang="en-US" sz="2000" dirty="0">
                    <a:latin typeface="+mn-lt"/>
                  </a:rPr>
                  <a:t>timed wait</a:t>
                </a:r>
              </a:p>
            </p:txBody>
          </p:sp>
          <p:sp>
            <p:nvSpPr>
              <p:cNvPr id="15" name="Left Bracket 14"/>
              <p:cNvSpPr/>
              <p:nvPr/>
            </p:nvSpPr>
            <p:spPr bwMode="auto">
              <a:xfrm>
                <a:off x="3468885" y="5735837"/>
                <a:ext cx="81942" cy="165246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grpSp>
      </p:grpSp>
      <p:sp>
        <p:nvSpPr>
          <p:cNvPr id="29" name="Rounded Rectangle 28"/>
          <p:cNvSpPr/>
          <p:nvPr/>
        </p:nvSpPr>
        <p:spPr bwMode="auto">
          <a:xfrm>
            <a:off x="6282231" y="6664498"/>
            <a:ext cx="2840663" cy="1037913"/>
          </a:xfrm>
          <a:prstGeom prst="roundRect">
            <a:avLst/>
          </a:prstGeom>
          <a:solidFill>
            <a:srgbClr val="CAFEB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dirty="0" smtClean="0">
                <a:latin typeface="+mn-lt"/>
              </a:rPr>
              <a:t>if final ACK is lost, </a:t>
            </a:r>
            <a:br>
              <a:rPr lang="en-US" dirty="0" smtClean="0">
                <a:latin typeface="+mn-lt"/>
              </a:rPr>
            </a:br>
            <a:r>
              <a:rPr lang="en-US" dirty="0" smtClean="0">
                <a:latin typeface="+mn-lt"/>
              </a:rPr>
              <a:t>server re-sends FIN, </a:t>
            </a:r>
            <a:br>
              <a:rPr lang="en-US" dirty="0" smtClean="0">
                <a:latin typeface="+mn-lt"/>
              </a:rPr>
            </a:br>
            <a:r>
              <a:rPr lang="en-US" dirty="0" smtClean="0">
                <a:latin typeface="+mn-lt"/>
              </a:rPr>
              <a:t>client re-sends ACK</a:t>
            </a:r>
            <a:endParaRPr kumimoji="0" lang="en-US" sz="1800" b="0" i="0" u="none" strike="noStrike" cap="none" normalizeH="0" baseline="0" dirty="0" smtClean="0">
              <a:ln>
                <a:noFill/>
              </a:ln>
              <a:solidFill>
                <a:schemeClr val="tx2"/>
              </a:solidFill>
              <a:effectLst/>
              <a:latin typeface="+mn-lt"/>
            </a:endParaRPr>
          </a:p>
        </p:txBody>
      </p:sp>
    </p:spTree>
    <p:extLst>
      <p:ext uri="{BB962C8B-B14F-4D97-AF65-F5344CB8AC3E}">
        <p14:creationId xmlns:p14="http://schemas.microsoft.com/office/powerpoint/2010/main" xmlns="" val="312985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a:t>TCP</a:t>
            </a:r>
            <a:r>
              <a:rPr lang="en-US" dirty="0" smtClean="0"/>
              <a:t> </a:t>
            </a:r>
            <a:r>
              <a:rPr lang="en-US" b="1" u="sng" dirty="0" smtClean="0"/>
              <a:t>Server</a:t>
            </a:r>
            <a:r>
              <a:rPr lang="en-US" dirty="0" smtClean="0"/>
              <a:t> “Life Cycle”</a:t>
            </a:r>
            <a:endParaRPr lang="en-US" dirty="0"/>
          </a:p>
        </p:txBody>
      </p:sp>
      <p:sp>
        <p:nvSpPr>
          <p:cNvPr id="8" name="Slide Number Placeholder 7"/>
          <p:cNvSpPr>
            <a:spLocks noGrp="1"/>
          </p:cNvSpPr>
          <p:nvPr>
            <p:ph type="sldNum" sz="quarter" idx="10"/>
          </p:nvPr>
        </p:nvSpPr>
        <p:spPr/>
        <p:txBody>
          <a:bodyPr/>
          <a:lstStyle/>
          <a:p>
            <a:fld id="{8030269B-3FF7-874D-8ED1-2D9E2506D078}" type="slidenum">
              <a:rPr lang="en-US" smtClean="0"/>
              <a:pPr/>
              <a:t>7</a:t>
            </a:fld>
            <a:endParaRPr lang="en-US"/>
          </a:p>
        </p:txBody>
      </p:sp>
      <p:grpSp>
        <p:nvGrpSpPr>
          <p:cNvPr id="7" name="Group 6"/>
          <p:cNvGrpSpPr/>
          <p:nvPr/>
        </p:nvGrpSpPr>
        <p:grpSpPr>
          <a:xfrm>
            <a:off x="584185" y="1932157"/>
            <a:ext cx="9058379" cy="5166758"/>
            <a:chOff x="-105865" y="2052543"/>
            <a:chExt cx="9058379" cy="5166758"/>
          </a:xfrm>
        </p:grpSpPr>
        <p:sp>
          <p:nvSpPr>
            <p:cNvPr id="9" name="Rounded Rectangle 8"/>
            <p:cNvSpPr/>
            <p:nvPr/>
          </p:nvSpPr>
          <p:spPr bwMode="auto">
            <a:xfrm>
              <a:off x="3732816" y="2052543"/>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closed</a:t>
              </a:r>
            </a:p>
          </p:txBody>
        </p:sp>
        <p:sp>
          <p:nvSpPr>
            <p:cNvPr id="10" name="Rounded Rectangle 9"/>
            <p:cNvSpPr/>
            <p:nvPr/>
          </p:nvSpPr>
          <p:spPr bwMode="auto">
            <a:xfrm>
              <a:off x="1576258" y="3641722"/>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dirty="0" smtClean="0">
                  <a:latin typeface="+mn-lt"/>
                </a:rPr>
                <a:t>last </a:t>
              </a:r>
              <a:r>
                <a:rPr lang="en-US" dirty="0" err="1" smtClean="0">
                  <a:latin typeface="+mn-lt"/>
                </a:rPr>
                <a:t>ack</a:t>
              </a:r>
              <a:endParaRPr kumimoji="0" lang="en-US" sz="1800" b="0" i="0" u="none" strike="noStrike" cap="none" normalizeH="0" baseline="0" dirty="0" smtClean="0">
                <a:ln>
                  <a:noFill/>
                </a:ln>
                <a:solidFill>
                  <a:schemeClr val="tx2"/>
                </a:solidFill>
                <a:effectLst/>
                <a:latin typeface="+mn-lt"/>
              </a:endParaRPr>
            </a:p>
          </p:txBody>
        </p:sp>
        <p:sp>
          <p:nvSpPr>
            <p:cNvPr id="11" name="Rounded Rectangle 10"/>
            <p:cNvSpPr/>
            <p:nvPr/>
          </p:nvSpPr>
          <p:spPr bwMode="auto">
            <a:xfrm>
              <a:off x="3742583" y="6757479"/>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established</a:t>
              </a:r>
            </a:p>
          </p:txBody>
        </p:sp>
        <p:sp>
          <p:nvSpPr>
            <p:cNvPr id="12" name="Rounded Rectangle 11"/>
            <p:cNvSpPr/>
            <p:nvPr/>
          </p:nvSpPr>
          <p:spPr bwMode="auto">
            <a:xfrm>
              <a:off x="5896079" y="5383301"/>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SYN received</a:t>
              </a:r>
            </a:p>
          </p:txBody>
        </p:sp>
        <p:sp>
          <p:nvSpPr>
            <p:cNvPr id="13" name="Rounded Rectangle 12"/>
            <p:cNvSpPr/>
            <p:nvPr/>
          </p:nvSpPr>
          <p:spPr bwMode="auto">
            <a:xfrm>
              <a:off x="5881721" y="3572958"/>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dirty="0" smtClean="0">
                  <a:latin typeface="+mn-lt"/>
                </a:rPr>
                <a:t>LISTEN</a:t>
              </a:r>
              <a:endParaRPr kumimoji="0" lang="en-US" sz="1800" b="0" i="0" u="none" strike="noStrike" cap="none" normalizeH="0" baseline="0" dirty="0" smtClean="0">
                <a:ln>
                  <a:noFill/>
                </a:ln>
                <a:solidFill>
                  <a:schemeClr val="tx2"/>
                </a:solidFill>
                <a:effectLst/>
                <a:latin typeface="+mn-lt"/>
              </a:endParaRPr>
            </a:p>
          </p:txBody>
        </p:sp>
        <p:sp>
          <p:nvSpPr>
            <p:cNvPr id="14" name="Rounded Rectangle 13"/>
            <p:cNvSpPr/>
            <p:nvPr/>
          </p:nvSpPr>
          <p:spPr bwMode="auto">
            <a:xfrm>
              <a:off x="1549072" y="5372014"/>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close wait</a:t>
              </a:r>
            </a:p>
          </p:txBody>
        </p:sp>
        <p:cxnSp>
          <p:nvCxnSpPr>
            <p:cNvPr id="15" name="Straight Arrow Connector 14"/>
            <p:cNvCxnSpPr>
              <a:stCxn id="10" idx="0"/>
              <a:endCxn id="9" idx="1"/>
            </p:cNvCxnSpPr>
            <p:nvPr/>
          </p:nvCxnSpPr>
          <p:spPr bwMode="auto">
            <a:xfrm flipV="1">
              <a:off x="2538324" y="2283454"/>
              <a:ext cx="1194492" cy="1358268"/>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6" name="Straight Arrow Connector 15"/>
            <p:cNvCxnSpPr>
              <a:stCxn id="14" idx="0"/>
              <a:endCxn id="10" idx="2"/>
            </p:cNvCxnSpPr>
            <p:nvPr/>
          </p:nvCxnSpPr>
          <p:spPr bwMode="auto">
            <a:xfrm flipV="1">
              <a:off x="2511138" y="4103544"/>
              <a:ext cx="27186" cy="1268470"/>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7" name="Straight Arrow Connector 16"/>
            <p:cNvCxnSpPr>
              <a:stCxn id="11" idx="1"/>
              <a:endCxn id="14" idx="2"/>
            </p:cNvCxnSpPr>
            <p:nvPr/>
          </p:nvCxnSpPr>
          <p:spPr bwMode="auto">
            <a:xfrm flipH="1" flipV="1">
              <a:off x="2511138" y="5833836"/>
              <a:ext cx="1231445" cy="1154554"/>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8" name="Straight Arrow Connector 17"/>
            <p:cNvCxnSpPr>
              <a:stCxn id="12" idx="2"/>
            </p:cNvCxnSpPr>
            <p:nvPr/>
          </p:nvCxnSpPr>
          <p:spPr bwMode="auto">
            <a:xfrm flipH="1">
              <a:off x="5721086" y="5845123"/>
              <a:ext cx="1137059" cy="1159177"/>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9" name="Straight Arrow Connector 18"/>
            <p:cNvCxnSpPr>
              <a:stCxn id="13" idx="2"/>
              <a:endCxn id="12" idx="0"/>
            </p:cNvCxnSpPr>
            <p:nvPr/>
          </p:nvCxnSpPr>
          <p:spPr bwMode="auto">
            <a:xfrm>
              <a:off x="6843787" y="4034780"/>
              <a:ext cx="14358" cy="1348521"/>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20" name="Straight Arrow Connector 19"/>
            <p:cNvCxnSpPr/>
            <p:nvPr/>
          </p:nvCxnSpPr>
          <p:spPr bwMode="auto">
            <a:xfrm>
              <a:off x="5669776" y="2257796"/>
              <a:ext cx="1167306" cy="1295669"/>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
          <p:nvSpPr>
            <p:cNvPr id="21" name="TextBox 20"/>
            <p:cNvSpPr txBox="1"/>
            <p:nvPr/>
          </p:nvSpPr>
          <p:spPr>
            <a:xfrm>
              <a:off x="6384278" y="2386081"/>
              <a:ext cx="2568236" cy="553998"/>
            </a:xfrm>
            <a:prstGeom prst="rect">
              <a:avLst/>
            </a:prstGeom>
            <a:noFill/>
          </p:spPr>
          <p:txBody>
            <a:bodyPr wrap="none" lIns="0" tIns="0" rIns="0" bIns="0" rtlCol="0" anchor="ctr">
              <a:spAutoFit/>
            </a:bodyPr>
            <a:lstStyle/>
            <a:p>
              <a:pPr algn="ctr"/>
              <a:r>
                <a:rPr lang="en-US" dirty="0" smtClean="0">
                  <a:latin typeface="Verdana"/>
                </a:rPr>
                <a:t>server application</a:t>
              </a:r>
              <a:br>
                <a:rPr lang="en-US" dirty="0" smtClean="0">
                  <a:latin typeface="Verdana"/>
                </a:rPr>
              </a:br>
              <a:r>
                <a:rPr lang="en-US" dirty="0" smtClean="0">
                  <a:latin typeface="Verdana"/>
                </a:rPr>
                <a:t>opens listening socket</a:t>
              </a:r>
              <a:endParaRPr lang="en-US" dirty="0">
                <a:latin typeface="Verdana"/>
              </a:endParaRPr>
            </a:p>
          </p:txBody>
        </p:sp>
        <p:sp>
          <p:nvSpPr>
            <p:cNvPr id="22" name="TextBox 21"/>
            <p:cNvSpPr txBox="1"/>
            <p:nvPr/>
          </p:nvSpPr>
          <p:spPr>
            <a:xfrm>
              <a:off x="1500985" y="2522803"/>
              <a:ext cx="1505257" cy="553998"/>
            </a:xfrm>
            <a:prstGeom prst="rect">
              <a:avLst/>
            </a:prstGeom>
            <a:noFill/>
          </p:spPr>
          <p:txBody>
            <a:bodyPr wrap="none" lIns="0" tIns="0" rIns="0" bIns="0" rtlCol="0" anchor="ctr">
              <a:spAutoFit/>
            </a:bodyPr>
            <a:lstStyle/>
            <a:p>
              <a:pPr algn="ctr"/>
              <a:r>
                <a:rPr lang="en-US" dirty="0" smtClean="0">
                  <a:latin typeface="Verdana"/>
                </a:rPr>
                <a:t>receive ACK</a:t>
              </a:r>
              <a:br>
                <a:rPr lang="en-US" dirty="0" smtClean="0">
                  <a:latin typeface="Verdana"/>
                </a:rPr>
              </a:br>
              <a:r>
                <a:rPr lang="en-US" dirty="0" smtClean="0">
                  <a:latin typeface="Verdana"/>
                </a:rPr>
                <a:t>send nothing</a:t>
              </a:r>
              <a:endParaRPr lang="en-US" dirty="0">
                <a:latin typeface="Verdana"/>
              </a:endParaRPr>
            </a:p>
          </p:txBody>
        </p:sp>
        <p:sp>
          <p:nvSpPr>
            <p:cNvPr id="23" name="TextBox 22"/>
            <p:cNvSpPr txBox="1"/>
            <p:nvPr/>
          </p:nvSpPr>
          <p:spPr>
            <a:xfrm>
              <a:off x="-105865" y="4361025"/>
              <a:ext cx="2566996" cy="830997"/>
            </a:xfrm>
            <a:prstGeom prst="rect">
              <a:avLst/>
            </a:prstGeom>
            <a:noFill/>
          </p:spPr>
          <p:txBody>
            <a:bodyPr wrap="none" lIns="0" tIns="0" rIns="0" bIns="0" rtlCol="0" anchor="ctr">
              <a:spAutoFit/>
            </a:bodyPr>
            <a:lstStyle/>
            <a:p>
              <a:pPr algn="ctr"/>
              <a:r>
                <a:rPr lang="en-US" dirty="0" smtClean="0">
                  <a:latin typeface="Verdana"/>
                </a:rPr>
                <a:t>app closes socket,</a:t>
              </a:r>
            </a:p>
            <a:p>
              <a:pPr algn="ctr"/>
              <a:r>
                <a:rPr lang="en-US" dirty="0" smtClean="0">
                  <a:latin typeface="Verdana"/>
                </a:rPr>
                <a:t>wait for pending </a:t>
              </a:r>
              <a:r>
                <a:rPr lang="en-US" dirty="0" err="1" smtClean="0">
                  <a:latin typeface="Verdana"/>
                </a:rPr>
                <a:t>acks</a:t>
              </a:r>
              <a:r>
                <a:rPr lang="en-US" dirty="0" smtClean="0">
                  <a:latin typeface="Verdana"/>
                </a:rPr>
                <a:t>,</a:t>
              </a:r>
              <a:br>
                <a:rPr lang="en-US" dirty="0" smtClean="0">
                  <a:latin typeface="Verdana"/>
                </a:rPr>
              </a:br>
              <a:r>
                <a:rPr lang="en-US" dirty="0" smtClean="0">
                  <a:latin typeface="Verdana"/>
                </a:rPr>
                <a:t>send FIN</a:t>
              </a:r>
              <a:endParaRPr lang="en-US" dirty="0">
                <a:latin typeface="Verdana"/>
              </a:endParaRPr>
            </a:p>
          </p:txBody>
        </p:sp>
        <p:sp>
          <p:nvSpPr>
            <p:cNvPr id="24" name="TextBox 23"/>
            <p:cNvSpPr txBox="1"/>
            <p:nvPr/>
          </p:nvSpPr>
          <p:spPr>
            <a:xfrm>
              <a:off x="1683941" y="6358259"/>
              <a:ext cx="1312859" cy="553998"/>
            </a:xfrm>
            <a:prstGeom prst="rect">
              <a:avLst/>
            </a:prstGeom>
            <a:noFill/>
          </p:spPr>
          <p:txBody>
            <a:bodyPr wrap="none" lIns="0" tIns="0" rIns="0" bIns="0" rtlCol="0" anchor="ctr">
              <a:spAutoFit/>
            </a:bodyPr>
            <a:lstStyle/>
            <a:p>
              <a:pPr algn="ctr"/>
              <a:r>
                <a:rPr lang="en-US" dirty="0" smtClean="0">
                  <a:latin typeface="Verdana"/>
                </a:rPr>
                <a:t>receive FIN</a:t>
              </a:r>
              <a:br>
                <a:rPr lang="en-US" dirty="0" smtClean="0">
                  <a:latin typeface="Verdana"/>
                </a:rPr>
              </a:br>
              <a:r>
                <a:rPr lang="en-US" dirty="0" smtClean="0">
                  <a:latin typeface="Verdana"/>
                </a:rPr>
                <a:t>send ACK</a:t>
              </a:r>
              <a:endParaRPr lang="en-US" dirty="0">
                <a:latin typeface="Verdana"/>
              </a:endParaRPr>
            </a:p>
          </p:txBody>
        </p:sp>
        <p:sp>
          <p:nvSpPr>
            <p:cNvPr id="25" name="TextBox 24"/>
            <p:cNvSpPr txBox="1"/>
            <p:nvPr/>
          </p:nvSpPr>
          <p:spPr>
            <a:xfrm>
              <a:off x="6380848" y="6259800"/>
              <a:ext cx="1505257" cy="553998"/>
            </a:xfrm>
            <a:prstGeom prst="rect">
              <a:avLst/>
            </a:prstGeom>
            <a:noFill/>
          </p:spPr>
          <p:txBody>
            <a:bodyPr wrap="none" lIns="0" tIns="0" rIns="0" bIns="0" rtlCol="0" anchor="ctr">
              <a:spAutoFit/>
            </a:bodyPr>
            <a:lstStyle/>
            <a:p>
              <a:pPr algn="ctr"/>
              <a:r>
                <a:rPr lang="en-US" dirty="0" smtClean="0">
                  <a:latin typeface="Verdana"/>
                </a:rPr>
                <a:t>receive ACK</a:t>
              </a:r>
              <a:br>
                <a:rPr lang="en-US" dirty="0" smtClean="0">
                  <a:latin typeface="Verdana"/>
                </a:rPr>
              </a:br>
              <a:r>
                <a:rPr lang="en-US" dirty="0" smtClean="0">
                  <a:latin typeface="Verdana"/>
                </a:rPr>
                <a:t>send nothing</a:t>
              </a:r>
              <a:endParaRPr lang="en-US" dirty="0">
                <a:latin typeface="Verdana"/>
              </a:endParaRPr>
            </a:p>
          </p:txBody>
        </p:sp>
        <p:sp>
          <p:nvSpPr>
            <p:cNvPr id="26" name="TextBox 25"/>
            <p:cNvSpPr txBox="1"/>
            <p:nvPr/>
          </p:nvSpPr>
          <p:spPr>
            <a:xfrm>
              <a:off x="6974987" y="4376757"/>
              <a:ext cx="1910228" cy="553998"/>
            </a:xfrm>
            <a:prstGeom prst="rect">
              <a:avLst/>
            </a:prstGeom>
            <a:noFill/>
          </p:spPr>
          <p:txBody>
            <a:bodyPr wrap="none" lIns="0" tIns="0" rIns="0" bIns="0" rtlCol="0" anchor="ctr">
              <a:spAutoFit/>
            </a:bodyPr>
            <a:lstStyle/>
            <a:p>
              <a:pPr algn="ctr"/>
              <a:r>
                <a:rPr lang="en-US" dirty="0" smtClean="0">
                  <a:latin typeface="Verdana"/>
                </a:rPr>
                <a:t>receive SYN, </a:t>
              </a:r>
              <a:br>
                <a:rPr lang="en-US" dirty="0" smtClean="0">
                  <a:latin typeface="Verdana"/>
                </a:rPr>
              </a:br>
              <a:r>
                <a:rPr lang="en-US" dirty="0" smtClean="0">
                  <a:latin typeface="Verdana"/>
                </a:rPr>
                <a:t>send SYN &amp; ACK</a:t>
              </a:r>
              <a:endParaRPr lang="en-US" dirty="0">
                <a:latin typeface="Verdana"/>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74300" y="561550"/>
            <a:ext cx="8549640" cy="1295400"/>
          </a:xfrm>
        </p:spPr>
        <p:txBody>
          <a:bodyPr/>
          <a:lstStyle/>
          <a:p>
            <a:r>
              <a:rPr lang="en-US" dirty="0"/>
              <a:t>TCP </a:t>
            </a:r>
            <a:r>
              <a:rPr lang="en-US" b="1" u="sng" dirty="0" smtClean="0"/>
              <a:t>Client</a:t>
            </a:r>
            <a:r>
              <a:rPr lang="en-US" dirty="0" smtClean="0"/>
              <a:t> “Life Cycle”</a:t>
            </a:r>
            <a:endParaRPr lang="en-US" dirty="0"/>
          </a:p>
        </p:txBody>
      </p:sp>
      <p:sp>
        <p:nvSpPr>
          <p:cNvPr id="3" name="Slide Number Placeholder 2"/>
          <p:cNvSpPr>
            <a:spLocks noGrp="1"/>
          </p:cNvSpPr>
          <p:nvPr>
            <p:ph type="sldNum" sz="quarter" idx="10"/>
          </p:nvPr>
        </p:nvSpPr>
        <p:spPr>
          <a:xfrm>
            <a:off x="9908004" y="7515202"/>
            <a:ext cx="114139" cy="215444"/>
          </a:xfrm>
        </p:spPr>
        <p:txBody>
          <a:bodyPr/>
          <a:lstStyle/>
          <a:p>
            <a:fld id="{8030269B-3FF7-874D-8ED1-2D9E2506D078}" type="slidenum">
              <a:rPr lang="en-US" smtClean="0">
                <a:latin typeface="+mn-lt"/>
              </a:rPr>
              <a:pPr/>
              <a:t>8</a:t>
            </a:fld>
            <a:endParaRPr lang="en-US" dirty="0">
              <a:latin typeface="+mn-lt"/>
            </a:endParaRPr>
          </a:p>
        </p:txBody>
      </p:sp>
      <p:grpSp>
        <p:nvGrpSpPr>
          <p:cNvPr id="29" name="Group 28"/>
          <p:cNvGrpSpPr/>
          <p:nvPr/>
        </p:nvGrpSpPr>
        <p:grpSpPr>
          <a:xfrm>
            <a:off x="1044094" y="2039714"/>
            <a:ext cx="8324256" cy="5179587"/>
            <a:chOff x="1044094" y="2039714"/>
            <a:chExt cx="8324256" cy="5179587"/>
          </a:xfrm>
        </p:grpSpPr>
        <p:sp>
          <p:nvSpPr>
            <p:cNvPr id="2" name="Rounded Rectangle 1"/>
            <p:cNvSpPr/>
            <p:nvPr/>
          </p:nvSpPr>
          <p:spPr bwMode="auto">
            <a:xfrm>
              <a:off x="3732816" y="2039714"/>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closed</a:t>
              </a:r>
            </a:p>
          </p:txBody>
        </p:sp>
        <p:sp>
          <p:nvSpPr>
            <p:cNvPr id="6" name="Rounded Rectangle 5"/>
            <p:cNvSpPr/>
            <p:nvPr/>
          </p:nvSpPr>
          <p:spPr bwMode="auto">
            <a:xfrm>
              <a:off x="1576258" y="3641722"/>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dirty="0" smtClean="0">
                  <a:latin typeface="+mn-lt"/>
                </a:rPr>
                <a:t>time wait</a:t>
              </a:r>
              <a:endParaRPr kumimoji="0" lang="en-US" sz="1800" b="0" i="0" u="none" strike="noStrike" cap="none" normalizeH="0" baseline="0" dirty="0" smtClean="0">
                <a:ln>
                  <a:noFill/>
                </a:ln>
                <a:solidFill>
                  <a:schemeClr val="tx2"/>
                </a:solidFill>
                <a:effectLst/>
                <a:latin typeface="+mn-lt"/>
              </a:endParaRPr>
            </a:p>
          </p:txBody>
        </p:sp>
        <p:sp>
          <p:nvSpPr>
            <p:cNvPr id="7" name="Rounded Rectangle 6"/>
            <p:cNvSpPr/>
            <p:nvPr/>
          </p:nvSpPr>
          <p:spPr bwMode="auto">
            <a:xfrm>
              <a:off x="3742583" y="6757479"/>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FIN</a:t>
              </a:r>
              <a:r>
                <a:rPr kumimoji="0" lang="en-US" sz="1800" b="0" i="0" u="none" strike="noStrike" cap="none" normalizeH="0" dirty="0" smtClean="0">
                  <a:ln>
                    <a:noFill/>
                  </a:ln>
                  <a:solidFill>
                    <a:schemeClr val="tx2"/>
                  </a:solidFill>
                  <a:effectLst/>
                  <a:latin typeface="+mn-lt"/>
                </a:rPr>
                <a:t> wait 1</a:t>
              </a:r>
              <a:endParaRPr kumimoji="0" lang="en-US" sz="1800" b="0" i="0" u="none" strike="noStrike" cap="none" normalizeH="0" baseline="0" dirty="0" smtClean="0">
                <a:ln>
                  <a:noFill/>
                </a:ln>
                <a:solidFill>
                  <a:schemeClr val="tx2"/>
                </a:solidFill>
                <a:effectLst/>
                <a:latin typeface="+mn-lt"/>
              </a:endParaRPr>
            </a:p>
          </p:txBody>
        </p:sp>
        <p:sp>
          <p:nvSpPr>
            <p:cNvPr id="8" name="Rounded Rectangle 7"/>
            <p:cNvSpPr/>
            <p:nvPr/>
          </p:nvSpPr>
          <p:spPr bwMode="auto">
            <a:xfrm>
              <a:off x="5896079" y="5383301"/>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established</a:t>
              </a:r>
            </a:p>
          </p:txBody>
        </p:sp>
        <p:sp>
          <p:nvSpPr>
            <p:cNvPr id="9" name="Rounded Rectangle 8"/>
            <p:cNvSpPr/>
            <p:nvPr/>
          </p:nvSpPr>
          <p:spPr bwMode="auto">
            <a:xfrm>
              <a:off x="5881721" y="3572958"/>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dirty="0" smtClean="0">
                  <a:latin typeface="+mn-lt"/>
                </a:rPr>
                <a:t>SYN sent</a:t>
              </a:r>
              <a:endParaRPr kumimoji="0" lang="en-US" sz="1800" b="0" i="0" u="none" strike="noStrike" cap="none" normalizeH="0" baseline="0" dirty="0" smtClean="0">
                <a:ln>
                  <a:noFill/>
                </a:ln>
                <a:solidFill>
                  <a:schemeClr val="tx2"/>
                </a:solidFill>
                <a:effectLst/>
                <a:latin typeface="+mn-lt"/>
              </a:endParaRPr>
            </a:p>
          </p:txBody>
        </p:sp>
        <p:sp>
          <p:nvSpPr>
            <p:cNvPr id="10" name="Rounded Rectangle 9"/>
            <p:cNvSpPr/>
            <p:nvPr/>
          </p:nvSpPr>
          <p:spPr bwMode="auto">
            <a:xfrm>
              <a:off x="1549072" y="5372014"/>
              <a:ext cx="1924132" cy="461822"/>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FIN wait 2</a:t>
              </a:r>
            </a:p>
          </p:txBody>
        </p:sp>
        <p:cxnSp>
          <p:nvCxnSpPr>
            <p:cNvPr id="5" name="Straight Arrow Connector 4"/>
            <p:cNvCxnSpPr>
              <a:stCxn id="6" idx="0"/>
              <a:endCxn id="2" idx="1"/>
            </p:cNvCxnSpPr>
            <p:nvPr/>
          </p:nvCxnSpPr>
          <p:spPr bwMode="auto">
            <a:xfrm flipV="1">
              <a:off x="2538324" y="2270625"/>
              <a:ext cx="1194492" cy="1371097"/>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4" name="Straight Arrow Connector 13"/>
            <p:cNvCxnSpPr>
              <a:stCxn id="10" idx="0"/>
              <a:endCxn id="6" idx="2"/>
            </p:cNvCxnSpPr>
            <p:nvPr/>
          </p:nvCxnSpPr>
          <p:spPr bwMode="auto">
            <a:xfrm flipV="1">
              <a:off x="2511138" y="4103544"/>
              <a:ext cx="27186" cy="1268470"/>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5" name="Straight Arrow Connector 14"/>
            <p:cNvCxnSpPr>
              <a:stCxn id="7" idx="1"/>
              <a:endCxn id="10" idx="2"/>
            </p:cNvCxnSpPr>
            <p:nvPr/>
          </p:nvCxnSpPr>
          <p:spPr bwMode="auto">
            <a:xfrm flipH="1" flipV="1">
              <a:off x="2511138" y="5833836"/>
              <a:ext cx="1231445" cy="1154554"/>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6" name="Straight Arrow Connector 15"/>
            <p:cNvCxnSpPr>
              <a:stCxn id="8" idx="2"/>
              <a:endCxn id="7" idx="3"/>
            </p:cNvCxnSpPr>
            <p:nvPr/>
          </p:nvCxnSpPr>
          <p:spPr bwMode="auto">
            <a:xfrm flipH="1">
              <a:off x="5666715" y="5845123"/>
              <a:ext cx="1191430" cy="1143267"/>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7" name="Straight Arrow Connector 16"/>
            <p:cNvCxnSpPr>
              <a:stCxn id="9" idx="2"/>
              <a:endCxn id="8" idx="0"/>
            </p:cNvCxnSpPr>
            <p:nvPr/>
          </p:nvCxnSpPr>
          <p:spPr bwMode="auto">
            <a:xfrm>
              <a:off x="6843787" y="4034780"/>
              <a:ext cx="14358" cy="1348521"/>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8" name="Straight Arrow Connector 17"/>
            <p:cNvCxnSpPr/>
            <p:nvPr/>
          </p:nvCxnSpPr>
          <p:spPr bwMode="auto">
            <a:xfrm>
              <a:off x="5669776" y="2257796"/>
              <a:ext cx="1167306" cy="1295669"/>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
          <p:nvSpPr>
            <p:cNvPr id="28" name="TextBox 27"/>
            <p:cNvSpPr txBox="1"/>
            <p:nvPr/>
          </p:nvSpPr>
          <p:spPr>
            <a:xfrm>
              <a:off x="6280536" y="2386081"/>
              <a:ext cx="2775712" cy="553998"/>
            </a:xfrm>
            <a:prstGeom prst="rect">
              <a:avLst/>
            </a:prstGeom>
            <a:noFill/>
          </p:spPr>
          <p:txBody>
            <a:bodyPr wrap="none" lIns="0" tIns="0" rIns="0" bIns="0" rtlCol="0" anchor="ctr">
              <a:spAutoFit/>
            </a:bodyPr>
            <a:lstStyle/>
            <a:p>
              <a:pPr algn="ctr"/>
              <a:r>
                <a:rPr lang="en-US" dirty="0" smtClean="0">
                  <a:latin typeface="Verdana"/>
                </a:rPr>
                <a:t>client application</a:t>
              </a:r>
              <a:br>
                <a:rPr lang="en-US" dirty="0" smtClean="0">
                  <a:latin typeface="Verdana"/>
                </a:rPr>
              </a:br>
              <a:r>
                <a:rPr lang="en-US" dirty="0" smtClean="0">
                  <a:latin typeface="Verdana"/>
                </a:rPr>
                <a:t>initiates TCP connection</a:t>
              </a:r>
              <a:endParaRPr lang="en-US" dirty="0">
                <a:latin typeface="Verdana"/>
              </a:endParaRPr>
            </a:p>
          </p:txBody>
        </p:sp>
        <p:sp>
          <p:nvSpPr>
            <p:cNvPr id="31" name="TextBox 30"/>
            <p:cNvSpPr txBox="1"/>
            <p:nvPr/>
          </p:nvSpPr>
          <p:spPr>
            <a:xfrm>
              <a:off x="1713643" y="2538481"/>
              <a:ext cx="1399309" cy="553998"/>
            </a:xfrm>
            <a:prstGeom prst="rect">
              <a:avLst/>
            </a:prstGeom>
            <a:noFill/>
          </p:spPr>
          <p:txBody>
            <a:bodyPr wrap="none" lIns="0" tIns="0" rIns="0" bIns="0" rtlCol="0" anchor="ctr">
              <a:spAutoFit/>
            </a:bodyPr>
            <a:lstStyle/>
            <a:p>
              <a:pPr algn="ctr"/>
              <a:r>
                <a:rPr lang="en-US" dirty="0" smtClean="0">
                  <a:latin typeface="Verdana"/>
                </a:rPr>
                <a:t>wait 30-120</a:t>
              </a:r>
              <a:br>
                <a:rPr lang="en-US" dirty="0" smtClean="0">
                  <a:latin typeface="Verdana"/>
                </a:rPr>
              </a:br>
              <a:r>
                <a:rPr lang="en-US" dirty="0" smtClean="0">
                  <a:latin typeface="Verdana"/>
                </a:rPr>
                <a:t>seconds?</a:t>
              </a:r>
              <a:endParaRPr lang="en-US" dirty="0">
                <a:latin typeface="Verdana"/>
              </a:endParaRPr>
            </a:p>
          </p:txBody>
        </p:sp>
        <p:sp>
          <p:nvSpPr>
            <p:cNvPr id="32" name="TextBox 31"/>
            <p:cNvSpPr txBox="1"/>
            <p:nvPr/>
          </p:nvSpPr>
          <p:spPr>
            <a:xfrm>
              <a:off x="1044094" y="4409884"/>
              <a:ext cx="1312859" cy="553998"/>
            </a:xfrm>
            <a:prstGeom prst="rect">
              <a:avLst/>
            </a:prstGeom>
            <a:noFill/>
          </p:spPr>
          <p:txBody>
            <a:bodyPr wrap="none" lIns="0" tIns="0" rIns="0" bIns="0" rtlCol="0" anchor="ctr">
              <a:spAutoFit/>
            </a:bodyPr>
            <a:lstStyle/>
            <a:p>
              <a:pPr algn="ctr"/>
              <a:r>
                <a:rPr lang="en-US" dirty="0" smtClean="0">
                  <a:latin typeface="Verdana"/>
                </a:rPr>
                <a:t>receive FIN</a:t>
              </a:r>
              <a:br>
                <a:rPr lang="en-US" dirty="0" smtClean="0">
                  <a:latin typeface="Verdana"/>
                </a:rPr>
              </a:br>
              <a:r>
                <a:rPr lang="en-US" dirty="0" smtClean="0">
                  <a:latin typeface="Verdana"/>
                </a:rPr>
                <a:t>send ACK</a:t>
              </a:r>
              <a:endParaRPr lang="en-US" dirty="0">
                <a:latin typeface="Verdana"/>
              </a:endParaRPr>
            </a:p>
          </p:txBody>
        </p:sp>
        <p:sp>
          <p:nvSpPr>
            <p:cNvPr id="33" name="TextBox 32"/>
            <p:cNvSpPr txBox="1"/>
            <p:nvPr/>
          </p:nvSpPr>
          <p:spPr>
            <a:xfrm>
              <a:off x="1587742" y="6358259"/>
              <a:ext cx="1505257" cy="553998"/>
            </a:xfrm>
            <a:prstGeom prst="rect">
              <a:avLst/>
            </a:prstGeom>
            <a:noFill/>
          </p:spPr>
          <p:txBody>
            <a:bodyPr wrap="none" lIns="0" tIns="0" rIns="0" bIns="0" rtlCol="0" anchor="ctr">
              <a:spAutoFit/>
            </a:bodyPr>
            <a:lstStyle/>
            <a:p>
              <a:pPr algn="ctr"/>
              <a:r>
                <a:rPr lang="en-US" dirty="0" smtClean="0">
                  <a:latin typeface="Verdana"/>
                </a:rPr>
                <a:t>receive ACK</a:t>
              </a:r>
              <a:br>
                <a:rPr lang="en-US" dirty="0" smtClean="0">
                  <a:latin typeface="Verdana"/>
                </a:rPr>
              </a:br>
              <a:r>
                <a:rPr lang="en-US" dirty="0" smtClean="0">
                  <a:latin typeface="Verdana"/>
                </a:rPr>
                <a:t>send nothing</a:t>
              </a:r>
              <a:endParaRPr lang="en-US" dirty="0">
                <a:latin typeface="Verdana"/>
              </a:endParaRPr>
            </a:p>
          </p:txBody>
        </p:sp>
        <p:sp>
          <p:nvSpPr>
            <p:cNvPr id="34" name="TextBox 33"/>
            <p:cNvSpPr txBox="1"/>
            <p:nvPr/>
          </p:nvSpPr>
          <p:spPr>
            <a:xfrm>
              <a:off x="6055837" y="6092548"/>
              <a:ext cx="3072544" cy="1107996"/>
            </a:xfrm>
            <a:prstGeom prst="rect">
              <a:avLst/>
            </a:prstGeom>
            <a:noFill/>
          </p:spPr>
          <p:txBody>
            <a:bodyPr wrap="square" lIns="0" tIns="0" rIns="0" bIns="0" rtlCol="0" anchor="ctr">
              <a:spAutoFit/>
            </a:bodyPr>
            <a:lstStyle/>
            <a:p>
              <a:pPr algn="ctr"/>
              <a:r>
                <a:rPr lang="en-US" dirty="0" smtClean="0">
                  <a:latin typeface="Verdana"/>
                </a:rPr>
                <a:t>client application</a:t>
              </a:r>
              <a:br>
                <a:rPr lang="en-US" dirty="0" smtClean="0">
                  <a:latin typeface="Verdana"/>
                </a:rPr>
              </a:br>
              <a:r>
                <a:rPr lang="en-US" dirty="0" smtClean="0">
                  <a:latin typeface="Verdana"/>
                </a:rPr>
                <a:t>initiates close</a:t>
              </a:r>
              <a:br>
                <a:rPr lang="en-US" dirty="0" smtClean="0">
                  <a:latin typeface="Verdana"/>
                </a:rPr>
              </a:br>
              <a:r>
                <a:rPr lang="en-US" dirty="0" smtClean="0">
                  <a:latin typeface="Verdana"/>
                </a:rPr>
                <a:t>wait for pending </a:t>
              </a:r>
              <a:r>
                <a:rPr lang="en-US" dirty="0" err="1" smtClean="0">
                  <a:latin typeface="Verdana"/>
                </a:rPr>
                <a:t>acks</a:t>
              </a:r>
              <a:r>
                <a:rPr lang="en-US" dirty="0" smtClean="0">
                  <a:latin typeface="Verdana"/>
                </a:rPr>
                <a:t>,</a:t>
              </a:r>
            </a:p>
            <a:p>
              <a:pPr algn="ctr"/>
              <a:r>
                <a:rPr lang="en-US" dirty="0" smtClean="0">
                  <a:latin typeface="Verdana"/>
                </a:rPr>
                <a:t>send FIN</a:t>
              </a:r>
              <a:endParaRPr lang="en-US" dirty="0">
                <a:latin typeface="Verdana"/>
              </a:endParaRPr>
            </a:p>
          </p:txBody>
        </p:sp>
        <p:sp>
          <p:nvSpPr>
            <p:cNvPr id="35" name="TextBox 34"/>
            <p:cNvSpPr txBox="1"/>
            <p:nvPr/>
          </p:nvSpPr>
          <p:spPr>
            <a:xfrm>
              <a:off x="7056306" y="4392435"/>
              <a:ext cx="2312044" cy="553998"/>
            </a:xfrm>
            <a:prstGeom prst="rect">
              <a:avLst/>
            </a:prstGeom>
            <a:noFill/>
          </p:spPr>
          <p:txBody>
            <a:bodyPr wrap="none" lIns="0" tIns="0" rIns="0" bIns="0" rtlCol="0" anchor="ctr">
              <a:spAutoFit/>
            </a:bodyPr>
            <a:lstStyle/>
            <a:p>
              <a:pPr algn="ctr"/>
              <a:r>
                <a:rPr lang="en-US" dirty="0" smtClean="0">
                  <a:latin typeface="Verdana"/>
                </a:rPr>
                <a:t>receives SYN &amp; ACK</a:t>
              </a:r>
              <a:br>
                <a:rPr lang="en-US" dirty="0" smtClean="0">
                  <a:latin typeface="Verdana"/>
                </a:rPr>
              </a:br>
              <a:r>
                <a:rPr lang="en-US" dirty="0" smtClean="0">
                  <a:latin typeface="Verdana"/>
                </a:rPr>
                <a:t>send ACK</a:t>
              </a:r>
              <a:endParaRPr lang="en-US" dirty="0">
                <a:latin typeface="Verdana"/>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dirty="0"/>
              <a:t>TCP</a:t>
            </a:r>
            <a:r>
              <a:rPr lang="en-US" dirty="0" smtClean="0"/>
              <a:t> Reliable Data Transfer</a:t>
            </a:r>
            <a:endParaRPr lang="en-US" dirty="0"/>
          </a:p>
        </p:txBody>
      </p:sp>
      <p:sp>
        <p:nvSpPr>
          <p:cNvPr id="256003" name="Rectangle 3"/>
          <p:cNvSpPr>
            <a:spLocks noGrp="1" noChangeArrowheads="1"/>
          </p:cNvSpPr>
          <p:nvPr>
            <p:ph type="body" sz="half" idx="1"/>
          </p:nvPr>
        </p:nvSpPr>
        <p:spPr>
          <a:xfrm>
            <a:off x="83108" y="1898502"/>
            <a:ext cx="9845692" cy="5873898"/>
          </a:xfrm>
        </p:spPr>
        <p:txBody>
          <a:bodyPr/>
          <a:lstStyle/>
          <a:p>
            <a:r>
              <a:rPr lang="en-US" sz="2700" dirty="0"/>
              <a:t>TCP creates</a:t>
            </a:r>
            <a:r>
              <a:rPr lang="en-US" sz="2700" dirty="0" smtClean="0"/>
              <a:t> reliable </a:t>
            </a:r>
            <a:r>
              <a:rPr lang="en-US" sz="2700" dirty="0"/>
              <a:t>service on top of </a:t>
            </a:r>
            <a:r>
              <a:rPr lang="en-US" sz="2700" dirty="0" smtClean="0"/>
              <a:t>(unreliable) IP</a:t>
            </a:r>
          </a:p>
          <a:p>
            <a:pPr lvl="1"/>
            <a:r>
              <a:rPr lang="en-US" sz="2300" dirty="0" smtClean="0"/>
              <a:t>keeps track of outstanding byte segments through cumulative </a:t>
            </a:r>
            <a:r>
              <a:rPr lang="en-US" sz="2300" dirty="0" err="1"/>
              <a:t>acks</a:t>
            </a:r>
            <a:endParaRPr lang="en-US" sz="2300" dirty="0"/>
          </a:p>
          <a:p>
            <a:pPr lvl="1"/>
            <a:r>
              <a:rPr lang="en-US" sz="2300" dirty="0" smtClean="0"/>
              <a:t>Retransmissions are triggered by</a:t>
            </a:r>
          </a:p>
          <a:p>
            <a:pPr lvl="2"/>
            <a:r>
              <a:rPr lang="en-US" sz="1800" dirty="0" smtClean="0"/>
              <a:t>timeout events</a:t>
            </a:r>
          </a:p>
          <a:p>
            <a:pPr lvl="2"/>
            <a:r>
              <a:rPr lang="en-US" sz="2400" dirty="0" smtClean="0"/>
              <a:t>duplicate </a:t>
            </a:r>
            <a:r>
              <a:rPr lang="en-US" sz="2400" dirty="0" err="1" smtClean="0"/>
              <a:t>acks</a:t>
            </a:r>
            <a:r>
              <a:rPr lang="en-US" sz="2400" dirty="0" smtClean="0"/>
              <a:t> (more on this later)</a:t>
            </a:r>
            <a:endParaRPr lang="en-US" sz="2400" dirty="0" smtClean="0"/>
          </a:p>
          <a:p>
            <a:r>
              <a:rPr lang="en-US" sz="2700" dirty="0" smtClean="0"/>
              <a:t>TCP </a:t>
            </a:r>
            <a:r>
              <a:rPr lang="en-US" sz="2700" dirty="0"/>
              <a:t>uses single retransmission </a:t>
            </a:r>
            <a:r>
              <a:rPr lang="en-US" sz="2700" dirty="0" smtClean="0"/>
              <a:t>timer per connection</a:t>
            </a:r>
          </a:p>
          <a:p>
            <a:pPr lvl="1"/>
            <a:r>
              <a:rPr lang="en-US" sz="2300" dirty="0" smtClean="0"/>
              <a:t>controls retransmission of “oldest” unacknowledged segment</a:t>
            </a:r>
          </a:p>
          <a:p>
            <a:pPr lvl="1"/>
            <a:r>
              <a:rPr lang="en-US" sz="2300" dirty="0" smtClean="0"/>
              <a:t>when lost segment eventually received, cumulative </a:t>
            </a:r>
            <a:r>
              <a:rPr lang="en-US" sz="2300" dirty="0" err="1" smtClean="0"/>
              <a:t>acks</a:t>
            </a:r>
            <a:r>
              <a:rPr lang="en-US" sz="2300" dirty="0" smtClean="0"/>
              <a:t> can avoid retransmission of subsequent segments</a:t>
            </a:r>
          </a:p>
          <a:p>
            <a:r>
              <a:rPr lang="en-US" sz="2700" dirty="0" smtClean="0"/>
              <a:t>For simplicity, we will </a:t>
            </a:r>
            <a:r>
              <a:rPr lang="en-US" sz="2700" b="1" u="sng" dirty="0" smtClean="0"/>
              <a:t>initially</a:t>
            </a:r>
            <a:r>
              <a:rPr lang="en-US" sz="2700" dirty="0" smtClean="0"/>
              <a:t> ignore</a:t>
            </a:r>
          </a:p>
          <a:p>
            <a:pPr lvl="1"/>
            <a:r>
              <a:rPr lang="en-US" sz="2200" dirty="0" smtClean="0"/>
              <a:t>duplicate </a:t>
            </a:r>
            <a:r>
              <a:rPr lang="en-US" sz="2200" dirty="0" err="1" smtClean="0"/>
              <a:t>acks</a:t>
            </a:r>
            <a:r>
              <a:rPr lang="en-US" sz="2200" dirty="0" smtClean="0"/>
              <a:t> (they make retransmissions faster)</a:t>
            </a:r>
          </a:p>
          <a:p>
            <a:pPr lvl="1"/>
            <a:r>
              <a:rPr lang="en-US" sz="2200" dirty="0" smtClean="0"/>
              <a:t>flow control</a:t>
            </a:r>
            <a:r>
              <a:rPr lang="en-US" sz="2200" dirty="0"/>
              <a:t> </a:t>
            </a:r>
            <a:r>
              <a:rPr lang="en-US" sz="2200" dirty="0" smtClean="0"/>
              <a:t>and congestion control</a:t>
            </a:r>
          </a:p>
          <a:p>
            <a:pPr lvl="2"/>
            <a:r>
              <a:rPr lang="en-US" sz="1800" dirty="0" smtClean="0"/>
              <a:t>Our focus right now is on </a:t>
            </a:r>
            <a:r>
              <a:rPr lang="en-US" sz="1800" b="1" u="sng" dirty="0" smtClean="0"/>
              <a:t>reliability</a:t>
            </a:r>
          </a:p>
          <a:p>
            <a:endParaRPr lang="en-US" sz="2700" dirty="0" smtClean="0"/>
          </a:p>
          <a:p>
            <a:endParaRPr lang="en-US" sz="2700" dirty="0"/>
          </a:p>
        </p:txBody>
      </p:sp>
      <p:sp>
        <p:nvSpPr>
          <p:cNvPr id="2" name="Slide Number Placeholder 1"/>
          <p:cNvSpPr>
            <a:spLocks noGrp="1"/>
          </p:cNvSpPr>
          <p:nvPr>
            <p:ph type="sldNum" sz="quarter" idx="10"/>
          </p:nvPr>
        </p:nvSpPr>
        <p:spPr/>
        <p:txBody>
          <a:bodyPr/>
          <a:lstStyle/>
          <a:p>
            <a:fld id="{8030269B-3FF7-874D-8ED1-2D9E2506D07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lnDef>
    <a:txDef>
      <a:spPr>
        <a:noFill/>
      </a:spPr>
      <a:bodyPr wrap="none" lIns="0" tIns="0" rIns="0" bIns="0" rtlCol="0" anchor="ctr">
        <a:spAutoFit/>
      </a:bodyPr>
      <a:lstStyle>
        <a:defPPr algn="ctr">
          <a:defRPr dirty="0" smtClean="0">
            <a:latin typeface="Verdana"/>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c:\winapps\msoffice\powerpnt\template\clrovrhd\dbllinec.ppt</Template>
  <TotalTime>80146434</TotalTime>
  <Pages>9</Pages>
  <Words>2043</Words>
  <Application>Microsoft Office PowerPoint</Application>
  <PresentationFormat>Custom</PresentationFormat>
  <Paragraphs>571</Paragraphs>
  <Slides>32</Slides>
  <Notes>32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1_Blank Presentation</vt:lpstr>
      <vt:lpstr>Blank Presentation</vt:lpstr>
      <vt:lpstr>4_Blank Presentation</vt:lpstr>
      <vt:lpstr>Equation</vt:lpstr>
      <vt:lpstr>11. A Closer Look at TCP</vt:lpstr>
      <vt:lpstr>Reminder - TCP Segment Format</vt:lpstr>
      <vt:lpstr>Reminder - TCP Segment Format</vt:lpstr>
      <vt:lpstr>TCP Connection Establishment</vt:lpstr>
      <vt:lpstr>Why A 3-Way Handshake?</vt:lpstr>
      <vt:lpstr>Typical Connection Close</vt:lpstr>
      <vt:lpstr>TCP Server “Life Cycle”</vt:lpstr>
      <vt:lpstr>TCP Client “Life Cycle”</vt:lpstr>
      <vt:lpstr>TCP Reliable Data Transfer</vt:lpstr>
      <vt:lpstr>TCP Sequence Numbers and ACKs</vt:lpstr>
      <vt:lpstr>Sample TCP (HTTP) Exchange</vt:lpstr>
      <vt:lpstr>Sample TCP (HTTP) Exchange</vt:lpstr>
      <vt:lpstr>Slide 13</vt:lpstr>
      <vt:lpstr>TCP Sender Events:</vt:lpstr>
      <vt:lpstr>Simplified TCP Sender</vt:lpstr>
      <vt:lpstr>TCP Retransmission Scenarios</vt:lpstr>
      <vt:lpstr>TCP Retransmission Scenarios</vt:lpstr>
      <vt:lpstr>TCP ACK Generation [RFC 1122, RFC 2581]</vt:lpstr>
      <vt:lpstr>TCP Round Trip Time and Timeout</vt:lpstr>
      <vt:lpstr>Exponential Averaging</vt:lpstr>
      <vt:lpstr>Computing the Timeout</vt:lpstr>
      <vt:lpstr>Example RTT estimation:</vt:lpstr>
      <vt:lpstr>Fast  Retransmit</vt:lpstr>
      <vt:lpstr>Fast Retransmit Illustration</vt:lpstr>
      <vt:lpstr>Fast Retransmit Algorithm</vt:lpstr>
      <vt:lpstr>Exercises</vt:lpstr>
      <vt:lpstr>Exercises</vt:lpstr>
      <vt:lpstr>Exercises</vt:lpstr>
      <vt:lpstr>Exercises</vt:lpstr>
      <vt:lpstr>Exercises</vt:lpstr>
      <vt:lpstr>Exercises</vt:lpstr>
      <vt:lpstr>Exercises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ATM Network Control</dc:title>
  <dc:creator>Roch</dc:creator>
  <cp:lastModifiedBy>Roch Guerin</cp:lastModifiedBy>
  <cp:revision>906</cp:revision>
  <cp:lastPrinted>2014-09-14T17:34:26Z</cp:lastPrinted>
  <dcterms:created xsi:type="dcterms:W3CDTF">2012-08-25T18:43:10Z</dcterms:created>
  <dcterms:modified xsi:type="dcterms:W3CDTF">2017-10-04T15:51:29Z</dcterms:modified>
</cp:coreProperties>
</file>