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3"/>
  </p:notesMasterIdLst>
  <p:sldIdLst>
    <p:sldId id="256" r:id="rId5"/>
    <p:sldId id="273" r:id="rId6"/>
    <p:sldId id="269" r:id="rId7"/>
    <p:sldId id="275" r:id="rId8"/>
    <p:sldId id="274" r:id="rId9"/>
    <p:sldId id="272" r:id="rId10"/>
    <p:sldId id="276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0D1A"/>
    <a:srgbClr val="F8C045"/>
    <a:srgbClr val="385D8A"/>
    <a:srgbClr val="47FF4D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9" autoAdjust="0"/>
    <p:restoredTop sz="94651"/>
  </p:normalViewPr>
  <p:slideViewPr>
    <p:cSldViewPr>
      <p:cViewPr varScale="1">
        <p:scale>
          <a:sx n="131" d="100"/>
          <a:sy n="131" d="100"/>
        </p:scale>
        <p:origin x="1592" y="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3/24/22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720D1A"/>
                </a:solidFill>
                <a:latin typeface="Georgia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422S – Operating Systems Organization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562600"/>
            <a:ext cx="9153144" cy="12954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E8FED50-267D-B443-A7AA-B339A342C7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0"/>
            <a:ext cx="4572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05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422S – Operating Systems Organization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7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422S – Operating Systems Organization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266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411951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720D1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1968238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560904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207816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2179557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422S – Operating Systems Organization</a:t>
            </a:r>
          </a:p>
        </p:txBody>
      </p:sp>
    </p:spTree>
    <p:extLst>
      <p:ext uri="{BB962C8B-B14F-4D97-AF65-F5344CB8AC3E}">
        <p14:creationId xmlns:p14="http://schemas.microsoft.com/office/powerpoint/2010/main" val="919744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422S – Operating Systems Organization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597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422S – Operating Systems Organization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5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422S – Operating Systems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5F4596-CC02-7E4D-91EF-02993D1FB4B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0"/>
            <a:ext cx="342900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365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Buffer and File I/O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Chris Gill, Marion </a:t>
            </a:r>
            <a:r>
              <a:rPr lang="en-US" sz="1800" dirty="0" err="1"/>
              <a:t>Sudvarg</a:t>
            </a:r>
            <a:r>
              <a:rPr lang="en-US" sz="1800" dirty="0"/>
              <a:t>, and James Orr</a:t>
            </a:r>
          </a:p>
          <a:p>
            <a:r>
              <a:rPr lang="en-US" sz="1800" dirty="0"/>
              <a:t>CSE 422S - Operating Systems Organization</a:t>
            </a:r>
          </a:p>
          <a:p>
            <a:r>
              <a:rPr lang="en-US" sz="1800" dirty="0"/>
              <a:t>Washington University in St. Louis</a:t>
            </a:r>
          </a:p>
          <a:p>
            <a:r>
              <a:rPr lang="en-US" sz="1800" dirty="0"/>
              <a:t>St. Louis, MO 63130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“Everything is a File” in Linux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14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CSE 422S – Operating Systems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411AFCA-8854-894A-9AAD-7F236C60D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295400"/>
            <a:ext cx="8991600" cy="4876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Anything you can get a file descriptor for </a:t>
            </a:r>
          </a:p>
          <a:p>
            <a:pPr lvl="1"/>
            <a:r>
              <a:rPr lang="en-US" dirty="0"/>
              <a:t>Regular files on disk, pipes, FIFOs, sockets</a:t>
            </a:r>
          </a:p>
          <a:p>
            <a:pPr lvl="1"/>
            <a:r>
              <a:rPr lang="en-US" dirty="0"/>
              <a:t>Many operations (especially read, write, and close) may be applicable to any of those abstractions</a:t>
            </a:r>
          </a:p>
          <a:p>
            <a:endParaRPr lang="en-US" dirty="0"/>
          </a:p>
          <a:p>
            <a:r>
              <a:rPr lang="en-US" dirty="0"/>
              <a:t>Standard streams pre-assigned file descriptors</a:t>
            </a:r>
          </a:p>
          <a:p>
            <a:pPr lvl="1"/>
            <a:r>
              <a:rPr lang="en-US" dirty="0"/>
              <a:t>STDIN_FILENO (0), STDOUT_FILENO (1), STDERR_FILENO (2)</a:t>
            </a:r>
          </a:p>
          <a:p>
            <a:pPr lvl="1"/>
            <a:endParaRPr lang="en-US" dirty="0"/>
          </a:p>
          <a:p>
            <a:r>
              <a:rPr lang="en-US" dirty="0"/>
              <a:t>Each process has its own set of file descriptors for the things it has open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408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File Input/Output (I/O) </a:t>
            </a:r>
            <a:r>
              <a:rPr lang="en-US" dirty="0" err="1">
                <a:solidFill>
                  <a:srgbClr val="720D1A"/>
                </a:solidFill>
              </a:rPr>
              <a:t>Syscalls</a:t>
            </a:r>
            <a:endParaRPr lang="en-US" dirty="0">
              <a:solidFill>
                <a:srgbClr val="720D1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14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CSE 422S – Operating Systems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411AFCA-8854-894A-9AAD-7F236C60D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295400"/>
            <a:ext cx="8991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Some low level </a:t>
            </a:r>
            <a:r>
              <a:rPr lang="en-US" dirty="0" err="1"/>
              <a:t>syscalls</a:t>
            </a:r>
            <a:r>
              <a:rPr lang="en-US" dirty="0"/>
              <a:t> apply broadly</a:t>
            </a:r>
          </a:p>
          <a:p>
            <a:pPr lvl="1"/>
            <a:r>
              <a:rPr lang="en-US" dirty="0"/>
              <a:t>E.g., open, read, write, close</a:t>
            </a:r>
          </a:p>
          <a:p>
            <a:pPr lvl="1"/>
            <a:r>
              <a:rPr lang="en-US" dirty="0"/>
              <a:t>Or </a:t>
            </a:r>
            <a:r>
              <a:rPr lang="en-US" dirty="0" err="1"/>
              <a:t>readv</a:t>
            </a:r>
            <a:r>
              <a:rPr lang="en-US" dirty="0"/>
              <a:t>/</a:t>
            </a:r>
            <a:r>
              <a:rPr lang="en-US" dirty="0" err="1"/>
              <a:t>writev</a:t>
            </a:r>
            <a:r>
              <a:rPr lang="en-US" dirty="0"/>
              <a:t> for scatter/gather I/O (more later)</a:t>
            </a:r>
          </a:p>
          <a:p>
            <a:pPr lvl="1"/>
            <a:endParaRPr lang="en-US" dirty="0"/>
          </a:p>
          <a:p>
            <a:r>
              <a:rPr lang="en-US" dirty="0"/>
              <a:t>Others do more file-specific things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lseek</a:t>
            </a:r>
            <a:r>
              <a:rPr lang="en-US" dirty="0"/>
              <a:t> to reset current file offset (read/write pointer) 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fcntl</a:t>
            </a:r>
            <a:r>
              <a:rPr lang="en-US" dirty="0"/>
              <a:t> to check or modify access mode/status</a:t>
            </a:r>
          </a:p>
          <a:p>
            <a:pPr lvl="1"/>
            <a:r>
              <a:rPr lang="en-US" dirty="0"/>
              <a:t>Use dup or dup2 to duplicate open file descriptors</a:t>
            </a:r>
          </a:p>
          <a:p>
            <a:pPr lvl="1"/>
            <a:r>
              <a:rPr lang="en-US" dirty="0"/>
              <a:t>Use truncate or </a:t>
            </a:r>
            <a:r>
              <a:rPr lang="en-US" dirty="0" err="1"/>
              <a:t>ftruncate</a:t>
            </a:r>
            <a:r>
              <a:rPr lang="en-US" dirty="0"/>
              <a:t> to resize a file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pread</a:t>
            </a:r>
            <a:r>
              <a:rPr lang="en-US" dirty="0"/>
              <a:t>/</a:t>
            </a:r>
            <a:r>
              <a:rPr lang="en-US" dirty="0" err="1"/>
              <a:t>pwrite</a:t>
            </a:r>
            <a:r>
              <a:rPr lang="en-US" dirty="0"/>
              <a:t> to read/write at a specified file offset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preadv</a:t>
            </a:r>
            <a:r>
              <a:rPr lang="en-US" dirty="0"/>
              <a:t>/</a:t>
            </a:r>
            <a:r>
              <a:rPr lang="en-US" dirty="0" err="1"/>
              <a:t>pwritev</a:t>
            </a:r>
            <a:r>
              <a:rPr lang="en-US" dirty="0"/>
              <a:t> for scatter/gather read/write at a specified file offset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633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File I/O Library Functions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14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CSE 422S – Operating Systems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411AFCA-8854-894A-9AAD-7F236C60D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295400"/>
            <a:ext cx="8991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Operate on a file stream pointer (FILE *) instead of an (integer) file descriptor</a:t>
            </a:r>
          </a:p>
          <a:p>
            <a:pPr lvl="1"/>
            <a:r>
              <a:rPr lang="en-US" dirty="0"/>
              <a:t>Can convert between them using </a:t>
            </a:r>
            <a:r>
              <a:rPr lang="en-US" dirty="0" err="1"/>
              <a:t>fileno</a:t>
            </a:r>
            <a:r>
              <a:rPr lang="en-US" dirty="0"/>
              <a:t> and </a:t>
            </a:r>
            <a:r>
              <a:rPr lang="en-US" dirty="0" err="1"/>
              <a:t>fdopen</a:t>
            </a:r>
            <a:endParaRPr lang="en-US" dirty="0"/>
          </a:p>
          <a:p>
            <a:r>
              <a:rPr lang="en-US" dirty="0"/>
              <a:t>Implements portable higher-level I/O operations atop the (Linux) I/O </a:t>
            </a:r>
            <a:r>
              <a:rPr lang="en-US" dirty="0" err="1"/>
              <a:t>syscalls</a:t>
            </a:r>
            <a:endParaRPr lang="en-US" dirty="0"/>
          </a:p>
          <a:p>
            <a:pPr lvl="1"/>
            <a:r>
              <a:rPr lang="en-US" dirty="0"/>
              <a:t>Use </a:t>
            </a:r>
            <a:r>
              <a:rPr lang="en-US" dirty="0" err="1"/>
              <a:t>fopen</a:t>
            </a:r>
            <a:r>
              <a:rPr lang="en-US" dirty="0"/>
              <a:t>/</a:t>
            </a:r>
            <a:r>
              <a:rPr lang="en-US" dirty="0" err="1"/>
              <a:t>fclose</a:t>
            </a:r>
            <a:r>
              <a:rPr lang="en-US" dirty="0"/>
              <a:t> to open/close a file stream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fscanf</a:t>
            </a:r>
            <a:r>
              <a:rPr lang="en-US" dirty="0"/>
              <a:t>/</a:t>
            </a:r>
            <a:r>
              <a:rPr lang="en-US" dirty="0" err="1"/>
              <a:t>fprintf</a:t>
            </a:r>
            <a:r>
              <a:rPr lang="en-US" dirty="0"/>
              <a:t> for formatted file I/O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fgets</a:t>
            </a:r>
            <a:r>
              <a:rPr lang="en-US" dirty="0"/>
              <a:t>/</a:t>
            </a:r>
            <a:r>
              <a:rPr lang="en-US" dirty="0" err="1"/>
              <a:t>fputs</a:t>
            </a:r>
            <a:r>
              <a:rPr lang="en-US" dirty="0"/>
              <a:t> to read/write into/from a char * buffer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getline</a:t>
            </a:r>
            <a:r>
              <a:rPr lang="en-US" dirty="0"/>
              <a:t> to read a line into a char * buffer</a:t>
            </a:r>
          </a:p>
          <a:p>
            <a:r>
              <a:rPr lang="en-US" dirty="0"/>
              <a:t>Provides I/O operations to/from char * buffers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sscanf</a:t>
            </a:r>
            <a:r>
              <a:rPr lang="en-US" dirty="0"/>
              <a:t>/</a:t>
            </a:r>
            <a:r>
              <a:rPr lang="en-US" dirty="0" err="1"/>
              <a:t>sprintf</a:t>
            </a:r>
            <a:r>
              <a:rPr lang="en-US" dirty="0"/>
              <a:t> for formatted buffer I/O</a:t>
            </a:r>
          </a:p>
          <a:p>
            <a:pPr lvl="1"/>
            <a:r>
              <a:rPr lang="en-US" dirty="0"/>
              <a:t>Buffer sizing matters, </a:t>
            </a:r>
            <a:r>
              <a:rPr lang="en-US" dirty="0" err="1"/>
              <a:t>sprintf</a:t>
            </a:r>
            <a:r>
              <a:rPr lang="en-US" dirty="0"/>
              <a:t> null-terminates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559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File Input/Output Buffering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14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CSE 422S – Operating Systems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411AFCA-8854-894A-9AAD-7F236C60D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295400"/>
            <a:ext cx="8991600" cy="4876800"/>
          </a:xfrm>
        </p:spPr>
        <p:txBody>
          <a:bodyPr>
            <a:normAutofit/>
          </a:bodyPr>
          <a:lstStyle/>
          <a:p>
            <a:r>
              <a:rPr lang="en-US" dirty="0"/>
              <a:t>For performance reasons, file I/O </a:t>
            </a:r>
            <a:r>
              <a:rPr lang="en-US" dirty="0" err="1"/>
              <a:t>syscalls</a:t>
            </a:r>
            <a:r>
              <a:rPr lang="en-US" dirty="0"/>
              <a:t> may buffer data temporarily, then flush later</a:t>
            </a:r>
          </a:p>
          <a:p>
            <a:pPr lvl="1"/>
            <a:r>
              <a:rPr lang="en-US" dirty="0"/>
              <a:t>E.g., move data from user space to kernel space memory and then allow write </a:t>
            </a:r>
            <a:r>
              <a:rPr lang="en-US" dirty="0" err="1"/>
              <a:t>syscall</a:t>
            </a:r>
            <a:r>
              <a:rPr lang="en-US" dirty="0"/>
              <a:t> to return (flush data from kernel memory to disk later)</a:t>
            </a:r>
          </a:p>
          <a:p>
            <a:pPr lvl="1"/>
            <a:r>
              <a:rPr lang="en-US" dirty="0"/>
              <a:t>Can use </a:t>
            </a:r>
            <a:r>
              <a:rPr lang="en-US" dirty="0" err="1"/>
              <a:t>fsync</a:t>
            </a:r>
            <a:r>
              <a:rPr lang="en-US" dirty="0"/>
              <a:t> or </a:t>
            </a:r>
            <a:r>
              <a:rPr lang="en-US" dirty="0" err="1"/>
              <a:t>fdatasync</a:t>
            </a:r>
            <a:r>
              <a:rPr lang="en-US" dirty="0"/>
              <a:t> to force flush to disk</a:t>
            </a:r>
          </a:p>
          <a:p>
            <a:pPr lvl="1"/>
            <a:endParaRPr lang="en-US" dirty="0"/>
          </a:p>
          <a:p>
            <a:r>
              <a:rPr lang="en-US" dirty="0"/>
              <a:t>Also, </a:t>
            </a:r>
            <a:r>
              <a:rPr lang="en-US" dirty="0" err="1"/>
              <a:t>stdio</a:t>
            </a:r>
            <a:r>
              <a:rPr lang="en-US" dirty="0"/>
              <a:t> library functions may buffer data</a:t>
            </a:r>
          </a:p>
          <a:p>
            <a:pPr lvl="1"/>
            <a:r>
              <a:rPr lang="en-US" dirty="0"/>
              <a:t>May not perform read or write immediately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setvbuf</a:t>
            </a:r>
            <a:r>
              <a:rPr lang="en-US" dirty="0"/>
              <a:t> to specify buffering behavior 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fflush</a:t>
            </a:r>
            <a:r>
              <a:rPr lang="en-US" dirty="0"/>
              <a:t> or </a:t>
            </a:r>
            <a:r>
              <a:rPr lang="en-US" dirty="0" err="1"/>
              <a:t>fclose</a:t>
            </a:r>
            <a:r>
              <a:rPr lang="en-US" dirty="0"/>
              <a:t> to flush stream to kernel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65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6038"/>
            <a:ext cx="86868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Scatter/Gather I/O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915400" cy="2743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Atomic input and output with “</a:t>
            </a:r>
            <a:r>
              <a:rPr lang="en-US" dirty="0" err="1"/>
              <a:t>io</a:t>
            </a:r>
            <a:r>
              <a:rPr lang="en-US" dirty="0"/>
              <a:t> vectors” (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iovec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Arrays of pointers to (and sizes of) memory buffers</a:t>
            </a:r>
          </a:p>
          <a:p>
            <a:pPr lvl="1"/>
            <a:r>
              <a:rPr lang="en-US" dirty="0"/>
              <a:t>Copying pointers usually costs less than copying data </a:t>
            </a:r>
          </a:p>
          <a:p>
            <a:pPr>
              <a:buNone/>
            </a:pPr>
            <a:r>
              <a:rPr lang="en-US" dirty="0"/>
              <a:t>“Scatter-read” using </a:t>
            </a:r>
            <a:r>
              <a:rPr lang="en-US" b="1" dirty="0" err="1">
                <a:latin typeface="Courier New"/>
                <a:cs typeface="Courier New"/>
              </a:rPr>
              <a:t>readv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dirty="0"/>
              <a:t>Moves data from a file into a set of memory buffers</a:t>
            </a:r>
          </a:p>
          <a:p>
            <a:pPr>
              <a:buNone/>
            </a:pPr>
            <a:r>
              <a:rPr lang="en-US" dirty="0"/>
              <a:t>“Gather-write” using </a:t>
            </a:r>
            <a:r>
              <a:rPr lang="en-US" b="1" dirty="0" err="1">
                <a:latin typeface="Courier New"/>
                <a:cs typeface="Courier New"/>
              </a:rPr>
              <a:t>writev</a:t>
            </a:r>
            <a:endParaRPr lang="en-US" dirty="0"/>
          </a:p>
          <a:p>
            <a:pPr lvl="1"/>
            <a:r>
              <a:rPr lang="en-US" dirty="0"/>
              <a:t>Moves data from a set of memory buffers into a file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14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362200" y="3733800"/>
            <a:ext cx="685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81000" y="3733800"/>
            <a:ext cx="1981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iovec</a:t>
            </a:r>
            <a:r>
              <a:rPr lang="en-US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iov1[2]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447800" y="4572000"/>
            <a:ext cx="1371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447800" y="4876800"/>
            <a:ext cx="1371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0" y="4648200"/>
            <a:ext cx="1371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buffered data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2514600" y="4724400"/>
            <a:ext cx="76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514600" y="5029200"/>
            <a:ext cx="76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276600" y="4953000"/>
            <a:ext cx="990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t’was</a:t>
            </a:r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257800" y="4953000"/>
            <a:ext cx="1066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brillig</a:t>
            </a:r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162800" y="4876800"/>
            <a:ext cx="685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and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276600" y="4495800"/>
            <a:ext cx="990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the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257800" y="4495800"/>
            <a:ext cx="1371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slithy</a:t>
            </a:r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048000" y="3733800"/>
            <a:ext cx="685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4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419600" y="3733800"/>
            <a:ext cx="685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7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581400" y="5715000"/>
            <a:ext cx="685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6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267200" y="5715000"/>
            <a:ext cx="685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953000" y="5715000"/>
            <a:ext cx="685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8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638800" y="5715000"/>
            <a:ext cx="685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324600" y="5715000"/>
            <a:ext cx="685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4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895600" y="5715000"/>
            <a:ext cx="685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733800" y="3733800"/>
            <a:ext cx="685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4038600" y="3886200"/>
            <a:ext cx="1219200" cy="609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743200" y="3886200"/>
            <a:ext cx="533400" cy="609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3124200" y="5257800"/>
            <a:ext cx="152400" cy="609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4572000" y="5257800"/>
            <a:ext cx="685800" cy="609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6019800" y="5181600"/>
            <a:ext cx="1143000" cy="685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4267200" y="4495800"/>
            <a:ext cx="381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4495800" y="4724400"/>
            <a:ext cx="76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4267200" y="4953000"/>
            <a:ext cx="381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4495800" y="5029200"/>
            <a:ext cx="76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6324600" y="4953000"/>
            <a:ext cx="381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6400800" y="5029200"/>
            <a:ext cx="76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6629400" y="4495800"/>
            <a:ext cx="381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848600" y="4876800"/>
            <a:ext cx="381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914400" y="5715000"/>
            <a:ext cx="1981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iovec</a:t>
            </a:r>
            <a:r>
              <a:rPr lang="en-US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iov2[3]</a:t>
            </a:r>
          </a:p>
        </p:txBody>
      </p:sp>
    </p:spTree>
    <p:extLst>
      <p:ext uri="{BB962C8B-B14F-4D97-AF65-F5344CB8AC3E}">
        <p14:creationId xmlns:p14="http://schemas.microsoft.com/office/powerpoint/2010/main" val="28911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/>
              <a:t>Advice to the Kernel for File I/O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93837"/>
            <a:ext cx="89154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/>
              <a:t>Similar to memory page access advice to the kernel</a:t>
            </a:r>
          </a:p>
          <a:p>
            <a:pPr lvl="1"/>
            <a:r>
              <a:rPr lang="en-US" dirty="0"/>
              <a:t>If no advice (normal behavior), the kernel still tries to optimize by doing a small amount of read-ahead</a:t>
            </a:r>
          </a:p>
          <a:p>
            <a:pPr lvl="1"/>
            <a:r>
              <a:rPr lang="en-US" dirty="0"/>
              <a:t>Also can advise whether or not access is intended </a:t>
            </a:r>
            <a:r>
              <a:rPr lang="is-IS" dirty="0"/>
              <a:t>…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is-IS" dirty="0"/>
              <a:t>… and if so whether in “random” or sequential order</a:t>
            </a:r>
            <a:endParaRPr lang="en-US" dirty="0"/>
          </a:p>
          <a:p>
            <a:pPr lvl="1"/>
            <a:endParaRPr lang="en-US" b="1" dirty="0">
              <a:latin typeface="Courier New"/>
              <a:cs typeface="Courier New"/>
            </a:endParaRPr>
          </a:p>
          <a:p>
            <a:pPr>
              <a:buNone/>
            </a:pPr>
            <a:r>
              <a:rPr lang="en-US" dirty="0"/>
              <a:t>New </a:t>
            </a:r>
            <a:r>
              <a:rPr lang="en-US" b="1" dirty="0" err="1">
                <a:latin typeface="Courier New"/>
                <a:cs typeface="Courier New"/>
              </a:rPr>
              <a:t>posix_fadvise</a:t>
            </a:r>
            <a:r>
              <a:rPr lang="en-US" dirty="0"/>
              <a:t> call replaces </a:t>
            </a:r>
            <a:r>
              <a:rPr lang="en-US" b="1" dirty="0" err="1">
                <a:latin typeface="Courier New"/>
                <a:cs typeface="Courier New"/>
              </a:rPr>
              <a:t>readahead</a:t>
            </a:r>
            <a:r>
              <a:rPr lang="en-US" dirty="0"/>
              <a:t> call</a:t>
            </a:r>
          </a:p>
          <a:p>
            <a:pPr lvl="1"/>
            <a:r>
              <a:rPr lang="en-US" dirty="0"/>
              <a:t>Both can alert the kernel a file range will be accessed</a:t>
            </a:r>
          </a:p>
          <a:p>
            <a:pPr lvl="1"/>
            <a:r>
              <a:rPr lang="en-US" dirty="0"/>
              <a:t>Kernel can exploit advice it is given to improve I/O scheduling, pre-fetch, etc. to improve I/O performance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14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558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Studio Exercises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Gain experience with key I/O </a:t>
            </a:r>
            <a:r>
              <a:rPr lang="en-US" dirty="0" err="1"/>
              <a:t>syscalls</a:t>
            </a:r>
            <a:endParaRPr lang="en-US" dirty="0"/>
          </a:p>
          <a:p>
            <a:pPr lvl="1"/>
            <a:r>
              <a:rPr lang="en-US" dirty="0"/>
              <a:t>Opening and closing regular files</a:t>
            </a:r>
          </a:p>
          <a:p>
            <a:pPr lvl="1"/>
            <a:r>
              <a:rPr lang="en-US" dirty="0"/>
              <a:t>Reading data from them and writing data to them</a:t>
            </a:r>
          </a:p>
          <a:p>
            <a:pPr lvl="1"/>
            <a:endParaRPr lang="en-US" dirty="0"/>
          </a:p>
          <a:p>
            <a:pPr>
              <a:buNone/>
            </a:pPr>
            <a:r>
              <a:rPr lang="en-US" dirty="0"/>
              <a:t>Gain experience with key I/O library functions</a:t>
            </a:r>
          </a:p>
          <a:p>
            <a:pPr lvl="1"/>
            <a:r>
              <a:rPr lang="en-US" dirty="0"/>
              <a:t>Formatted input and output operations</a:t>
            </a:r>
          </a:p>
          <a:p>
            <a:pPr lvl="1"/>
            <a:r>
              <a:rPr lang="en-US" dirty="0"/>
              <a:t>Reading from and writing to buffers and files</a:t>
            </a:r>
          </a:p>
          <a:p>
            <a:pPr lvl="1"/>
            <a:r>
              <a:rPr lang="en-US" dirty="0"/>
              <a:t>Managing data structures in memory while reading and writing data between them and files on disk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14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CSE 422S – Operating Systems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22_mckelvey_template.pptx" id="{CD09D3FD-6A49-4F9F-B750-B1605365EC98}" vid="{63C42004-5149-425D-804C-37A029A144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ED0D04CAE49F4EAF502460C80CA56E" ma:contentTypeVersion="12" ma:contentTypeDescription="Create a new document." ma:contentTypeScope="" ma:versionID="28df7e43c2bd155aea0c333cb96c60e4">
  <xsd:schema xmlns:xsd="http://www.w3.org/2001/XMLSchema" xmlns:xs="http://www.w3.org/2001/XMLSchema" xmlns:p="http://schemas.microsoft.com/office/2006/metadata/properties" xmlns:ns3="bf17e39b-1af4-4dfe-aae3-00b9fd66b243" xmlns:ns4="2c3af6e0-4559-4f0a-9e2f-1a86c02fadf1" targetNamespace="http://schemas.microsoft.com/office/2006/metadata/properties" ma:root="true" ma:fieldsID="ca86cc66923141ae7fcecb1e7deda2b0" ns3:_="" ns4:_="">
    <xsd:import namespace="bf17e39b-1af4-4dfe-aae3-00b9fd66b243"/>
    <xsd:import namespace="2c3af6e0-4559-4f0a-9e2f-1a86c02fad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17e39b-1af4-4dfe-aae3-00b9fd66b2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3af6e0-4559-4f0a-9e2f-1a86c02fadf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696D17-7B33-4B59-8975-CC5E7CBC29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17e39b-1af4-4dfe-aae3-00b9fd66b243"/>
    <ds:schemaRef ds:uri="2c3af6e0-4559-4f0a-9e2f-1a86c02fad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4EDD8C-A978-452B-9365-E97F2C94607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4A2C28E-793D-49B8-8375-FDBE50B5F9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422_mckelvey_template</Template>
  <TotalTime>4868</TotalTime>
  <Words>748</Words>
  <Application>Microsoft Macintosh PowerPoint</Application>
  <PresentationFormat>On-screen Show (4:3)</PresentationFormat>
  <Paragraphs>100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Consolas</vt:lpstr>
      <vt:lpstr>Courier New</vt:lpstr>
      <vt:lpstr>Georgia</vt:lpstr>
      <vt:lpstr>Verdana</vt:lpstr>
      <vt:lpstr>1_Office Theme</vt:lpstr>
      <vt:lpstr>Buffer and File I/O</vt:lpstr>
      <vt:lpstr>“Everything is a File” in Linux</vt:lpstr>
      <vt:lpstr>File Input/Output (I/O) Syscalls</vt:lpstr>
      <vt:lpstr>File I/O Library Functions</vt:lpstr>
      <vt:lpstr>File Input/Output Buffering</vt:lpstr>
      <vt:lpstr>Scatter/Gather I/O</vt:lpstr>
      <vt:lpstr>Advice to the Kernel for File I/O</vt:lpstr>
      <vt:lpstr>Studio Exercises Today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Virtual Filesystem</dc:title>
  <dc:creator>Marion Sudvarg</dc:creator>
  <cp:lastModifiedBy>Orr, James</cp:lastModifiedBy>
  <cp:revision>38</cp:revision>
  <cp:lastPrinted>2021-03-21T12:45:44Z</cp:lastPrinted>
  <dcterms:created xsi:type="dcterms:W3CDTF">2020-08-28T21:46:33Z</dcterms:created>
  <dcterms:modified xsi:type="dcterms:W3CDTF">2022-03-24T14:56:11Z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0x01010038ED0D04CAE49F4EAF502460C80CA56E</vt:lpwstr>
  </property>
</Properties>
</file>