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C045"/>
    <a:srgbClr val="385D8A"/>
    <a:srgbClr val="47FF4D"/>
    <a:srgbClr val="720D1A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/>
    <p:restoredTop sz="94512"/>
  </p:normalViewPr>
  <p:slideViewPr>
    <p:cSldViewPr>
      <p:cViewPr varScale="1">
        <p:scale>
          <a:sx n="78" d="100"/>
          <a:sy n="78" d="100"/>
        </p:scale>
        <p:origin x="206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on Sudvarg" userId="2bb9b31b-5f3c-4f72-8e1f-41eb276ee9c6" providerId="ADAL" clId="{110C09DF-F0AE-4CE6-808C-3CC425CBE5EE}"/>
    <pc:docChg chg="modSld">
      <pc:chgData name="Marion Sudvarg" userId="2bb9b31b-5f3c-4f72-8e1f-41eb276ee9c6" providerId="ADAL" clId="{110C09DF-F0AE-4CE6-808C-3CC425CBE5EE}" dt="2021-01-11T18:14:51.720" v="72" actId="20577"/>
      <pc:docMkLst>
        <pc:docMk/>
      </pc:docMkLst>
      <pc:sldChg chg="modSp">
        <pc:chgData name="Marion Sudvarg" userId="2bb9b31b-5f3c-4f72-8e1f-41eb276ee9c6" providerId="ADAL" clId="{110C09DF-F0AE-4CE6-808C-3CC425CBE5EE}" dt="2021-01-11T18:14:51.720" v="72" actId="20577"/>
        <pc:sldMkLst>
          <pc:docMk/>
          <pc:sldMk cId="1682172904" sldId="262"/>
        </pc:sldMkLst>
        <pc:spChg chg="mod">
          <ac:chgData name="Marion Sudvarg" userId="2bb9b31b-5f3c-4f72-8e1f-41eb276ee9c6" providerId="ADAL" clId="{110C09DF-F0AE-4CE6-808C-3CC425CBE5EE}" dt="2021-01-11T18:14:51.720" v="72" actId="20577"/>
          <ac:spMkLst>
            <pc:docMk/>
            <pc:sldMk cId="1682172904" sldId="262"/>
            <ac:spMk id="3" creationId="{8C3AA041-154E-E545-A628-67460B0AA7F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10/6/22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720D1A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422S – Operating Systems Organization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562600"/>
            <a:ext cx="9153144" cy="1295400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E8FED50-267D-B443-A7AA-B339A342C7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5715000"/>
            <a:ext cx="4572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050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20D1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422S – Operating Systems Organization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979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720D1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422S – Operating Systems Organization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266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0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CSE 422S – Operating Systems Organization</a:t>
            </a:r>
          </a:p>
        </p:txBody>
      </p:sp>
    </p:spTree>
    <p:extLst>
      <p:ext uri="{BB962C8B-B14F-4D97-AF65-F5344CB8AC3E}">
        <p14:creationId xmlns:p14="http://schemas.microsoft.com/office/powerpoint/2010/main" val="4119517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720D1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0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CSE 422S – Operating Systems Organization</a:t>
            </a:r>
          </a:p>
        </p:txBody>
      </p:sp>
    </p:spTree>
    <p:extLst>
      <p:ext uri="{BB962C8B-B14F-4D97-AF65-F5344CB8AC3E}">
        <p14:creationId xmlns:p14="http://schemas.microsoft.com/office/powerpoint/2010/main" val="1968238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20D1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0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CSE 422S – Operating Systems Organization</a:t>
            </a:r>
          </a:p>
        </p:txBody>
      </p:sp>
    </p:spTree>
    <p:extLst>
      <p:ext uri="{BB962C8B-B14F-4D97-AF65-F5344CB8AC3E}">
        <p14:creationId xmlns:p14="http://schemas.microsoft.com/office/powerpoint/2010/main" val="560904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20D1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3810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CSE 422S – Operating Systems Organization</a:t>
            </a:r>
          </a:p>
        </p:txBody>
      </p:sp>
    </p:spTree>
    <p:extLst>
      <p:ext uri="{BB962C8B-B14F-4D97-AF65-F5344CB8AC3E}">
        <p14:creationId xmlns:p14="http://schemas.microsoft.com/office/powerpoint/2010/main" val="2078167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20D1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0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CSE 422S – Operating Systems Organization</a:t>
            </a:r>
          </a:p>
        </p:txBody>
      </p:sp>
    </p:spTree>
    <p:extLst>
      <p:ext uri="{BB962C8B-B14F-4D97-AF65-F5344CB8AC3E}">
        <p14:creationId xmlns:p14="http://schemas.microsoft.com/office/powerpoint/2010/main" val="2179557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0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CSE 422S – Operating Systems Organization</a:t>
            </a:r>
          </a:p>
        </p:txBody>
      </p:sp>
    </p:spTree>
    <p:extLst>
      <p:ext uri="{BB962C8B-B14F-4D97-AF65-F5344CB8AC3E}">
        <p14:creationId xmlns:p14="http://schemas.microsoft.com/office/powerpoint/2010/main" val="919744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422S – Operating Systems Organization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597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422S – Operating Systems Organization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254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0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CSE 422S – Operating Systems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95F4596-CC02-7E4D-91EF-02993D1FB4B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000"/>
            <a:ext cx="3429000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365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Scheduling Classes and </a:t>
            </a:r>
            <a:br>
              <a:rPr lang="en-US" dirty="0"/>
            </a:br>
            <a:r>
              <a:rPr lang="en-US" dirty="0"/>
              <a:t>Real-Time Scheduling in Linux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048000"/>
            <a:ext cx="7772400" cy="1752600"/>
          </a:xfrm>
        </p:spPr>
        <p:txBody>
          <a:bodyPr>
            <a:normAutofit/>
          </a:bodyPr>
          <a:lstStyle/>
          <a:p>
            <a:r>
              <a:rPr lang="en-US" sz="1800" dirty="0"/>
              <a:t>David Ferry, Chris Gill, Brian </a:t>
            </a:r>
            <a:r>
              <a:rPr lang="en-US" sz="1800" dirty="0" err="1"/>
              <a:t>Kocoloski</a:t>
            </a:r>
            <a:r>
              <a:rPr lang="en-US" sz="1800" dirty="0"/>
              <a:t>, Marion Sudvarg</a:t>
            </a:r>
          </a:p>
          <a:p>
            <a:r>
              <a:rPr lang="en-US" sz="1800" dirty="0"/>
              <a:t>CSE 422S - Operating Systems Organization</a:t>
            </a:r>
          </a:p>
          <a:p>
            <a:r>
              <a:rPr lang="en-US" sz="1800" dirty="0"/>
              <a:t>Washington University in St. Louis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008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70038"/>
            <a:ext cx="8763000" cy="4556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/>
              <a:t>Earliest Deadline First</a:t>
            </a:r>
            <a:r>
              <a:rPr lang="en-US" dirty="0"/>
              <a:t> (EDF)</a:t>
            </a:r>
            <a:r>
              <a:rPr lang="en-US" i="1" dirty="0"/>
              <a:t> </a:t>
            </a:r>
            <a:r>
              <a:rPr lang="en-US" dirty="0"/>
              <a:t>scheduling</a:t>
            </a:r>
          </a:p>
          <a:p>
            <a:pPr marL="0" indent="0">
              <a:buNone/>
            </a:pPr>
            <a:endParaRPr lang="en-US" sz="800" i="1" dirty="0"/>
          </a:p>
          <a:p>
            <a:r>
              <a:rPr lang="en-US" dirty="0"/>
              <a:t>Whichever task has next deadline gets to run</a:t>
            </a:r>
            <a:endParaRPr lang="en-US" sz="4400" dirty="0"/>
          </a:p>
          <a:p>
            <a:endParaRPr lang="en-US" sz="4400" dirty="0"/>
          </a:p>
          <a:p>
            <a:r>
              <a:rPr lang="en-US" dirty="0"/>
              <a:t>Theory exists to analyze such systems</a:t>
            </a:r>
          </a:p>
          <a:p>
            <a:r>
              <a:rPr lang="en-US" dirty="0"/>
              <a:t>Linux implements </a:t>
            </a:r>
            <a:r>
              <a:rPr lang="en-US" i="1" dirty="0"/>
              <a:t>bandwidth reservation</a:t>
            </a:r>
            <a:r>
              <a:rPr lang="en-US" dirty="0"/>
              <a:t> to prevent deadline abuse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685800" y="2858869"/>
            <a:ext cx="7844681" cy="646331"/>
            <a:chOff x="533401" y="3124200"/>
            <a:chExt cx="7844681" cy="646331"/>
          </a:xfrm>
        </p:grpSpPr>
        <p:grpSp>
          <p:nvGrpSpPr>
            <p:cNvPr id="10" name="Group 9"/>
            <p:cNvGrpSpPr/>
            <p:nvPr/>
          </p:nvGrpSpPr>
          <p:grpSpPr>
            <a:xfrm>
              <a:off x="6172200" y="3124200"/>
              <a:ext cx="2205882" cy="646331"/>
              <a:chOff x="5410200" y="3124200"/>
              <a:chExt cx="2205882" cy="646331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5410200" y="3200400"/>
                <a:ext cx="838200" cy="498828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rgbClr val="000000"/>
                    </a:solidFill>
                  </a:rPr>
                  <a:t>Task 3</a:t>
                </a: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6248400" y="3124200"/>
                <a:ext cx="136768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000000"/>
                    </a:solidFill>
                  </a:rPr>
                  <a:t>Deadline: 12</a:t>
                </a:r>
                <a:br>
                  <a:rPr lang="en-US" dirty="0">
                    <a:solidFill>
                      <a:srgbClr val="000000"/>
                    </a:solidFill>
                  </a:rPr>
                </a:br>
                <a:r>
                  <a:rPr lang="en-US" dirty="0">
                    <a:solidFill>
                      <a:srgbClr val="000000"/>
                    </a:solidFill>
                  </a:rPr>
                  <a:t>Exec time: 2</a:t>
                </a: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3331498" y="3124200"/>
              <a:ext cx="2201599" cy="646331"/>
              <a:chOff x="2971800" y="3124200"/>
              <a:chExt cx="2201599" cy="646331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2971800" y="3200400"/>
                <a:ext cx="838200" cy="498828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rgbClr val="000000"/>
                    </a:solidFill>
                  </a:rPr>
                  <a:t>Task 2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810000" y="3124200"/>
                <a:ext cx="136339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000000"/>
                    </a:solidFill>
                  </a:rPr>
                  <a:t>Deadline: 8</a:t>
                </a:r>
                <a:br>
                  <a:rPr lang="en-US" dirty="0">
                    <a:solidFill>
                      <a:srgbClr val="000000"/>
                    </a:solidFill>
                  </a:rPr>
                </a:br>
                <a:r>
                  <a:rPr lang="en-US" dirty="0">
                    <a:solidFill>
                      <a:srgbClr val="000000"/>
                    </a:solidFill>
                  </a:rPr>
                  <a:t>Exec time: 3</a:t>
                </a:r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533401" y="3124200"/>
              <a:ext cx="2158993" cy="646331"/>
              <a:chOff x="533401" y="3124200"/>
              <a:chExt cx="2158993" cy="646331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533401" y="3200400"/>
                <a:ext cx="838200" cy="498828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rgbClr val="000000"/>
                    </a:solidFill>
                  </a:rPr>
                  <a:t>Task 1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371600" y="3124200"/>
                <a:ext cx="132079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000000"/>
                    </a:solidFill>
                  </a:rPr>
                  <a:t>Deadline: 5</a:t>
                </a:r>
                <a:br>
                  <a:rPr lang="en-US" dirty="0">
                    <a:solidFill>
                      <a:srgbClr val="000000"/>
                    </a:solidFill>
                  </a:rPr>
                </a:br>
                <a:r>
                  <a:rPr lang="en-US" dirty="0">
                    <a:solidFill>
                      <a:srgbClr val="000000"/>
                    </a:solidFill>
                  </a:rPr>
                  <a:t>Exec time: 4</a:t>
                </a:r>
              </a:p>
            </p:txBody>
          </p:sp>
        </p:grpSp>
      </p:grpSp>
      <p:grpSp>
        <p:nvGrpSpPr>
          <p:cNvPr id="52" name="Group 51"/>
          <p:cNvGrpSpPr/>
          <p:nvPr/>
        </p:nvGrpSpPr>
        <p:grpSpPr>
          <a:xfrm>
            <a:off x="609600" y="5128736"/>
            <a:ext cx="7696200" cy="1119664"/>
            <a:chOff x="609600" y="4888468"/>
            <a:chExt cx="7696200" cy="1119664"/>
          </a:xfrm>
        </p:grpSpPr>
        <p:sp>
          <p:nvSpPr>
            <p:cNvPr id="14" name="TextBox 13"/>
            <p:cNvSpPr txBox="1"/>
            <p:nvPr/>
          </p:nvSpPr>
          <p:spPr>
            <a:xfrm>
              <a:off x="609600" y="5638800"/>
              <a:ext cx="8185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</a:rPr>
                <a:t>Time 0</a:t>
              </a:r>
            </a:p>
          </p:txBody>
        </p:sp>
        <p:grpSp>
          <p:nvGrpSpPr>
            <p:cNvPr id="51" name="Group 50"/>
            <p:cNvGrpSpPr/>
            <p:nvPr/>
          </p:nvGrpSpPr>
          <p:grpSpPr>
            <a:xfrm>
              <a:off x="609600" y="4888468"/>
              <a:ext cx="7696200" cy="978932"/>
              <a:chOff x="609600" y="4888468"/>
              <a:chExt cx="7696200" cy="978932"/>
            </a:xfrm>
          </p:grpSpPr>
          <p:cxnSp>
            <p:nvCxnSpPr>
              <p:cNvPr id="7" name="Straight Arrow Connector 6"/>
              <p:cNvCxnSpPr/>
              <p:nvPr/>
            </p:nvCxnSpPr>
            <p:spPr>
              <a:xfrm>
                <a:off x="609600" y="5458558"/>
                <a:ext cx="7696200" cy="3951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Rectangle 7"/>
              <p:cNvSpPr/>
              <p:nvPr/>
            </p:nvSpPr>
            <p:spPr>
              <a:xfrm>
                <a:off x="609600" y="4888468"/>
                <a:ext cx="1981200" cy="498828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rgbClr val="000000"/>
                    </a:solidFill>
                  </a:rPr>
                  <a:t>Task 1</a:t>
                </a: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2590800" y="4888468"/>
                <a:ext cx="1676400" cy="498828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rgbClr val="000000"/>
                    </a:solidFill>
                  </a:rPr>
                  <a:t>Task 2</a:t>
                </a: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4267200" y="4888468"/>
                <a:ext cx="1143000" cy="498828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rgbClr val="000000"/>
                    </a:solidFill>
                  </a:rPr>
                  <a:t>Task 3</a:t>
                </a:r>
              </a:p>
            </p:txBody>
          </p:sp>
          <p:cxnSp>
            <p:nvCxnSpPr>
              <p:cNvPr id="18" name="Straight Arrow Connector 17"/>
              <p:cNvCxnSpPr/>
              <p:nvPr/>
            </p:nvCxnSpPr>
            <p:spPr>
              <a:xfrm flipV="1">
                <a:off x="609600" y="5498068"/>
                <a:ext cx="1485" cy="36933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/>
              <p:nvPr/>
            </p:nvCxnSpPr>
            <p:spPr>
              <a:xfrm flipV="1">
                <a:off x="3124200" y="5498068"/>
                <a:ext cx="1485" cy="36933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/>
              <p:nvPr/>
            </p:nvCxnSpPr>
            <p:spPr>
              <a:xfrm flipV="1">
                <a:off x="4800600" y="5498068"/>
                <a:ext cx="1485" cy="36933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/>
              <p:nvPr/>
            </p:nvCxnSpPr>
            <p:spPr>
              <a:xfrm flipV="1">
                <a:off x="7010400" y="5498068"/>
                <a:ext cx="1485" cy="36933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TextBox 26"/>
            <p:cNvSpPr txBox="1"/>
            <p:nvPr/>
          </p:nvSpPr>
          <p:spPr>
            <a:xfrm>
              <a:off x="3124200" y="5638800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800600" y="5638800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</a:rPr>
                <a:t>8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010400" y="5638800"/>
              <a:ext cx="4186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</a:rPr>
                <a:t>12</a:t>
              </a:r>
            </a:p>
          </p:txBody>
        </p:sp>
      </p:grpSp>
      <p:sp>
        <p:nvSpPr>
          <p:cNvPr id="30" name="Footer Placeholder 3">
            <a:extLst>
              <a:ext uri="{FF2B5EF4-FFF2-40B4-BE49-F238E27FC236}">
                <a16:creationId xmlns:a16="http://schemas.microsoft.com/office/drawing/2014/main" id="{B3867931-A06A-0C4C-B72D-F39C084EEBE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3733800" y="6248400"/>
            <a:ext cx="44958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rgbClr val="BFBFBF"/>
                </a:solidFill>
              </a:rPr>
              <a:t>CSE 422S – Operating Systems Organization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DA24DC4D-07DE-48DB-8550-1674098C362C}"/>
              </a:ext>
            </a:extLst>
          </p:cNvPr>
          <p:cNvSpPr txBox="1">
            <a:spLocks/>
          </p:cNvSpPr>
          <p:nvPr/>
        </p:nvSpPr>
        <p:spPr>
          <a:xfrm>
            <a:off x="609600" y="27520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Georgia" pitchFamily="18" charset="0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FF0000"/>
                </a:solidFill>
                <a:latin typeface="Courier New"/>
                <a:cs typeface="Courier New"/>
              </a:rPr>
              <a:t>SCHED_DEADLINE</a:t>
            </a:r>
          </a:p>
        </p:txBody>
      </p:sp>
    </p:spTree>
    <p:extLst>
      <p:ext uri="{BB962C8B-B14F-4D97-AF65-F5344CB8AC3E}">
        <p14:creationId xmlns:p14="http://schemas.microsoft.com/office/powerpoint/2010/main" val="3987635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Multiple schedulers are implemented as different </a:t>
            </a:r>
            <a:r>
              <a:rPr lang="en-US" i="1" dirty="0"/>
              <a:t>scheduling classes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Normal: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SCHED_OTHER</a:t>
            </a:r>
            <a:r>
              <a:rPr lang="en-US" dirty="0"/>
              <a:t>: regular, interactive CFS tasks</a:t>
            </a:r>
            <a:r>
              <a:rPr lang="en-US" sz="3600" baseline="30000" dirty="0"/>
              <a:t>*</a:t>
            </a:r>
            <a:endParaRPr lang="en-US" baseline="30000" dirty="0"/>
          </a:p>
          <a:p>
            <a:pPr lvl="1"/>
            <a:r>
              <a:rPr lang="en-US" dirty="0">
                <a:latin typeface="Courier New"/>
                <a:cs typeface="Courier New"/>
              </a:rPr>
              <a:t>SCHED_BATCH</a:t>
            </a:r>
            <a:r>
              <a:rPr lang="en-US" dirty="0"/>
              <a:t>: low priority, non-interactive CFS tasks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SCHED_IDLE</a:t>
            </a:r>
            <a:r>
              <a:rPr lang="en-US" dirty="0"/>
              <a:t>: very low priority tasks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Real-time: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SCHED_RR</a:t>
            </a:r>
            <a:r>
              <a:rPr lang="en-US" dirty="0">
                <a:latin typeface="Verdana"/>
                <a:cs typeface="Verdana"/>
              </a:rPr>
              <a:t>: round-robin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SCHED_FIFO</a:t>
            </a:r>
            <a:r>
              <a:rPr lang="en-US" dirty="0">
                <a:latin typeface="Verdana"/>
                <a:cs typeface="Verdana"/>
              </a:rPr>
              <a:t>: first-in, first-out </a:t>
            </a:r>
          </a:p>
          <a:p>
            <a:pPr lvl="1"/>
            <a:r>
              <a:rPr lang="en-US" dirty="0">
                <a:solidFill>
                  <a:srgbClr val="FF0000"/>
                </a:solidFill>
                <a:latin typeface="Courier New"/>
                <a:cs typeface="Courier New"/>
              </a:rPr>
              <a:t>SCHED_DEADLINE</a:t>
            </a:r>
            <a:r>
              <a:rPr lang="en-US" dirty="0">
                <a:solidFill>
                  <a:srgbClr val="FF0000"/>
                </a:solidFill>
                <a:latin typeface="Verdana"/>
                <a:cs typeface="Verdana"/>
              </a:rPr>
              <a:t>: earliest deadline first</a:t>
            </a:r>
          </a:p>
          <a:p>
            <a:pPr marL="0" indent="0">
              <a:buNone/>
            </a:pPr>
            <a:endParaRPr lang="en-US" dirty="0"/>
          </a:p>
          <a:p>
            <a:pPr marL="230188" indent="-230188">
              <a:buNone/>
            </a:pPr>
            <a:r>
              <a:rPr lang="en-US" sz="2300" dirty="0"/>
              <a:t>* NOTE: </a:t>
            </a:r>
            <a:r>
              <a:rPr lang="en-US" sz="2300" dirty="0">
                <a:latin typeface="Courier" pitchFamily="2" charset="0"/>
              </a:rPr>
              <a:t>SCHED_OTHER</a:t>
            </a:r>
            <a:r>
              <a:rPr lang="en-US" sz="2300" dirty="0"/>
              <a:t> is the policy provided to </a:t>
            </a:r>
            <a:r>
              <a:rPr lang="en-US" sz="2300" dirty="0" err="1">
                <a:latin typeface="Courier" pitchFamily="2" charset="0"/>
              </a:rPr>
              <a:t>sched_setscheduler</a:t>
            </a:r>
            <a:r>
              <a:rPr lang="en-US" sz="2300" dirty="0"/>
              <a:t>, and corresponds to the </a:t>
            </a:r>
            <a:r>
              <a:rPr lang="en-US" sz="2300" dirty="0">
                <a:latin typeface="Courier" pitchFamily="2" charset="0"/>
              </a:rPr>
              <a:t>SCHED_NORMAL</a:t>
            </a:r>
            <a:r>
              <a:rPr lang="en-US" sz="2300" dirty="0"/>
              <a:t> policy in the Linux source code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B3867931-A06A-0C4C-B72D-F39C084EEBE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3733800" y="6248400"/>
            <a:ext cx="44958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rgbClr val="BFBFBF"/>
                </a:solidFill>
              </a:rPr>
              <a:t>CSE 422S – Operating Systems Organization</a:t>
            </a:r>
          </a:p>
        </p:txBody>
      </p:sp>
    </p:spTree>
    <p:extLst>
      <p:ext uri="{BB962C8B-B14F-4D97-AF65-F5344CB8AC3E}">
        <p14:creationId xmlns:p14="http://schemas.microsoft.com/office/powerpoint/2010/main" val="3162836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struct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sched_class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38200" y="1302230"/>
            <a:ext cx="43538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Defined in /kernel/sched/</a:t>
            </a:r>
            <a:r>
              <a:rPr lang="en-US" sz="2400" dirty="0" err="1"/>
              <a:t>sched.h</a:t>
            </a:r>
            <a:endParaRPr lang="en-US" sz="2400" dirty="0"/>
          </a:p>
          <a:p>
            <a:r>
              <a:rPr lang="en-US" sz="2400" dirty="0"/>
              <a:t>A few major functions: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200" y="4953000"/>
            <a:ext cx="7086600" cy="120032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sz="2400" dirty="0"/>
              <a:t>Other functions: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Task migration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Task yielding</a:t>
            </a:r>
          </a:p>
          <a:p>
            <a:pPr marL="800100" lvl="1" indent="-342900">
              <a:buFont typeface="Arial"/>
              <a:buChar char="•"/>
            </a:pPr>
            <a:endParaRPr lang="en-US" sz="2400" dirty="0"/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Task state queries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Other utilities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B3867931-A06A-0C4C-B72D-F39C084EEBE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3733800" y="6248400"/>
            <a:ext cx="44958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rgbClr val="BFBFBF"/>
                </a:solidFill>
              </a:rPr>
              <a:t>CSE 422S – Operating Systems Organization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5A58DEA-98AF-40DB-9CBC-68A0AC7BF738}"/>
              </a:ext>
            </a:extLst>
          </p:cNvPr>
          <p:cNvSpPr/>
          <p:nvPr/>
        </p:nvSpPr>
        <p:spPr>
          <a:xfrm>
            <a:off x="457200" y="2133227"/>
            <a:ext cx="8229600" cy="2862322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sz="1500" dirty="0">
                <a:solidFill>
                  <a:srgbClr val="569CD6"/>
                </a:solidFill>
                <a:latin typeface="Consolas" panose="020B0609020204030204" pitchFamily="49" charset="0"/>
              </a:rPr>
              <a:t>struct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1500" dirty="0" err="1">
                <a:solidFill>
                  <a:srgbClr val="4EC9B0"/>
                </a:solidFill>
                <a:latin typeface="Consolas" panose="020B0609020204030204" pitchFamily="49" charset="0"/>
              </a:rPr>
              <a:t>sched_class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 {</a:t>
            </a:r>
          </a:p>
          <a:p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    </a:t>
            </a:r>
            <a:r>
              <a:rPr lang="en-US" sz="1500" dirty="0">
                <a:solidFill>
                  <a:srgbClr val="569CD6"/>
                </a:solidFill>
                <a:latin typeface="Consolas" panose="020B0609020204030204" pitchFamily="49" charset="0"/>
              </a:rPr>
              <a:t>const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1500" dirty="0">
                <a:solidFill>
                  <a:srgbClr val="569CD6"/>
                </a:solidFill>
                <a:latin typeface="Consolas" panose="020B0609020204030204" pitchFamily="49" charset="0"/>
              </a:rPr>
              <a:t>struct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1500" dirty="0" err="1">
                <a:solidFill>
                  <a:srgbClr val="4EC9B0"/>
                </a:solidFill>
                <a:latin typeface="Consolas" panose="020B0609020204030204" pitchFamily="49" charset="0"/>
              </a:rPr>
              <a:t>sched_class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1500" dirty="0">
                <a:solidFill>
                  <a:srgbClr val="569CD6"/>
                </a:solidFill>
                <a:latin typeface="Consolas" panose="020B0609020204030204" pitchFamily="49" charset="0"/>
              </a:rPr>
              <a:t>*</a:t>
            </a:r>
            <a:r>
              <a:rPr lang="en-US" sz="1500" dirty="0">
                <a:solidFill>
                  <a:srgbClr val="9CDCFE"/>
                </a:solidFill>
                <a:latin typeface="Consolas" panose="020B0609020204030204" pitchFamily="49" charset="0"/>
              </a:rPr>
              <a:t>next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;</a:t>
            </a:r>
          </a:p>
          <a:p>
            <a:b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</a:b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    </a:t>
            </a:r>
            <a:r>
              <a:rPr lang="en-US" sz="1500" dirty="0">
                <a:solidFill>
                  <a:srgbClr val="569CD6"/>
                </a:solidFill>
                <a:latin typeface="Consolas" panose="020B0609020204030204" pitchFamily="49" charset="0"/>
              </a:rPr>
              <a:t>void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 (*</a:t>
            </a:r>
            <a:r>
              <a:rPr lang="en-US" sz="1500" dirty="0" err="1">
                <a:solidFill>
                  <a:srgbClr val="9CDCFE"/>
                </a:solidFill>
                <a:latin typeface="Consolas" panose="020B0609020204030204" pitchFamily="49" charset="0"/>
              </a:rPr>
              <a:t>enqueue_task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) (</a:t>
            </a:r>
            <a:r>
              <a:rPr lang="en-US" sz="1500" dirty="0">
                <a:solidFill>
                  <a:srgbClr val="569CD6"/>
                </a:solidFill>
                <a:latin typeface="Consolas" panose="020B0609020204030204" pitchFamily="49" charset="0"/>
              </a:rPr>
              <a:t>struct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1500" dirty="0" err="1">
                <a:solidFill>
                  <a:srgbClr val="4EC9B0"/>
                </a:solidFill>
                <a:latin typeface="Consolas" panose="020B0609020204030204" pitchFamily="49" charset="0"/>
              </a:rPr>
              <a:t>rq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1500" dirty="0">
                <a:solidFill>
                  <a:srgbClr val="569CD6"/>
                </a:solidFill>
                <a:latin typeface="Consolas" panose="020B0609020204030204" pitchFamily="49" charset="0"/>
              </a:rPr>
              <a:t>*</a:t>
            </a:r>
            <a:r>
              <a:rPr lang="en-US" sz="1500" dirty="0" err="1">
                <a:solidFill>
                  <a:srgbClr val="9CDCFE"/>
                </a:solidFill>
                <a:latin typeface="Consolas" panose="020B0609020204030204" pitchFamily="49" charset="0"/>
              </a:rPr>
              <a:t>rq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, </a:t>
            </a:r>
            <a:r>
              <a:rPr lang="en-US" sz="1500" dirty="0">
                <a:solidFill>
                  <a:srgbClr val="569CD6"/>
                </a:solidFill>
                <a:latin typeface="Consolas" panose="020B0609020204030204" pitchFamily="49" charset="0"/>
              </a:rPr>
              <a:t>struct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1500" dirty="0" err="1">
                <a:solidFill>
                  <a:srgbClr val="4EC9B0"/>
                </a:solidFill>
                <a:latin typeface="Consolas" panose="020B0609020204030204" pitchFamily="49" charset="0"/>
              </a:rPr>
              <a:t>task_struct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1500" dirty="0">
                <a:solidFill>
                  <a:srgbClr val="569CD6"/>
                </a:solidFill>
                <a:latin typeface="Consolas" panose="020B0609020204030204" pitchFamily="49" charset="0"/>
              </a:rPr>
              <a:t>*</a:t>
            </a:r>
            <a:r>
              <a:rPr lang="en-US" sz="1500" dirty="0">
                <a:solidFill>
                  <a:srgbClr val="9CDCFE"/>
                </a:solidFill>
                <a:latin typeface="Consolas" panose="020B0609020204030204" pitchFamily="49" charset="0"/>
              </a:rPr>
              <a:t>p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, </a:t>
            </a:r>
            <a:r>
              <a:rPr lang="en-US" sz="1500" dirty="0">
                <a:solidFill>
                  <a:srgbClr val="569CD6"/>
                </a:solidFill>
                <a:latin typeface="Consolas" panose="020B0609020204030204" pitchFamily="49" charset="0"/>
              </a:rPr>
              <a:t>int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1500" dirty="0">
                <a:solidFill>
                  <a:srgbClr val="9CDCFE"/>
                </a:solidFill>
                <a:latin typeface="Consolas" panose="020B0609020204030204" pitchFamily="49" charset="0"/>
              </a:rPr>
              <a:t>flags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    </a:t>
            </a:r>
            <a:r>
              <a:rPr lang="en-US" sz="1500" dirty="0">
                <a:solidFill>
                  <a:srgbClr val="569CD6"/>
                </a:solidFill>
                <a:latin typeface="Consolas" panose="020B0609020204030204" pitchFamily="49" charset="0"/>
              </a:rPr>
              <a:t>void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 (*</a:t>
            </a:r>
            <a:r>
              <a:rPr lang="en-US" sz="1500" dirty="0" err="1">
                <a:solidFill>
                  <a:srgbClr val="9CDCFE"/>
                </a:solidFill>
                <a:latin typeface="Consolas" panose="020B0609020204030204" pitchFamily="49" charset="0"/>
              </a:rPr>
              <a:t>dequeue_task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) (</a:t>
            </a:r>
            <a:r>
              <a:rPr lang="en-US" sz="1500" dirty="0">
                <a:solidFill>
                  <a:srgbClr val="569CD6"/>
                </a:solidFill>
                <a:latin typeface="Consolas" panose="020B0609020204030204" pitchFamily="49" charset="0"/>
              </a:rPr>
              <a:t>struct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1500" dirty="0" err="1">
                <a:solidFill>
                  <a:srgbClr val="4EC9B0"/>
                </a:solidFill>
                <a:latin typeface="Consolas" panose="020B0609020204030204" pitchFamily="49" charset="0"/>
              </a:rPr>
              <a:t>rq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1500" dirty="0">
                <a:solidFill>
                  <a:srgbClr val="569CD6"/>
                </a:solidFill>
                <a:latin typeface="Consolas" panose="020B0609020204030204" pitchFamily="49" charset="0"/>
              </a:rPr>
              <a:t>*</a:t>
            </a:r>
            <a:r>
              <a:rPr lang="en-US" sz="1500" dirty="0" err="1">
                <a:solidFill>
                  <a:srgbClr val="9CDCFE"/>
                </a:solidFill>
                <a:latin typeface="Consolas" panose="020B0609020204030204" pitchFamily="49" charset="0"/>
              </a:rPr>
              <a:t>rq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, </a:t>
            </a:r>
            <a:r>
              <a:rPr lang="en-US" sz="1500" dirty="0">
                <a:solidFill>
                  <a:srgbClr val="569CD6"/>
                </a:solidFill>
                <a:latin typeface="Consolas" panose="020B0609020204030204" pitchFamily="49" charset="0"/>
              </a:rPr>
              <a:t>struct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1500" dirty="0" err="1">
                <a:solidFill>
                  <a:srgbClr val="4EC9B0"/>
                </a:solidFill>
                <a:latin typeface="Consolas" panose="020B0609020204030204" pitchFamily="49" charset="0"/>
              </a:rPr>
              <a:t>task_struct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1500" dirty="0">
                <a:solidFill>
                  <a:srgbClr val="569CD6"/>
                </a:solidFill>
                <a:latin typeface="Consolas" panose="020B0609020204030204" pitchFamily="49" charset="0"/>
              </a:rPr>
              <a:t>*</a:t>
            </a:r>
            <a:r>
              <a:rPr lang="en-US" sz="1500" dirty="0">
                <a:solidFill>
                  <a:srgbClr val="9CDCFE"/>
                </a:solidFill>
                <a:latin typeface="Consolas" panose="020B0609020204030204" pitchFamily="49" charset="0"/>
              </a:rPr>
              <a:t>p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, </a:t>
            </a:r>
            <a:r>
              <a:rPr lang="en-US" sz="1500" dirty="0">
                <a:solidFill>
                  <a:srgbClr val="569CD6"/>
                </a:solidFill>
                <a:latin typeface="Consolas" panose="020B0609020204030204" pitchFamily="49" charset="0"/>
              </a:rPr>
              <a:t>int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1500" dirty="0">
                <a:solidFill>
                  <a:srgbClr val="9CDCFE"/>
                </a:solidFill>
                <a:latin typeface="Consolas" panose="020B0609020204030204" pitchFamily="49" charset="0"/>
              </a:rPr>
              <a:t>flags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);</a:t>
            </a:r>
          </a:p>
          <a:p>
            <a:b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</a:b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    </a:t>
            </a:r>
            <a:r>
              <a:rPr lang="en-US" sz="1500" dirty="0">
                <a:solidFill>
                  <a:srgbClr val="569CD6"/>
                </a:solidFill>
                <a:latin typeface="Consolas" panose="020B0609020204030204" pitchFamily="49" charset="0"/>
              </a:rPr>
              <a:t>struct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1500" dirty="0" err="1">
                <a:solidFill>
                  <a:srgbClr val="4EC9B0"/>
                </a:solidFill>
                <a:latin typeface="Consolas" panose="020B0609020204030204" pitchFamily="49" charset="0"/>
              </a:rPr>
              <a:t>task_struct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1500" dirty="0">
                <a:solidFill>
                  <a:srgbClr val="569CD6"/>
                </a:solidFill>
                <a:latin typeface="Consolas" panose="020B0609020204030204" pitchFamily="49" charset="0"/>
              </a:rPr>
              <a:t>*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 (*</a:t>
            </a:r>
            <a:r>
              <a:rPr lang="en-US" sz="1500" dirty="0" err="1">
                <a:solidFill>
                  <a:srgbClr val="9CDCFE"/>
                </a:solidFill>
                <a:latin typeface="Consolas" panose="020B0609020204030204" pitchFamily="49" charset="0"/>
              </a:rPr>
              <a:t>pick_next_task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)(</a:t>
            </a:r>
            <a:r>
              <a:rPr lang="en-US" sz="1500" dirty="0">
                <a:solidFill>
                  <a:srgbClr val="569CD6"/>
                </a:solidFill>
                <a:latin typeface="Consolas" panose="020B0609020204030204" pitchFamily="49" charset="0"/>
              </a:rPr>
              <a:t>struct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1500" dirty="0" err="1">
                <a:solidFill>
                  <a:srgbClr val="4EC9B0"/>
                </a:solidFill>
                <a:latin typeface="Consolas" panose="020B0609020204030204" pitchFamily="49" charset="0"/>
              </a:rPr>
              <a:t>rq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1500" dirty="0">
                <a:solidFill>
                  <a:srgbClr val="569CD6"/>
                </a:solidFill>
                <a:latin typeface="Consolas" panose="020B0609020204030204" pitchFamily="49" charset="0"/>
              </a:rPr>
              <a:t>*</a:t>
            </a:r>
            <a:r>
              <a:rPr lang="en-US" sz="1500" dirty="0" err="1">
                <a:solidFill>
                  <a:srgbClr val="9CDCFE"/>
                </a:solidFill>
                <a:latin typeface="Consolas" panose="020B0609020204030204" pitchFamily="49" charset="0"/>
              </a:rPr>
              <a:t>rq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,</a:t>
            </a:r>
          </a:p>
          <a:p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                           </a:t>
            </a:r>
            <a:r>
              <a:rPr lang="en-US" sz="1500" dirty="0">
                <a:solidFill>
                  <a:srgbClr val="569CD6"/>
                </a:solidFill>
                <a:latin typeface="Consolas" panose="020B0609020204030204" pitchFamily="49" charset="0"/>
              </a:rPr>
              <a:t>struct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1500" dirty="0" err="1">
                <a:solidFill>
                  <a:srgbClr val="4EC9B0"/>
                </a:solidFill>
                <a:latin typeface="Consolas" panose="020B0609020204030204" pitchFamily="49" charset="0"/>
              </a:rPr>
              <a:t>task_struct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1500" dirty="0">
                <a:solidFill>
                  <a:srgbClr val="569CD6"/>
                </a:solidFill>
                <a:latin typeface="Consolas" panose="020B0609020204030204" pitchFamily="49" charset="0"/>
              </a:rPr>
              <a:t>*</a:t>
            </a:r>
            <a:r>
              <a:rPr lang="en-US" sz="1500" dirty="0" err="1">
                <a:solidFill>
                  <a:srgbClr val="9CDCFE"/>
                </a:solidFill>
                <a:latin typeface="Consolas" panose="020B0609020204030204" pitchFamily="49" charset="0"/>
              </a:rPr>
              <a:t>prev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,</a:t>
            </a:r>
          </a:p>
          <a:p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                           </a:t>
            </a:r>
            <a:r>
              <a:rPr lang="en-US" sz="1500" dirty="0">
                <a:solidFill>
                  <a:srgbClr val="569CD6"/>
                </a:solidFill>
                <a:latin typeface="Consolas" panose="020B0609020204030204" pitchFamily="49" charset="0"/>
              </a:rPr>
              <a:t>struct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1500" dirty="0" err="1">
                <a:solidFill>
                  <a:srgbClr val="4EC9B0"/>
                </a:solidFill>
                <a:latin typeface="Consolas" panose="020B0609020204030204" pitchFamily="49" charset="0"/>
              </a:rPr>
              <a:t>rq_flags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1500" dirty="0">
                <a:solidFill>
                  <a:srgbClr val="569CD6"/>
                </a:solidFill>
                <a:latin typeface="Consolas" panose="020B0609020204030204" pitchFamily="49" charset="0"/>
              </a:rPr>
              <a:t>*</a:t>
            </a:r>
            <a:r>
              <a:rPr lang="en-US" sz="1500" dirty="0">
                <a:solidFill>
                  <a:srgbClr val="9CDCFE"/>
                </a:solidFill>
                <a:latin typeface="Consolas" panose="020B0609020204030204" pitchFamily="49" charset="0"/>
              </a:rPr>
              <a:t>rf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);</a:t>
            </a:r>
          </a:p>
          <a:p>
            <a:b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</a:b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    </a:t>
            </a:r>
            <a:r>
              <a:rPr lang="en-US" sz="1500" dirty="0">
                <a:solidFill>
                  <a:srgbClr val="569CD6"/>
                </a:solidFill>
                <a:latin typeface="Consolas" panose="020B0609020204030204" pitchFamily="49" charset="0"/>
              </a:rPr>
              <a:t>void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 (*</a:t>
            </a:r>
            <a:r>
              <a:rPr lang="en-US" sz="1500" dirty="0" err="1">
                <a:solidFill>
                  <a:srgbClr val="9CDCFE"/>
                </a:solidFill>
                <a:latin typeface="Consolas" panose="020B0609020204030204" pitchFamily="49" charset="0"/>
              </a:rPr>
              <a:t>update_curr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)(</a:t>
            </a:r>
            <a:r>
              <a:rPr lang="en-US" sz="1500" dirty="0">
                <a:solidFill>
                  <a:srgbClr val="569CD6"/>
                </a:solidFill>
                <a:latin typeface="Consolas" panose="020B0609020204030204" pitchFamily="49" charset="0"/>
              </a:rPr>
              <a:t>struct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1500" dirty="0" err="1">
                <a:solidFill>
                  <a:srgbClr val="4EC9B0"/>
                </a:solidFill>
                <a:latin typeface="Consolas" panose="020B0609020204030204" pitchFamily="49" charset="0"/>
              </a:rPr>
              <a:t>rq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1500" dirty="0">
                <a:solidFill>
                  <a:srgbClr val="569CD6"/>
                </a:solidFill>
                <a:latin typeface="Consolas" panose="020B0609020204030204" pitchFamily="49" charset="0"/>
              </a:rPr>
              <a:t>*</a:t>
            </a:r>
            <a:r>
              <a:rPr lang="en-US" sz="1500" dirty="0" err="1">
                <a:solidFill>
                  <a:srgbClr val="9CDCFE"/>
                </a:solidFill>
                <a:latin typeface="Consolas" panose="020B0609020204030204" pitchFamily="49" charset="0"/>
              </a:rPr>
              <a:t>rq</a:t>
            </a: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);</a:t>
            </a:r>
            <a:b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</a:br>
            <a:r>
              <a:rPr lang="en-US" sz="1500" dirty="0">
                <a:solidFill>
                  <a:srgbClr val="D4D4D4"/>
                </a:solidFill>
                <a:latin typeface="Consolas" panose="020B0609020204030204" pitchFamily="49" charset="0"/>
              </a:rPr>
              <a:t>};</a:t>
            </a:r>
            <a:endParaRPr lang="en-US" sz="15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538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Current Scheduling Classes</a:t>
            </a:r>
            <a:br>
              <a:rPr lang="en-US" dirty="0"/>
            </a:br>
            <a:r>
              <a:rPr lang="en-US" dirty="0"/>
              <a:t>and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7630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err="1"/>
              <a:t>stop_sched_class</a:t>
            </a:r>
            <a:r>
              <a:rPr lang="en-US" sz="2400" dirty="0"/>
              <a:t> //for halting processors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err="1"/>
              <a:t>dl_sched_class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 err="1"/>
              <a:t>rt_sched_class</a:t>
            </a:r>
            <a:r>
              <a:rPr lang="en-US" sz="2400" dirty="0"/>
              <a:t> //SCHED_RR, SCHED_FIFO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err="1"/>
              <a:t>fair_sched_class</a:t>
            </a:r>
            <a:r>
              <a:rPr lang="en-US" sz="2400" dirty="0"/>
              <a:t> //SCHED_NORMAL, SCHED_BATCH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err="1"/>
              <a:t>idle_sched_class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r>
              <a:rPr lang="en-US" sz="2400" dirty="0"/>
              <a:t>Declared in /kernel/</a:t>
            </a:r>
            <a:r>
              <a:rPr lang="en-US" sz="2400" dirty="0" err="1"/>
              <a:t>sched</a:t>
            </a:r>
            <a:r>
              <a:rPr lang="en-US" sz="2400" dirty="0"/>
              <a:t>/</a:t>
            </a:r>
            <a:r>
              <a:rPr lang="en-US" sz="2400" dirty="0" err="1"/>
              <a:t>sched.h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B3867931-A06A-0C4C-B72D-F39C084EEBE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3733800" y="6248400"/>
            <a:ext cx="44958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rgbClr val="BFBFBF"/>
                </a:solidFill>
              </a:rPr>
              <a:t>CSE 422S – Operating Systems Organization</a:t>
            </a:r>
          </a:p>
        </p:txBody>
      </p:sp>
    </p:spTree>
    <p:extLst>
      <p:ext uri="{BB962C8B-B14F-4D97-AF65-F5344CB8AC3E}">
        <p14:creationId xmlns:p14="http://schemas.microsoft.com/office/powerpoint/2010/main" val="2932521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Example </a:t>
            </a:r>
            <a:r>
              <a:rPr lang="en-US" dirty="0" err="1">
                <a:latin typeface="Courier New"/>
                <a:cs typeface="Courier New"/>
              </a:rPr>
              <a:t>sched_class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Definition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8600" y="1371600"/>
            <a:ext cx="19004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From:</a:t>
            </a:r>
          </a:p>
          <a:p>
            <a:r>
              <a:rPr lang="en-US" dirty="0"/>
              <a:t>/kernel/</a:t>
            </a:r>
            <a:r>
              <a:rPr lang="en-US" dirty="0" err="1"/>
              <a:t>sched</a:t>
            </a:r>
            <a:r>
              <a:rPr lang="en-US" dirty="0"/>
              <a:t>/</a:t>
            </a:r>
            <a:r>
              <a:rPr lang="en-US" dirty="0" err="1"/>
              <a:t>rt.c</a:t>
            </a:r>
            <a:endParaRPr lang="en-US" dirty="0"/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B3867931-A06A-0C4C-B72D-F39C084EEBE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3733800" y="6248400"/>
            <a:ext cx="44958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rgbClr val="BFBFBF"/>
                </a:solidFill>
              </a:rPr>
              <a:t>CSE 422S – Operating Systems Organization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B844292-9103-41D9-ACAA-3F58F812BC83}"/>
              </a:ext>
            </a:extLst>
          </p:cNvPr>
          <p:cNvSpPr/>
          <p:nvPr/>
        </p:nvSpPr>
        <p:spPr>
          <a:xfrm>
            <a:off x="2286000" y="961039"/>
            <a:ext cx="6629400" cy="5262979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569CD6"/>
                </a:solidFill>
                <a:latin typeface="Consolas" panose="020B0609020204030204" pitchFamily="49" charset="0"/>
              </a:rPr>
              <a:t>const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1600" dirty="0">
                <a:solidFill>
                  <a:srgbClr val="569CD6"/>
                </a:solidFill>
                <a:latin typeface="Consolas" panose="020B0609020204030204" pitchFamily="49" charset="0"/>
              </a:rPr>
              <a:t>struct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1600" dirty="0" err="1">
                <a:solidFill>
                  <a:srgbClr val="4EC9B0"/>
                </a:solidFill>
                <a:latin typeface="Consolas" panose="020B0609020204030204" pitchFamily="49" charset="0"/>
              </a:rPr>
              <a:t>sched_class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1600" dirty="0" err="1">
                <a:solidFill>
                  <a:srgbClr val="9CDCFE"/>
                </a:solidFill>
                <a:latin typeface="Consolas" panose="020B0609020204030204" pitchFamily="49" charset="0"/>
              </a:rPr>
              <a:t>rt_sched_class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 = {</a:t>
            </a: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    .next			= &amp;</a:t>
            </a:r>
            <a:r>
              <a:rPr lang="en-US" sz="1600" dirty="0" err="1">
                <a:solidFill>
                  <a:srgbClr val="D4D4D4"/>
                </a:solidFill>
                <a:latin typeface="Consolas" panose="020B0609020204030204" pitchFamily="49" charset="0"/>
              </a:rPr>
              <a:t>fair_sched_class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,</a:t>
            </a: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    .</a:t>
            </a:r>
            <a:r>
              <a:rPr lang="en-US" sz="1600" dirty="0" err="1">
                <a:solidFill>
                  <a:srgbClr val="D4D4D4"/>
                </a:solidFill>
                <a:latin typeface="Consolas" panose="020B0609020204030204" pitchFamily="49" charset="0"/>
              </a:rPr>
              <a:t>enqueue_task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	= </a:t>
            </a:r>
            <a:r>
              <a:rPr lang="en-US" sz="1600" dirty="0" err="1">
                <a:solidFill>
                  <a:srgbClr val="D4D4D4"/>
                </a:solidFill>
                <a:latin typeface="Consolas" panose="020B0609020204030204" pitchFamily="49" charset="0"/>
              </a:rPr>
              <a:t>enqueue_task_rt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,</a:t>
            </a: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    .</a:t>
            </a:r>
            <a:r>
              <a:rPr lang="en-US" sz="1600" dirty="0" err="1">
                <a:solidFill>
                  <a:srgbClr val="D4D4D4"/>
                </a:solidFill>
                <a:latin typeface="Consolas" panose="020B0609020204030204" pitchFamily="49" charset="0"/>
              </a:rPr>
              <a:t>dequeue_task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	= </a:t>
            </a:r>
            <a:r>
              <a:rPr lang="en-US" sz="1600" dirty="0" err="1">
                <a:solidFill>
                  <a:srgbClr val="D4D4D4"/>
                </a:solidFill>
                <a:latin typeface="Consolas" panose="020B0609020204030204" pitchFamily="49" charset="0"/>
              </a:rPr>
              <a:t>dequeue_task_rt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,</a:t>
            </a: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    .</a:t>
            </a:r>
            <a:r>
              <a:rPr lang="en-US" sz="1600" dirty="0" err="1">
                <a:solidFill>
                  <a:srgbClr val="D4D4D4"/>
                </a:solidFill>
                <a:latin typeface="Consolas" panose="020B0609020204030204" pitchFamily="49" charset="0"/>
              </a:rPr>
              <a:t>yield_task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	= </a:t>
            </a:r>
            <a:r>
              <a:rPr lang="en-US" sz="1600" dirty="0" err="1">
                <a:solidFill>
                  <a:srgbClr val="D4D4D4"/>
                </a:solidFill>
                <a:latin typeface="Consolas" panose="020B0609020204030204" pitchFamily="49" charset="0"/>
              </a:rPr>
              <a:t>yield_task_rt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,</a:t>
            </a:r>
          </a:p>
          <a:p>
            <a:b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    .</a:t>
            </a:r>
            <a:r>
              <a:rPr lang="en-US" sz="1600" dirty="0" err="1">
                <a:solidFill>
                  <a:srgbClr val="D4D4D4"/>
                </a:solidFill>
                <a:latin typeface="Consolas" panose="020B0609020204030204" pitchFamily="49" charset="0"/>
              </a:rPr>
              <a:t>check_preempt_curr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= </a:t>
            </a:r>
            <a:r>
              <a:rPr lang="en-US" sz="1600" dirty="0" err="1">
                <a:solidFill>
                  <a:srgbClr val="D4D4D4"/>
                </a:solidFill>
                <a:latin typeface="Consolas" panose="020B0609020204030204" pitchFamily="49" charset="0"/>
              </a:rPr>
              <a:t>check_preempt_curr_rt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,</a:t>
            </a:r>
          </a:p>
          <a:p>
            <a:b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    .</a:t>
            </a:r>
            <a:r>
              <a:rPr lang="en-US" sz="1600" dirty="0" err="1">
                <a:solidFill>
                  <a:srgbClr val="D4D4D4"/>
                </a:solidFill>
                <a:latin typeface="Consolas" panose="020B0609020204030204" pitchFamily="49" charset="0"/>
              </a:rPr>
              <a:t>pick_next_task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= </a:t>
            </a:r>
            <a:r>
              <a:rPr lang="en-US" sz="1600" dirty="0" err="1">
                <a:solidFill>
                  <a:srgbClr val="D4D4D4"/>
                </a:solidFill>
                <a:latin typeface="Consolas" panose="020B0609020204030204" pitchFamily="49" charset="0"/>
              </a:rPr>
              <a:t>pick_next_task_rt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,</a:t>
            </a: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    .</a:t>
            </a:r>
            <a:r>
              <a:rPr lang="en-US" sz="1600" dirty="0" err="1">
                <a:solidFill>
                  <a:srgbClr val="D4D4D4"/>
                </a:solidFill>
                <a:latin typeface="Consolas" panose="020B0609020204030204" pitchFamily="49" charset="0"/>
              </a:rPr>
              <a:t>put_prev_task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	= </a:t>
            </a:r>
            <a:r>
              <a:rPr lang="en-US" sz="1600" dirty="0" err="1">
                <a:solidFill>
                  <a:srgbClr val="D4D4D4"/>
                </a:solidFill>
                <a:latin typeface="Consolas" panose="020B0609020204030204" pitchFamily="49" charset="0"/>
              </a:rPr>
              <a:t>put_prev_task_rt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,</a:t>
            </a: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    .</a:t>
            </a:r>
            <a:r>
              <a:rPr lang="en-US" sz="1600" dirty="0" err="1">
                <a:solidFill>
                  <a:srgbClr val="D4D4D4"/>
                </a:solidFill>
                <a:latin typeface="Consolas" panose="020B0609020204030204" pitchFamily="49" charset="0"/>
              </a:rPr>
              <a:t>set_next_task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	= </a:t>
            </a:r>
            <a:r>
              <a:rPr lang="en-US" sz="1600" dirty="0" err="1">
                <a:solidFill>
                  <a:srgbClr val="D4D4D4"/>
                </a:solidFill>
                <a:latin typeface="Consolas" panose="020B0609020204030204" pitchFamily="49" charset="0"/>
              </a:rPr>
              <a:t>set_next_task_rt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,</a:t>
            </a:r>
          </a:p>
          <a:p>
            <a:b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C586C0"/>
                </a:solidFill>
                <a:latin typeface="Consolas" panose="020B0609020204030204" pitchFamily="49" charset="0"/>
              </a:rPr>
              <a:t>#ifdef</a:t>
            </a:r>
            <a:r>
              <a:rPr lang="en-US" sz="1600" dirty="0">
                <a:solidFill>
                  <a:srgbClr val="569CD6"/>
                </a:solidFill>
                <a:latin typeface="Consolas" panose="020B0609020204030204" pitchFamily="49" charset="0"/>
              </a:rPr>
              <a:t> CONFIG_SMP</a:t>
            </a:r>
            <a:endParaRPr lang="en-US" sz="16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    .balance		= </a:t>
            </a:r>
            <a:r>
              <a:rPr lang="en-US" sz="1600" dirty="0" err="1">
                <a:solidFill>
                  <a:srgbClr val="D4D4D4"/>
                </a:solidFill>
                <a:latin typeface="Consolas" panose="020B0609020204030204" pitchFamily="49" charset="0"/>
              </a:rPr>
              <a:t>balance_rt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,</a:t>
            </a: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    .</a:t>
            </a:r>
            <a:r>
              <a:rPr lang="en-US" sz="1600" dirty="0" err="1">
                <a:solidFill>
                  <a:srgbClr val="D4D4D4"/>
                </a:solidFill>
                <a:latin typeface="Consolas" panose="020B0609020204030204" pitchFamily="49" charset="0"/>
              </a:rPr>
              <a:t>select_task_rq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= </a:t>
            </a:r>
            <a:r>
              <a:rPr lang="en-US" sz="1600" dirty="0" err="1">
                <a:solidFill>
                  <a:srgbClr val="D4D4D4"/>
                </a:solidFill>
                <a:latin typeface="Consolas" panose="020B0609020204030204" pitchFamily="49" charset="0"/>
              </a:rPr>
              <a:t>select_task_rq_rt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,</a:t>
            </a: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    .</a:t>
            </a:r>
            <a:r>
              <a:rPr lang="en-US" sz="1600" dirty="0" err="1">
                <a:solidFill>
                  <a:srgbClr val="D4D4D4"/>
                </a:solidFill>
                <a:latin typeface="Consolas" panose="020B0609020204030204" pitchFamily="49" charset="0"/>
              </a:rPr>
              <a:t>set_cpus_allowed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= </a:t>
            </a:r>
            <a:r>
              <a:rPr lang="en-US" sz="1600" dirty="0" err="1">
                <a:solidFill>
                  <a:srgbClr val="D4D4D4"/>
                </a:solidFill>
                <a:latin typeface="Consolas" panose="020B0609020204030204" pitchFamily="49" charset="0"/>
              </a:rPr>
              <a:t>set_cpus_allowed_common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,</a:t>
            </a: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    .</a:t>
            </a:r>
            <a:r>
              <a:rPr lang="en-US" sz="1600" dirty="0" err="1">
                <a:solidFill>
                  <a:srgbClr val="D4D4D4"/>
                </a:solidFill>
                <a:latin typeface="Consolas" panose="020B0609020204030204" pitchFamily="49" charset="0"/>
              </a:rPr>
              <a:t>rq_online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	= </a:t>
            </a:r>
            <a:r>
              <a:rPr lang="en-US" sz="1600" dirty="0" err="1">
                <a:solidFill>
                  <a:srgbClr val="D4D4D4"/>
                </a:solidFill>
                <a:latin typeface="Consolas" panose="020B0609020204030204" pitchFamily="49" charset="0"/>
              </a:rPr>
              <a:t>rq_online_rt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,</a:t>
            </a: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    .</a:t>
            </a:r>
            <a:r>
              <a:rPr lang="en-US" sz="1600" dirty="0" err="1">
                <a:solidFill>
                  <a:srgbClr val="D4D4D4"/>
                </a:solidFill>
                <a:latin typeface="Consolas" panose="020B0609020204030204" pitchFamily="49" charset="0"/>
              </a:rPr>
              <a:t>rq_offline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	= </a:t>
            </a:r>
            <a:r>
              <a:rPr lang="en-US" sz="1600" dirty="0" err="1">
                <a:solidFill>
                  <a:srgbClr val="D4D4D4"/>
                </a:solidFill>
                <a:latin typeface="Consolas" panose="020B0609020204030204" pitchFamily="49" charset="0"/>
              </a:rPr>
              <a:t>rq_offline_rt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,</a:t>
            </a: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    .</a:t>
            </a:r>
            <a:r>
              <a:rPr lang="en-US" sz="1600" dirty="0" err="1">
                <a:solidFill>
                  <a:srgbClr val="D4D4D4"/>
                </a:solidFill>
                <a:latin typeface="Consolas" panose="020B0609020204030204" pitchFamily="49" charset="0"/>
              </a:rPr>
              <a:t>task_woken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	= </a:t>
            </a:r>
            <a:r>
              <a:rPr lang="en-US" sz="1600" dirty="0" err="1">
                <a:solidFill>
                  <a:srgbClr val="D4D4D4"/>
                </a:solidFill>
                <a:latin typeface="Consolas" panose="020B0609020204030204" pitchFamily="49" charset="0"/>
              </a:rPr>
              <a:t>task_woken_rt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,</a:t>
            </a: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    .</a:t>
            </a:r>
            <a:r>
              <a:rPr lang="en-US" sz="1600" dirty="0" err="1">
                <a:solidFill>
                  <a:srgbClr val="D4D4D4"/>
                </a:solidFill>
                <a:latin typeface="Consolas" panose="020B0609020204030204" pitchFamily="49" charset="0"/>
              </a:rPr>
              <a:t>switched_from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	= </a:t>
            </a:r>
            <a:r>
              <a:rPr lang="en-US" sz="1600" dirty="0" err="1">
                <a:solidFill>
                  <a:srgbClr val="D4D4D4"/>
                </a:solidFill>
                <a:latin typeface="Consolas" panose="020B0609020204030204" pitchFamily="49" charset="0"/>
              </a:rPr>
              <a:t>switched_from_rt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,</a:t>
            </a:r>
          </a:p>
          <a:p>
            <a:r>
              <a:rPr lang="en-US" sz="1600" dirty="0">
                <a:solidFill>
                  <a:srgbClr val="C586C0"/>
                </a:solidFill>
                <a:latin typeface="Consolas" panose="020B0609020204030204" pitchFamily="49" charset="0"/>
              </a:rPr>
              <a:t>#endif</a:t>
            </a:r>
          </a:p>
        </p:txBody>
      </p:sp>
    </p:spTree>
    <p:extLst>
      <p:ext uri="{BB962C8B-B14F-4D97-AF65-F5344CB8AC3E}">
        <p14:creationId xmlns:p14="http://schemas.microsoft.com/office/powerpoint/2010/main" val="9943835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the Next Runnable Task is Picked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04800" y="5181600"/>
            <a:ext cx="87126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/>
              <a:t>Have all scheduling classes try to pick a new task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The last class, </a:t>
            </a:r>
            <a:r>
              <a:rPr lang="en-US" sz="2400" dirty="0">
                <a:latin typeface="Courier New"/>
                <a:cs typeface="Courier New"/>
              </a:rPr>
              <a:t>SCHED_IDLE</a:t>
            </a:r>
            <a:r>
              <a:rPr lang="en-US" sz="2400" dirty="0"/>
              <a:t>, should always return some idle task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1304707"/>
            <a:ext cx="88574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Function </a:t>
            </a:r>
            <a:r>
              <a:rPr lang="en-US" sz="2400" dirty="0" err="1">
                <a:latin typeface="Courier New"/>
                <a:cs typeface="Courier New"/>
              </a:rPr>
              <a:t>pick_next_task</a:t>
            </a:r>
            <a:r>
              <a:rPr lang="en-US" sz="2400" dirty="0">
                <a:latin typeface="Courier New"/>
                <a:cs typeface="Courier New"/>
              </a:rPr>
              <a:t>()</a:t>
            </a:r>
            <a:r>
              <a:rPr lang="en-US" sz="2400" dirty="0">
                <a:latin typeface="Verdana"/>
                <a:cs typeface="Verdana"/>
              </a:rPr>
              <a:t> </a:t>
            </a:r>
            <a:r>
              <a:rPr lang="en-US" sz="2400" dirty="0"/>
              <a:t>from </a:t>
            </a:r>
            <a:r>
              <a:rPr lang="en-US" sz="2400" dirty="0">
                <a:latin typeface="Courier New"/>
                <a:cs typeface="Courier New"/>
              </a:rPr>
              <a:t>/kernel/</a:t>
            </a:r>
            <a:r>
              <a:rPr lang="en-US" sz="2400" dirty="0" err="1">
                <a:latin typeface="Courier New"/>
                <a:cs typeface="Courier New"/>
              </a:rPr>
              <a:t>sched</a:t>
            </a:r>
            <a:r>
              <a:rPr lang="en-US" sz="2400" dirty="0">
                <a:latin typeface="Courier New"/>
                <a:cs typeface="Courier New"/>
              </a:rPr>
              <a:t>/</a:t>
            </a:r>
            <a:r>
              <a:rPr lang="en-US" sz="2400" dirty="0" err="1">
                <a:latin typeface="Courier New"/>
                <a:cs typeface="Courier New"/>
              </a:rPr>
              <a:t>core.c</a:t>
            </a:r>
            <a:endParaRPr lang="en-US" sz="2400" dirty="0">
              <a:latin typeface="Courier New"/>
              <a:cs typeface="Courier New"/>
            </a:endParaRP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B3867931-A06A-0C4C-B72D-F39C084EEBE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3733800" y="6248400"/>
            <a:ext cx="44958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rgbClr val="BFBFBF"/>
                </a:solidFill>
              </a:rPr>
              <a:t>CSE 422S – Operating Systems Organization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76D5D5B-BC09-4A79-AD03-33F77C6B5BFF}"/>
              </a:ext>
            </a:extLst>
          </p:cNvPr>
          <p:cNvSpPr/>
          <p:nvPr/>
        </p:nvSpPr>
        <p:spPr>
          <a:xfrm>
            <a:off x="228600" y="1765280"/>
            <a:ext cx="8686800" cy="341632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9CDCFE"/>
                </a:solidFill>
                <a:latin typeface="Consolas" panose="020B0609020204030204" pitchFamily="49" charset="0"/>
              </a:rPr>
              <a:t>restart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:</a:t>
            </a:r>
          </a:p>
          <a:p>
            <a:b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    </a:t>
            </a:r>
            <a:r>
              <a:rPr lang="en-US" dirty="0" err="1">
                <a:solidFill>
                  <a:srgbClr val="DCDCAA"/>
                </a:solidFill>
                <a:latin typeface="Consolas" panose="020B0609020204030204" pitchFamily="49" charset="0"/>
              </a:rPr>
              <a:t>put_prev_task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D4D4D4"/>
                </a:solidFill>
                <a:latin typeface="Consolas" panose="020B0609020204030204" pitchFamily="49" charset="0"/>
              </a:rPr>
              <a:t>rq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, </a:t>
            </a:r>
            <a:r>
              <a:rPr lang="en-US" dirty="0" err="1">
                <a:solidFill>
                  <a:srgbClr val="D4D4D4"/>
                </a:solidFill>
                <a:latin typeface="Consolas" panose="020B0609020204030204" pitchFamily="49" charset="0"/>
              </a:rPr>
              <a:t>prev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);</a:t>
            </a:r>
          </a:p>
          <a:p>
            <a:b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    </a:t>
            </a:r>
            <a:r>
              <a:rPr lang="en-US" dirty="0" err="1">
                <a:solidFill>
                  <a:srgbClr val="DCDCAA"/>
                </a:solidFill>
                <a:latin typeface="Consolas" panose="020B0609020204030204" pitchFamily="49" charset="0"/>
              </a:rPr>
              <a:t>for_each_class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(class) {</a:t>
            </a:r>
          </a:p>
          <a:p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        p = </a:t>
            </a: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-&gt;</a:t>
            </a:r>
            <a:r>
              <a:rPr lang="en-US" dirty="0" err="1">
                <a:solidFill>
                  <a:srgbClr val="D4D4D4"/>
                </a:solidFill>
                <a:latin typeface="Consolas" panose="020B0609020204030204" pitchFamily="49" charset="0"/>
              </a:rPr>
              <a:t>pick_next_task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D4D4D4"/>
                </a:solidFill>
                <a:latin typeface="Consolas" panose="020B0609020204030204" pitchFamily="49" charset="0"/>
              </a:rPr>
              <a:t>rq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, NULL, NULL);</a:t>
            </a:r>
          </a:p>
          <a:p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        </a:t>
            </a:r>
            <a:r>
              <a:rPr lang="en-US" dirty="0">
                <a:solidFill>
                  <a:srgbClr val="C586C0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 (p)</a:t>
            </a:r>
          </a:p>
          <a:p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            </a:t>
            </a:r>
            <a:r>
              <a:rPr lang="en-US" dirty="0">
                <a:solidFill>
                  <a:srgbClr val="C586C0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 p;</a:t>
            </a:r>
          </a:p>
          <a:p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    }</a:t>
            </a:r>
          </a:p>
          <a:p>
            <a:b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6A9955"/>
                </a:solidFill>
                <a:latin typeface="Consolas" panose="020B0609020204030204" pitchFamily="49" charset="0"/>
              </a:rPr>
              <a:t>    /* The idle class should always have a runnable task: */</a:t>
            </a:r>
            <a:endParaRPr lang="en-US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    </a:t>
            </a:r>
            <a:r>
              <a:rPr lang="en-US" dirty="0">
                <a:solidFill>
                  <a:srgbClr val="DCDCAA"/>
                </a:solidFill>
                <a:latin typeface="Consolas" panose="020B0609020204030204" pitchFamily="49" charset="0"/>
              </a:rPr>
              <a:t>BUG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();</a:t>
            </a:r>
            <a:endParaRPr lang="en-US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857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48126-1380-6A49-9AC5-9C480DBDE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5F895-23D8-4F4A-B1BC-3CCF416F4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Have repeating functions that must execute within a precise period of time</a:t>
            </a:r>
          </a:p>
          <a:p>
            <a:pPr lvl="1"/>
            <a:r>
              <a:rPr lang="en-US" dirty="0"/>
              <a:t>E.g., within the next 10 </a:t>
            </a:r>
            <a:r>
              <a:rPr lang="en-US" dirty="0" err="1"/>
              <a:t>ms</a:t>
            </a:r>
            <a:r>
              <a:rPr lang="en-US" dirty="0"/>
              <a:t>, do something, or else bad things could happen</a:t>
            </a:r>
          </a:p>
          <a:p>
            <a:pPr lvl="1"/>
            <a:endParaRPr lang="en-US" dirty="0"/>
          </a:p>
          <a:p>
            <a:r>
              <a:rPr lang="en-US" dirty="0"/>
              <a:t>Examples</a:t>
            </a:r>
          </a:p>
          <a:p>
            <a:pPr lvl="1"/>
            <a:r>
              <a:rPr lang="en-US" dirty="0"/>
              <a:t>Air traffic control systems</a:t>
            </a:r>
          </a:p>
          <a:p>
            <a:pPr lvl="1"/>
            <a:r>
              <a:rPr lang="en-US" dirty="0"/>
              <a:t>Video/audio communication systems</a:t>
            </a:r>
          </a:p>
          <a:p>
            <a:pPr lvl="1"/>
            <a:r>
              <a:rPr lang="en-US" dirty="0"/>
              <a:t>Web serving</a:t>
            </a:r>
          </a:p>
          <a:p>
            <a:pPr lvl="1"/>
            <a:r>
              <a:rPr lang="en-US" dirty="0"/>
              <a:t>Stock Trading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D13E84-5BF5-AD49-B62A-223BD5B06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B3867931-A06A-0C4C-B72D-F39C084EEBE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3733800" y="6248400"/>
            <a:ext cx="44958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rgbClr val="BFBFBF"/>
                </a:solidFill>
              </a:rPr>
              <a:t>CSE 422S – Operating Systems Organization</a:t>
            </a:r>
          </a:p>
        </p:txBody>
      </p:sp>
    </p:spTree>
    <p:extLst>
      <p:ext uri="{BB962C8B-B14F-4D97-AF65-F5344CB8AC3E}">
        <p14:creationId xmlns:p14="http://schemas.microsoft.com/office/powerpoint/2010/main" val="1147628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Scheduling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0" name="Content Placeholder 2"/>
          <p:cNvSpPr txBox="1">
            <a:spLocks/>
          </p:cNvSpPr>
          <p:nvPr/>
        </p:nvSpPr>
        <p:spPr>
          <a:xfrm>
            <a:off x="457199" y="1600200"/>
            <a:ext cx="8374185" cy="1146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i="1"/>
              <a:t>Real-time tasks</a:t>
            </a:r>
            <a:r>
              <a:rPr lang="en-US"/>
              <a:t> execute repeatedly (usually are </a:t>
            </a:r>
            <a:r>
              <a:rPr lang="en-US" i="1"/>
              <a:t>periodic</a:t>
            </a:r>
            <a:r>
              <a:rPr lang="en-US"/>
              <a:t>) under some time constraint</a:t>
            </a:r>
            <a:endParaRPr lang="en-US" dirty="0"/>
          </a:p>
        </p:txBody>
      </p:sp>
      <p:grpSp>
        <p:nvGrpSpPr>
          <p:cNvPr id="51" name="Group 50"/>
          <p:cNvGrpSpPr/>
          <p:nvPr/>
        </p:nvGrpSpPr>
        <p:grpSpPr>
          <a:xfrm>
            <a:off x="2735409" y="2714621"/>
            <a:ext cx="3684794" cy="1282700"/>
            <a:chOff x="860425" y="2847975"/>
            <a:chExt cx="3940175" cy="1371600"/>
          </a:xfrm>
        </p:grpSpPr>
        <p:cxnSp>
          <p:nvCxnSpPr>
            <p:cNvPr id="52" name="Straight Arrow Connector 51"/>
            <p:cNvCxnSpPr/>
            <p:nvPr/>
          </p:nvCxnSpPr>
          <p:spPr>
            <a:xfrm>
              <a:off x="860425" y="3457575"/>
              <a:ext cx="394017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Rectangle 52"/>
            <p:cNvSpPr/>
            <p:nvPr/>
          </p:nvSpPr>
          <p:spPr>
            <a:xfrm>
              <a:off x="860425" y="2847975"/>
              <a:ext cx="914400" cy="533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Task</a:t>
              </a:r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 rot="5400000" flipH="1" flipV="1">
              <a:off x="518319" y="3875881"/>
              <a:ext cx="6858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 rot="5400000" flipH="1" flipV="1">
              <a:off x="1791494" y="3875881"/>
              <a:ext cx="6858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 rot="5400000" flipH="1" flipV="1">
              <a:off x="3086894" y="3875881"/>
              <a:ext cx="6858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tangle 56"/>
            <p:cNvSpPr/>
            <p:nvPr/>
          </p:nvSpPr>
          <p:spPr>
            <a:xfrm>
              <a:off x="2133600" y="2847975"/>
              <a:ext cx="914400" cy="533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Task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3429000" y="2847975"/>
              <a:ext cx="914400" cy="533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Task</a:t>
              </a:r>
            </a:p>
          </p:txBody>
        </p:sp>
      </p:grpSp>
      <p:sp>
        <p:nvSpPr>
          <p:cNvPr id="59" name="Content Placeholder 2"/>
          <p:cNvSpPr txBox="1">
            <a:spLocks/>
          </p:cNvSpPr>
          <p:nvPr/>
        </p:nvSpPr>
        <p:spPr>
          <a:xfrm>
            <a:off x="76200" y="4038600"/>
            <a:ext cx="8991600" cy="240506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/>
              <a:t>E.g., a task is </a:t>
            </a:r>
            <a:r>
              <a:rPr lang="en-US" sz="2800" i="1" dirty="0"/>
              <a:t>released</a:t>
            </a:r>
            <a:r>
              <a:rPr lang="en-US" sz="2800" dirty="0"/>
              <a:t> to execute every 5 </a:t>
            </a:r>
            <a:r>
              <a:rPr lang="en-US" sz="2800" dirty="0" err="1"/>
              <a:t>msec</a:t>
            </a:r>
            <a:r>
              <a:rPr lang="en-US" sz="2800" dirty="0"/>
              <a:t>,</a:t>
            </a:r>
          </a:p>
          <a:p>
            <a:pPr marL="0" indent="0">
              <a:buFont typeface="Arial" pitchFamily="34" charset="0"/>
              <a:buNone/>
            </a:pPr>
            <a:r>
              <a:rPr lang="en-US" sz="2800" dirty="0"/>
              <a:t>and each invocation has a </a:t>
            </a:r>
            <a:r>
              <a:rPr lang="en-US" sz="2800" i="1" dirty="0"/>
              <a:t>deadline</a:t>
            </a:r>
            <a:r>
              <a:rPr lang="en-US" sz="2800" dirty="0"/>
              <a:t> of 5 </a:t>
            </a:r>
            <a:r>
              <a:rPr lang="en-US" sz="2800" dirty="0" err="1"/>
              <a:t>msec</a:t>
            </a:r>
            <a:endParaRPr lang="en-US" sz="1000" dirty="0"/>
          </a:p>
          <a:p>
            <a:pPr marL="0" indent="0">
              <a:buFont typeface="Arial" pitchFamily="34" charset="0"/>
              <a:buNone/>
            </a:pPr>
            <a:endParaRPr lang="en-US" sz="1000" dirty="0"/>
          </a:p>
          <a:p>
            <a:pPr marL="0" indent="0">
              <a:buFont typeface="Arial" pitchFamily="34" charset="0"/>
              <a:buNone/>
            </a:pPr>
            <a:r>
              <a:rPr lang="en-US" sz="2800" dirty="0"/>
              <a:t>Separate priority range from the nice priorities for CFS:</a:t>
            </a:r>
          </a:p>
          <a:p>
            <a:r>
              <a:rPr lang="en-US" sz="2800" dirty="0"/>
              <a:t>Priorities are from 1 (low) to 99 (high), highest ones need root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777539" y="3627989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0ms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957818" y="3627989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5ms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168784" y="3627989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10ms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420203" y="3355970"/>
            <a:ext cx="649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Time</a:t>
            </a:r>
          </a:p>
        </p:txBody>
      </p:sp>
      <p:sp>
        <p:nvSpPr>
          <p:cNvPr id="19" name="Footer Placeholder 3">
            <a:extLst>
              <a:ext uri="{FF2B5EF4-FFF2-40B4-BE49-F238E27FC236}">
                <a16:creationId xmlns:a16="http://schemas.microsoft.com/office/drawing/2014/main" id="{B3867931-A06A-0C4C-B72D-F39C084EEBE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3733800" y="6248400"/>
            <a:ext cx="44958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rgbClr val="BFBFBF"/>
                </a:solidFill>
              </a:rPr>
              <a:t>CSE 422S – Operating Systems Organization</a:t>
            </a:r>
          </a:p>
        </p:txBody>
      </p:sp>
    </p:spTree>
    <p:extLst>
      <p:ext uri="{BB962C8B-B14F-4D97-AF65-F5344CB8AC3E}">
        <p14:creationId xmlns:p14="http://schemas.microsoft.com/office/powerpoint/2010/main" val="2892920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CC7AA-D77A-6B42-8E95-74D177E7C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OS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00CA2-C917-4D42-AB3D-CA05A1FB1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Why might supporting such applications be challenging, given our understanding of Linux’ CFS scheduler?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For example, if a user asked the kernel: ”Can you guarantee my task will run for 1 second at every 5 second interval?”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Challenges:</a:t>
            </a:r>
          </a:p>
          <a:p>
            <a:pPr lvl="1"/>
            <a:r>
              <a:rPr lang="en-US" dirty="0"/>
              <a:t>CFS uses proportional sharing – so the answer is highly dependent on other system activity</a:t>
            </a:r>
          </a:p>
          <a:p>
            <a:pPr lvl="1"/>
            <a:r>
              <a:rPr lang="en-US" dirty="0"/>
              <a:t>What if another process boosts its priority?</a:t>
            </a:r>
          </a:p>
          <a:p>
            <a:pPr lvl="1"/>
            <a:r>
              <a:rPr lang="en-US" dirty="0"/>
              <a:t>What if another process is starved? 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vruntime</a:t>
            </a:r>
            <a:r>
              <a:rPr lang="en-US" dirty="0"/>
              <a:t> is designed to achieve proportionality – not to give guarantees on deadlines or speak in terms of fixed time quantities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6BECEE-0D3D-C940-AAFB-77B1F5125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B3867931-A06A-0C4C-B72D-F39C084EEBE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3733800" y="6248400"/>
            <a:ext cx="44958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rgbClr val="BFBFBF"/>
                </a:solidFill>
              </a:rPr>
              <a:t>CSE 422S – Operating Systems Organization</a:t>
            </a:r>
          </a:p>
        </p:txBody>
      </p:sp>
    </p:spTree>
    <p:extLst>
      <p:ext uri="{BB962C8B-B14F-4D97-AF65-F5344CB8AC3E}">
        <p14:creationId xmlns:p14="http://schemas.microsoft.com/office/powerpoint/2010/main" val="1468886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OS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Goal is to achieve predictable execution: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Other sources of uncertainty (and solutions):</a:t>
            </a:r>
          </a:p>
          <a:p>
            <a:pPr lvl="1"/>
            <a:r>
              <a:rPr lang="en-US" dirty="0"/>
              <a:t>Interrupts (can mask some interrupts)</a:t>
            </a:r>
          </a:p>
          <a:p>
            <a:pPr lvl="1"/>
            <a:r>
              <a:rPr lang="en-US" dirty="0"/>
              <a:t>Migrations (can pin tasks to cores)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OS latency, jitter, and kernel non-</a:t>
            </a:r>
            <a:r>
              <a:rPr lang="en-US" dirty="0" err="1">
                <a:solidFill>
                  <a:srgbClr val="FF0000"/>
                </a:solidFill>
              </a:rPr>
              <a:t>preemptibility</a:t>
            </a:r>
            <a:r>
              <a:rPr lang="en-US" dirty="0">
                <a:solidFill>
                  <a:srgbClr val="FF0000"/>
                </a:solidFill>
              </a:rPr>
              <a:t> (real-time scheduling)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609600" y="2590800"/>
            <a:ext cx="7575006" cy="1322958"/>
            <a:chOff x="576179" y="2457508"/>
            <a:chExt cx="7575006" cy="1322958"/>
          </a:xfrm>
        </p:grpSpPr>
        <p:sp>
          <p:nvSpPr>
            <p:cNvPr id="29" name="TextBox 28"/>
            <p:cNvSpPr txBox="1"/>
            <p:nvPr/>
          </p:nvSpPr>
          <p:spPr>
            <a:xfrm>
              <a:off x="576179" y="2457508"/>
              <a:ext cx="7042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Ideal: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737578" y="2457508"/>
              <a:ext cx="12438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Real world:</a:t>
              </a:r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685800" y="2895600"/>
              <a:ext cx="3300291" cy="876178"/>
              <a:chOff x="860425" y="2847975"/>
              <a:chExt cx="3940175" cy="1046058"/>
            </a:xfrm>
          </p:grpSpPr>
          <p:cxnSp>
            <p:nvCxnSpPr>
              <p:cNvPr id="43" name="Straight Arrow Connector 42"/>
              <p:cNvCxnSpPr/>
              <p:nvPr/>
            </p:nvCxnSpPr>
            <p:spPr>
              <a:xfrm>
                <a:off x="860425" y="3457575"/>
                <a:ext cx="3940175" cy="0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Rectangle 43"/>
              <p:cNvSpPr/>
              <p:nvPr/>
            </p:nvSpPr>
            <p:spPr>
              <a:xfrm>
                <a:off x="860425" y="2847975"/>
                <a:ext cx="607536" cy="53340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45" name="Straight Arrow Connector 44"/>
              <p:cNvCxnSpPr/>
              <p:nvPr/>
            </p:nvCxnSpPr>
            <p:spPr>
              <a:xfrm rot="5400000" flipH="1" flipV="1">
                <a:off x="681090" y="3713110"/>
                <a:ext cx="360258" cy="1588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/>
              <p:cNvCxnSpPr/>
              <p:nvPr/>
            </p:nvCxnSpPr>
            <p:spPr>
              <a:xfrm rot="5400000" flipH="1" flipV="1">
                <a:off x="1954266" y="3713110"/>
                <a:ext cx="360258" cy="1588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Arrow Connector 46"/>
              <p:cNvCxnSpPr/>
              <p:nvPr/>
            </p:nvCxnSpPr>
            <p:spPr>
              <a:xfrm rot="5400000" flipH="1" flipV="1">
                <a:off x="3249665" y="3713110"/>
                <a:ext cx="360258" cy="1588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Rectangle 47"/>
              <p:cNvSpPr/>
              <p:nvPr/>
            </p:nvSpPr>
            <p:spPr>
              <a:xfrm>
                <a:off x="2133600" y="2847975"/>
                <a:ext cx="627250" cy="53340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3428999" y="2847975"/>
                <a:ext cx="624741" cy="53340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4842730" y="2904287"/>
              <a:ext cx="3308455" cy="876179"/>
              <a:chOff x="5937747" y="2447252"/>
              <a:chExt cx="2573046" cy="681420"/>
            </a:xfrm>
          </p:grpSpPr>
          <p:cxnSp>
            <p:nvCxnSpPr>
              <p:cNvPr id="33" name="Straight Arrow Connector 32"/>
              <p:cNvCxnSpPr/>
              <p:nvPr/>
            </p:nvCxnSpPr>
            <p:spPr>
              <a:xfrm>
                <a:off x="5944096" y="2844356"/>
                <a:ext cx="2566697" cy="0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Arrow Connector 33"/>
              <p:cNvCxnSpPr/>
              <p:nvPr/>
            </p:nvCxnSpPr>
            <p:spPr>
              <a:xfrm rot="5400000" flipH="1" flipV="1">
                <a:off x="5827273" y="3010816"/>
                <a:ext cx="234678" cy="1034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/>
              <p:cNvCxnSpPr/>
              <p:nvPr/>
            </p:nvCxnSpPr>
            <p:spPr>
              <a:xfrm rot="5400000" flipH="1" flipV="1">
                <a:off x="6656643" y="3010816"/>
                <a:ext cx="234678" cy="1034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/>
              <p:cNvCxnSpPr/>
              <p:nvPr/>
            </p:nvCxnSpPr>
            <p:spPr>
              <a:xfrm rot="5400000" flipH="1" flipV="1">
                <a:off x="7500488" y="3010816"/>
                <a:ext cx="234678" cy="1034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ectangle 36"/>
              <p:cNvSpPr/>
              <p:nvPr/>
            </p:nvSpPr>
            <p:spPr>
              <a:xfrm>
                <a:off x="6991226" y="2447252"/>
                <a:ext cx="408601" cy="347466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8047505" y="2447253"/>
                <a:ext cx="406967" cy="347466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6132975" y="2447252"/>
                <a:ext cx="547084" cy="347466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dirty="0"/>
                  <a:t>Preempt</a:t>
                </a: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7493403" y="2447252"/>
                <a:ext cx="547084" cy="347466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dirty="0"/>
                  <a:t>Migrate</a:t>
                </a: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6686409" y="2447252"/>
                <a:ext cx="188878" cy="347466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5937747" y="2447252"/>
                <a:ext cx="188878" cy="347466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/>
              </a:p>
            </p:txBody>
          </p:sp>
        </p:grpSp>
      </p:grpSp>
      <p:sp>
        <p:nvSpPr>
          <p:cNvPr id="50" name="Footer Placeholder 3">
            <a:extLst>
              <a:ext uri="{FF2B5EF4-FFF2-40B4-BE49-F238E27FC236}">
                <a16:creationId xmlns:a16="http://schemas.microsoft.com/office/drawing/2014/main" id="{B3867931-A06A-0C4C-B72D-F39C084EEBE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3733800" y="6248400"/>
            <a:ext cx="44958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rgbClr val="BFBFBF"/>
                </a:solidFill>
              </a:rPr>
              <a:t>CSE 422S – Operating Systems Organization</a:t>
            </a:r>
          </a:p>
        </p:txBody>
      </p:sp>
    </p:spTree>
    <p:extLst>
      <p:ext uri="{BB962C8B-B14F-4D97-AF65-F5344CB8AC3E}">
        <p14:creationId xmlns:p14="http://schemas.microsoft.com/office/powerpoint/2010/main" val="3693865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3989-67F2-2C4D-A19D-23528BBD5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Kernel Preemption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AA041-154E-E545-A628-67460B0AA7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/>
              <a:t>Before the 2.6 kernel (2003), Linux did not have a pre-emptible kernel</a:t>
            </a:r>
          </a:p>
          <a:p>
            <a:endParaRPr lang="en-US" sz="2400" dirty="0"/>
          </a:p>
          <a:p>
            <a:r>
              <a:rPr lang="en-US" sz="2400" dirty="0"/>
              <a:t>If a process was executing in the kernel, it could hog the CPU indefinitely</a:t>
            </a:r>
          </a:p>
          <a:p>
            <a:pPr lvl="1"/>
            <a:r>
              <a:rPr lang="en-US" sz="2000" dirty="0"/>
              <a:t>User-level process in a system-call</a:t>
            </a:r>
          </a:p>
          <a:p>
            <a:pPr lvl="1"/>
            <a:r>
              <a:rPr lang="en-US" sz="2000" dirty="0"/>
              <a:t>Kernel threads</a:t>
            </a:r>
          </a:p>
          <a:p>
            <a:pPr lvl="1"/>
            <a:r>
              <a:rPr lang="en-US" sz="2000" dirty="0"/>
              <a:t>Major issue for interactive/latency-sensitive + real-time applications</a:t>
            </a:r>
          </a:p>
          <a:p>
            <a:endParaRPr lang="en-US" sz="2400" dirty="0"/>
          </a:p>
          <a:p>
            <a:r>
              <a:rPr lang="en-US" sz="2400" dirty="0"/>
              <a:t>Starting in 2.6, the kernel became fully</a:t>
            </a:r>
            <a:r>
              <a:rPr lang="en-US" sz="2400" baseline="30000" dirty="0"/>
              <a:t>1</a:t>
            </a:r>
            <a:r>
              <a:rPr lang="en-US" sz="2400" dirty="0"/>
              <a:t> preemptible</a:t>
            </a:r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r>
              <a:rPr lang="en-US" sz="1700" baseline="30000" dirty="0"/>
              <a:t>1 </a:t>
            </a:r>
            <a:r>
              <a:rPr lang="en-US" sz="1700" dirty="0"/>
              <a:t>there are ways to selectively disable preemption, for example, during    </a:t>
            </a:r>
          </a:p>
          <a:p>
            <a:pPr marL="0" indent="0">
              <a:buNone/>
            </a:pPr>
            <a:r>
              <a:rPr lang="en-US" sz="1700" dirty="0"/>
              <a:t>interrupt handlers, or when taking special locks; more on this in a few weeks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9F810B-E682-984A-A063-28BB0E3DD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B3867931-A06A-0C4C-B72D-F39C084EEBE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3733800" y="6248400"/>
            <a:ext cx="44958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rgbClr val="BFBFBF"/>
                </a:solidFill>
              </a:rPr>
              <a:t>CSE 422S – Operating Systems Organization</a:t>
            </a:r>
          </a:p>
        </p:txBody>
      </p:sp>
    </p:spTree>
    <p:extLst>
      <p:ext uri="{BB962C8B-B14F-4D97-AF65-F5344CB8AC3E}">
        <p14:creationId xmlns:p14="http://schemas.microsoft.com/office/powerpoint/2010/main" val="2398351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3989-67F2-2C4D-A19D-23528BBD5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real-time scheduling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AA041-154E-E545-A628-67460B0AA7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SCHED_FIFO</a:t>
            </a:r>
          </a:p>
          <a:p>
            <a:pPr lvl="1"/>
            <a:r>
              <a:rPr lang="en-US" sz="2000" i="1" dirty="0"/>
              <a:t>First-in, First-out scheduling</a:t>
            </a:r>
          </a:p>
          <a:p>
            <a:pPr lvl="1"/>
            <a:endParaRPr lang="en-US" sz="2000" i="1" dirty="0"/>
          </a:p>
          <a:p>
            <a:r>
              <a:rPr lang="en-US" sz="2400" dirty="0"/>
              <a:t>SCHED_RR</a:t>
            </a:r>
          </a:p>
          <a:p>
            <a:pPr lvl="1"/>
            <a:r>
              <a:rPr lang="en-US" sz="2000" i="1" dirty="0"/>
              <a:t>Round robin scheduling</a:t>
            </a:r>
          </a:p>
          <a:p>
            <a:pPr lvl="1"/>
            <a:endParaRPr lang="en-US" sz="2000" i="1" dirty="0"/>
          </a:p>
          <a:p>
            <a:r>
              <a:rPr lang="en-US" sz="2400" dirty="0">
                <a:solidFill>
                  <a:srgbClr val="FF0000"/>
                </a:solidFill>
              </a:rPr>
              <a:t>SCHED_DEADLINE</a:t>
            </a:r>
          </a:p>
          <a:p>
            <a:pPr lvl="1"/>
            <a:r>
              <a:rPr lang="en-US" sz="2000" i="1" dirty="0"/>
              <a:t>Earliest deadline first</a:t>
            </a:r>
          </a:p>
          <a:p>
            <a:pPr lvl="1"/>
            <a:r>
              <a:rPr lang="en-US" sz="2000" i="1" dirty="0"/>
              <a:t>Merged from rt-preempt patch into mainline kernel </a:t>
            </a:r>
            <a:r>
              <a:rPr lang="en-US" sz="2000" i="1"/>
              <a:t>in Linux 3.14 </a:t>
            </a:r>
            <a:endParaRPr lang="en-US" sz="2000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9F810B-E682-984A-A063-28BB0E3DD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B3867931-A06A-0C4C-B72D-F39C084EEBE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3733800" y="6248400"/>
            <a:ext cx="44958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rgbClr val="BFBFBF"/>
                </a:solidFill>
              </a:rPr>
              <a:t>CSE 422S – Operating Systems Organization</a:t>
            </a:r>
          </a:p>
        </p:txBody>
      </p:sp>
    </p:spTree>
    <p:extLst>
      <p:ext uri="{BB962C8B-B14F-4D97-AF65-F5344CB8AC3E}">
        <p14:creationId xmlns:p14="http://schemas.microsoft.com/office/powerpoint/2010/main" val="1682172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SCHED_FIFO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i="1" dirty="0"/>
              <a:t>First-in, First-out </a:t>
            </a:r>
            <a:r>
              <a:rPr lang="en-US" dirty="0"/>
              <a:t>scheduling</a:t>
            </a:r>
          </a:p>
          <a:p>
            <a:pPr marL="0" indent="0">
              <a:buNone/>
            </a:pPr>
            <a:endParaRPr lang="en-US" i="1" dirty="0"/>
          </a:p>
          <a:p>
            <a:r>
              <a:rPr lang="en-US" sz="2000" dirty="0"/>
              <a:t>The first </a:t>
            </a:r>
            <a:r>
              <a:rPr lang="en-US" sz="2000" dirty="0" err="1"/>
              <a:t>enqueued</a:t>
            </a:r>
            <a:r>
              <a:rPr lang="en-US" sz="2000" dirty="0"/>
              <a:t> task of highest priority executes to completion</a:t>
            </a:r>
          </a:p>
          <a:p>
            <a:r>
              <a:rPr lang="en-US" sz="2000" dirty="0"/>
              <a:t>A task will only relinquish a processor when it completes, yields, or blocks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1400" dirty="0"/>
          </a:p>
          <a:p>
            <a:r>
              <a:rPr lang="en-US" sz="2000" dirty="0"/>
              <a:t>Only a higher priority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SCHED_FIFO</a:t>
            </a:r>
            <a:r>
              <a:rPr lang="en-US" sz="2000" dirty="0"/>
              <a:t> or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SCHED_RR</a:t>
            </a:r>
            <a:r>
              <a:rPr lang="en-US" sz="2000" dirty="0"/>
              <a:t> task can preempt a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SCHED_FIFO </a:t>
            </a:r>
            <a:r>
              <a:rPr lang="en-US" sz="2000" dirty="0"/>
              <a:t>task – all others will be starved as it runs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704013" y="4038600"/>
            <a:ext cx="7735974" cy="1055132"/>
            <a:chOff x="990600" y="4495800"/>
            <a:chExt cx="7735974" cy="1055132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990600" y="5065890"/>
              <a:ext cx="7696200" cy="3951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990600" y="4495800"/>
              <a:ext cx="2514599" cy="498828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00"/>
                  </a:solidFill>
                </a:rPr>
                <a:t>Task 1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505200" y="4495800"/>
              <a:ext cx="2514600" cy="498828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00"/>
                  </a:solidFill>
                </a:rPr>
                <a:t>Task 2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019800" y="4495800"/>
              <a:ext cx="2531533" cy="498828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00"/>
                  </a:solidFill>
                </a:rPr>
                <a:t>Task 3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077200" y="5181600"/>
              <a:ext cx="6493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</a:rPr>
                <a:t>Time</a:t>
              </a:r>
            </a:p>
          </p:txBody>
        </p:sp>
      </p:grpSp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B3867931-A06A-0C4C-B72D-F39C084EEBE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3733800" y="6248400"/>
            <a:ext cx="44958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rgbClr val="BFBFBF"/>
                </a:solidFill>
              </a:rPr>
              <a:t>CSE 422S – Operating Systems Organization</a:t>
            </a:r>
          </a:p>
        </p:txBody>
      </p:sp>
    </p:spTree>
    <p:extLst>
      <p:ext uri="{BB962C8B-B14F-4D97-AF65-F5344CB8AC3E}">
        <p14:creationId xmlns:p14="http://schemas.microsoft.com/office/powerpoint/2010/main" val="3436102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SCHED_RR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i="1" dirty="0"/>
              <a:t>Round-robin </a:t>
            </a:r>
            <a:r>
              <a:rPr lang="en-US" dirty="0"/>
              <a:t>scheduling</a:t>
            </a:r>
          </a:p>
          <a:p>
            <a:pPr marL="0" indent="0">
              <a:buNone/>
            </a:pPr>
            <a:r>
              <a:rPr lang="en-US" dirty="0"/>
              <a:t>Same as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SCHED_FIFO </a:t>
            </a:r>
            <a:r>
              <a:rPr lang="en-US" dirty="0"/>
              <a:t>but with </a:t>
            </a:r>
            <a:r>
              <a:rPr lang="en-US" dirty="0" err="1"/>
              <a:t>timeslices</a:t>
            </a:r>
            <a:endParaRPr lang="en-US" dirty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/>
              <a:t>Among tasks of equal priority:</a:t>
            </a:r>
          </a:p>
          <a:p>
            <a:r>
              <a:rPr lang="en-US" dirty="0"/>
              <a:t>Rotate through all tasks</a:t>
            </a:r>
          </a:p>
          <a:p>
            <a:r>
              <a:rPr lang="en-US" dirty="0"/>
              <a:t>Each task gets a fixed time slice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Only a higher priority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SCHED_FIFO</a:t>
            </a:r>
            <a:r>
              <a:rPr lang="en-US" dirty="0"/>
              <a:t> 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SCHED_RR</a:t>
            </a:r>
            <a:r>
              <a:rPr lang="en-US" dirty="0"/>
              <a:t> task can preempt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SCHED_FIFO</a:t>
            </a:r>
          </a:p>
          <a:p>
            <a:r>
              <a:rPr lang="en-US" dirty="0"/>
              <a:t>Tasks of equal priority preempt each other after </a:t>
            </a:r>
            <a:r>
              <a:rPr lang="en-US" dirty="0" err="1"/>
              <a:t>timeslice</a:t>
            </a:r>
            <a:r>
              <a:rPr lang="en-US" dirty="0"/>
              <a:t> expiration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609600" y="3886200"/>
            <a:ext cx="7735974" cy="1055132"/>
            <a:chOff x="990600" y="4495800"/>
            <a:chExt cx="7735974" cy="1055132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990600" y="5065890"/>
              <a:ext cx="7696200" cy="3951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990600" y="4495800"/>
              <a:ext cx="855133" cy="498828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Task 1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828800" y="4495800"/>
              <a:ext cx="855133" cy="498828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Task 2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667000" y="4495800"/>
              <a:ext cx="855133" cy="498828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Task 3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077200" y="5181600"/>
              <a:ext cx="6493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Time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505200" y="4495800"/>
              <a:ext cx="855133" cy="498828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Task 1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343400" y="4495800"/>
              <a:ext cx="855133" cy="498828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Task 2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181600" y="4495800"/>
              <a:ext cx="855133" cy="498828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Task 3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019800" y="4495800"/>
              <a:ext cx="855133" cy="498828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Task 1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58000" y="4495800"/>
              <a:ext cx="855133" cy="498828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Task 2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696200" y="4495800"/>
              <a:ext cx="855133" cy="498828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Task 3</a:t>
              </a:r>
            </a:p>
          </p:txBody>
        </p:sp>
      </p:grpSp>
      <p:sp>
        <p:nvSpPr>
          <p:cNvPr id="23" name="Footer Placeholder 3">
            <a:extLst>
              <a:ext uri="{FF2B5EF4-FFF2-40B4-BE49-F238E27FC236}">
                <a16:creationId xmlns:a16="http://schemas.microsoft.com/office/drawing/2014/main" id="{B3867931-A06A-0C4C-B72D-F39C084EEBE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3733800" y="6248400"/>
            <a:ext cx="44958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rgbClr val="BFBFBF"/>
                </a:solidFill>
              </a:rPr>
              <a:t>CSE 422S – Operating Systems Organization</a:t>
            </a:r>
          </a:p>
        </p:txBody>
      </p:sp>
    </p:spTree>
    <p:extLst>
      <p:ext uri="{BB962C8B-B14F-4D97-AF65-F5344CB8AC3E}">
        <p14:creationId xmlns:p14="http://schemas.microsoft.com/office/powerpoint/2010/main" val="363307667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3685</TotalTime>
  <Words>1634</Words>
  <Application>Microsoft Macintosh PowerPoint</Application>
  <PresentationFormat>On-screen Show (4:3)</PresentationFormat>
  <Paragraphs>234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Consolas</vt:lpstr>
      <vt:lpstr>Courier</vt:lpstr>
      <vt:lpstr>Courier New</vt:lpstr>
      <vt:lpstr>Georgia</vt:lpstr>
      <vt:lpstr>Verdana</vt:lpstr>
      <vt:lpstr>1_Office Theme</vt:lpstr>
      <vt:lpstr>Scheduling Classes and  Real-Time Scheduling in Linux</vt:lpstr>
      <vt:lpstr>Real-Time Applications</vt:lpstr>
      <vt:lpstr>Real-Time Scheduling</vt:lpstr>
      <vt:lpstr>Real-Time OS Support</vt:lpstr>
      <vt:lpstr>Real-Time OS Support</vt:lpstr>
      <vt:lpstr>Kernel Preemption</vt:lpstr>
      <vt:lpstr>Three real-time scheduling classes</vt:lpstr>
      <vt:lpstr>SCHED_FIFO</vt:lpstr>
      <vt:lpstr>SCHED_RR</vt:lpstr>
      <vt:lpstr>PowerPoint Presentation</vt:lpstr>
      <vt:lpstr>Scheduling Classes</vt:lpstr>
      <vt:lpstr>struct sched_class</vt:lpstr>
      <vt:lpstr>Current Scheduling Classes and Ordering</vt:lpstr>
      <vt:lpstr>Example sched_class Definition</vt:lpstr>
      <vt:lpstr>How the Next Runnable Task is Picked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Orr, James</cp:lastModifiedBy>
  <cp:revision>181</cp:revision>
  <dcterms:created xsi:type="dcterms:W3CDTF">2016-01-21T02:03:40Z</dcterms:created>
  <dcterms:modified xsi:type="dcterms:W3CDTF">2022-10-06T14:24:47Z</dcterms:modified>
</cp:coreProperties>
</file>