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1" r:id="rId2"/>
    <p:sldId id="277" r:id="rId3"/>
    <p:sldId id="303" r:id="rId4"/>
    <p:sldId id="292" r:id="rId5"/>
    <p:sldId id="291" r:id="rId6"/>
    <p:sldId id="293" r:id="rId7"/>
    <p:sldId id="317" r:id="rId8"/>
    <p:sldId id="318" r:id="rId9"/>
    <p:sldId id="310" r:id="rId10"/>
    <p:sldId id="311" r:id="rId11"/>
    <p:sldId id="312" r:id="rId12"/>
    <p:sldId id="313" r:id="rId13"/>
    <p:sldId id="315" r:id="rId14"/>
    <p:sldId id="314" r:id="rId15"/>
    <p:sldId id="316" r:id="rId16"/>
    <p:sldId id="307" r:id="rId17"/>
    <p:sldId id="309" r:id="rId18"/>
    <p:sldId id="308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89431" autoAdjust="0"/>
  </p:normalViewPr>
  <p:slideViewPr>
    <p:cSldViewPr>
      <p:cViewPr varScale="1">
        <p:scale>
          <a:sx n="99" d="100"/>
          <a:sy n="99" d="100"/>
        </p:scale>
        <p:origin x="18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720D1A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5715000"/>
            <a:ext cx="9448800" cy="12954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8FED50-267D-B443-A7AA-B339A342C7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5000"/>
            <a:ext cx="4572000" cy="1143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422S –Operating Systems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422S –Operating Systems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79DD94B-0DCD-3C40-BE69-A91B453E9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522S – Advanced Operating Systems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15E86F-FC5C-AC42-95F4-FD8CC61661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522S – Advanced Operating Systems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6718C36-2C42-764C-9239-EAD1007D2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522S – Advanced Operating Systems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4D5D6AD-D8AE-E849-ADBF-3069989D83B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522S – Advanced Operating Systems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0AED7A-B2BF-EC46-B6A9-62E02D1FD6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522S – Advanced Operating Systems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84A28-CBF1-2E4A-84B4-5EE7495E2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522S – Advanced Operating Systems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422S –Operating Systems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422S –Operating Systems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5F4596-CC02-7E4D-91EF-02993D1FB4B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3429000" cy="8572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68375"/>
            <a:ext cx="9144000" cy="1470025"/>
          </a:xfrm>
        </p:spPr>
        <p:txBody>
          <a:bodyPr>
            <a:noAutofit/>
          </a:bodyPr>
          <a:lstStyle/>
          <a:p>
            <a:r>
              <a:rPr lang="en-US" sz="3600" dirty="0"/>
              <a:t>E81 CSE 522S:</a:t>
            </a:r>
            <a:br>
              <a:rPr lang="en-US" sz="3600" dirty="0"/>
            </a:br>
            <a:r>
              <a:rPr lang="en-US" sz="3600" dirty="0"/>
              <a:t>Advanced Operating Systems</a:t>
            </a:r>
            <a:br>
              <a:rPr lang="en-US" sz="3600" dirty="0"/>
            </a:br>
            <a:r>
              <a:rPr lang="en-US" sz="3600" dirty="0"/>
              <a:t>Spring 2022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900" y="2548948"/>
            <a:ext cx="7696200" cy="9906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Exam 2 Review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F77C-E162-431C-A3B9-21DE8B22395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3648942"/>
            <a:ext cx="9144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Marion </a:t>
            </a:r>
            <a:r>
              <a:rPr lang="en-US" sz="2400" dirty="0" err="1">
                <a:solidFill>
                  <a:schemeClr val="tx1"/>
                </a:solidFill>
              </a:rPr>
              <a:t>Sudvarg</a:t>
            </a:r>
            <a:r>
              <a:rPr lang="en-US" sz="2400" dirty="0">
                <a:solidFill>
                  <a:schemeClr val="tx1"/>
                </a:solidFill>
              </a:rPr>
              <a:t> 		Chris Gill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msudvarg@wustl.edu</a:t>
            </a:r>
            <a:r>
              <a:rPr lang="en-US" sz="2400" dirty="0">
                <a:solidFill>
                  <a:schemeClr val="tx1"/>
                </a:solidFill>
              </a:rPr>
              <a:t>		</a:t>
            </a:r>
            <a:r>
              <a:rPr lang="en-US" sz="2400" dirty="0" err="1">
                <a:solidFill>
                  <a:schemeClr val="tx1"/>
                </a:solidFill>
              </a:rPr>
              <a:t>cdgill@wustl.edu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324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Docker Networking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Docker Network Drivers:</a:t>
            </a:r>
          </a:p>
          <a:p>
            <a:pPr lvl="1"/>
            <a:r>
              <a:rPr lang="en-US" b="1" dirty="0">
                <a:solidFill>
                  <a:srgbClr val="800000"/>
                </a:solidFill>
              </a:rPr>
              <a:t>none: </a:t>
            </a:r>
            <a:r>
              <a:rPr lang="en-US" dirty="0"/>
              <a:t>The container has no networking capabilities</a:t>
            </a:r>
          </a:p>
          <a:p>
            <a:pPr lvl="1"/>
            <a:r>
              <a:rPr lang="en-US" b="1" dirty="0">
                <a:solidFill>
                  <a:srgbClr val="800000"/>
                </a:solidFill>
              </a:rPr>
              <a:t>host: </a:t>
            </a:r>
            <a:r>
              <a:rPr lang="en-US" dirty="0"/>
              <a:t>The container is not placed in a new network namespace</a:t>
            </a:r>
          </a:p>
          <a:p>
            <a:pPr lvl="1"/>
            <a:r>
              <a:rPr lang="en-US" b="1" dirty="0">
                <a:solidFill>
                  <a:srgbClr val="800000"/>
                </a:solidFill>
              </a:rPr>
              <a:t>bridge: </a:t>
            </a:r>
            <a:r>
              <a:rPr lang="en-US" dirty="0"/>
              <a:t>The default network driver; the container is attached to a bridge</a:t>
            </a:r>
          </a:p>
          <a:p>
            <a:endParaRPr lang="en-US" dirty="0"/>
          </a:p>
          <a:p>
            <a:r>
              <a:rPr lang="en-US" dirty="0"/>
              <a:t>Port Forwarding:</a:t>
            </a:r>
          </a:p>
          <a:p>
            <a:pPr lvl="1"/>
            <a:r>
              <a:rPr lang="en-US" dirty="0"/>
              <a:t>Allows external traffic to access services provided by Docker containers</a:t>
            </a:r>
          </a:p>
          <a:p>
            <a:pPr lvl="1"/>
            <a:r>
              <a:rPr lang="en-US" dirty="0"/>
              <a:t>Traffic is forwarded by a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docker-proxy</a:t>
            </a:r>
            <a:r>
              <a:rPr lang="en-US" dirty="0"/>
              <a:t> process</a:t>
            </a:r>
          </a:p>
          <a:p>
            <a:endParaRPr lang="en-US" dirty="0"/>
          </a:p>
          <a:p>
            <a:r>
              <a:rPr lang="en-US" dirty="0"/>
              <a:t>Docker Compose automates </a:t>
            </a:r>
            <a:r>
              <a:rPr lang="en-US" sz="2800" dirty="0"/>
              <a:t>the creation of applications with multiple networked containers</a:t>
            </a:r>
          </a:p>
          <a:p>
            <a:endParaRPr lang="en-US" dirty="0"/>
          </a:p>
          <a:p>
            <a:pPr>
              <a:lnSpc>
                <a:spcPct val="120000"/>
              </a:lnSpc>
              <a:spcAft>
                <a:spcPts val="240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1451954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CPU 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1355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Virtual machines provide strong isolation</a:t>
            </a:r>
          </a:p>
          <a:p>
            <a:r>
              <a:rPr lang="en-US" dirty="0"/>
              <a:t>Each VM hosts its own operating system kernel</a:t>
            </a:r>
          </a:p>
          <a:p>
            <a:r>
              <a:rPr lang="en-US" dirty="0"/>
              <a:t>Hypervisor Types</a:t>
            </a:r>
          </a:p>
          <a:p>
            <a:pPr lvl="1"/>
            <a:r>
              <a:rPr lang="en-US" dirty="0"/>
              <a:t>Type 1: hypervisor runs directly on hardware (</a:t>
            </a:r>
            <a:r>
              <a:rPr lang="en-US" b="1" dirty="0"/>
              <a:t>no host operating system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Type 2: hypervisor runs within host operating system</a:t>
            </a:r>
          </a:p>
          <a:p>
            <a:pPr>
              <a:lnSpc>
                <a:spcPct val="120000"/>
              </a:lnSpc>
            </a:pPr>
            <a:r>
              <a:rPr lang="en-US" dirty="0"/>
              <a:t>Instruction emulation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Guest OS runs as a user-mode process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All instructions are checked (and translated, if necessary)</a:t>
            </a:r>
          </a:p>
          <a:p>
            <a:pPr>
              <a:lnSpc>
                <a:spcPct val="120000"/>
              </a:lnSpc>
            </a:pPr>
            <a:r>
              <a:rPr lang="en-US" dirty="0"/>
              <a:t>Hardware virtualization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Typically more efficient than emulation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Introduces guest/supervisor mode, orthogonal to user/kernel mode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Allows instructions to run directly on hardware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Hypervisor can trap (intercept) certain privileged instructions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1708568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Memory 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We cannot allow guest kernels direct access to physical memory and page tables</a:t>
            </a:r>
          </a:p>
          <a:p>
            <a:endParaRPr lang="en-US" dirty="0"/>
          </a:p>
          <a:p>
            <a:r>
              <a:rPr lang="en-US" dirty="0"/>
              <a:t>Introduce an extra level of indirection:</a:t>
            </a:r>
          </a:p>
          <a:p>
            <a:pPr marL="0" indent="0" algn="ctr">
              <a:buNone/>
            </a:pPr>
            <a:r>
              <a:rPr lang="en-US" dirty="0"/>
              <a:t>Guest Virtual -&gt; Guest Physical -&gt; Host Physical</a:t>
            </a:r>
          </a:p>
          <a:p>
            <a:endParaRPr lang="en-US" dirty="0"/>
          </a:p>
          <a:p>
            <a:r>
              <a:rPr lang="en-US" dirty="0"/>
              <a:t>Shadow Page Tables:</a:t>
            </a:r>
          </a:p>
          <a:p>
            <a:pPr lvl="1"/>
            <a:r>
              <a:rPr lang="en-US" dirty="0"/>
              <a:t>Hypervisor maintains a shadow copy of guest page tables</a:t>
            </a:r>
          </a:p>
          <a:p>
            <a:pPr lvl="1"/>
            <a:r>
              <a:rPr lang="en-US" dirty="0"/>
              <a:t>Instructions to set CR3 or map a new page are trapped by hypervisor</a:t>
            </a:r>
          </a:p>
          <a:p>
            <a:pPr lvl="1"/>
            <a:r>
              <a:rPr lang="en-US" dirty="0"/>
              <a:t>High VM-exit overhead for guests that frequently context-switch or map memory</a:t>
            </a:r>
          </a:p>
          <a:p>
            <a:endParaRPr lang="en-US" dirty="0"/>
          </a:p>
          <a:p>
            <a:r>
              <a:rPr lang="en-US" dirty="0"/>
              <a:t>Nested/Extended Page Tables</a:t>
            </a:r>
          </a:p>
          <a:p>
            <a:pPr lvl="1"/>
            <a:r>
              <a:rPr lang="en-US" dirty="0"/>
              <a:t>Guest-physical addresses are themselves translated in hardware</a:t>
            </a:r>
          </a:p>
          <a:p>
            <a:pPr lvl="1"/>
            <a:r>
              <a:rPr lang="en-US" dirty="0"/>
              <a:t>A 4-level page table requires 24 nested lookups on TLB miss</a:t>
            </a:r>
          </a:p>
          <a:p>
            <a:pPr lvl="1"/>
            <a:r>
              <a:rPr lang="en-US" dirty="0"/>
              <a:t>Does not require VM-exit; page tables set up by hypervisor as guest boots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4158829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Device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05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US" dirty="0"/>
              <a:t>Device I/O ports, registers, and memory are addressed similarly to main memory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US" dirty="0"/>
              <a:t>Some architectures (e.g., x86) use a different instruction to address I/O ports (still conceptually similar)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US" dirty="0"/>
              <a:t>Architecture-specific kernel macros provide a wrapper façade 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US" dirty="0"/>
              <a:t>Map I/O memory (modify page tables) with </a:t>
            </a:r>
            <a:r>
              <a:rPr lang="en-US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ioremap</a:t>
            </a:r>
            <a:endParaRPr lang="en-US" b="1" dirty="0">
              <a:solidFill>
                <a:srgbClr val="720D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US" dirty="0"/>
              <a:t>Use </a:t>
            </a:r>
            <a:r>
              <a:rPr lang="en-US" dirty="0" err="1"/>
              <a:t>ioread</a:t>
            </a:r>
            <a:r>
              <a:rPr lang="en-US" dirty="0"/>
              <a:t>/</a:t>
            </a:r>
            <a:r>
              <a:rPr lang="en-US" dirty="0" err="1"/>
              <a:t>iowrite</a:t>
            </a:r>
            <a:r>
              <a:rPr lang="en-US" dirty="0"/>
              <a:t> wrapper functions for access</a:t>
            </a:r>
          </a:p>
          <a:p>
            <a:pPr>
              <a:lnSpc>
                <a:spcPct val="110000"/>
              </a:lnSpc>
              <a:spcAft>
                <a:spcPts val="800"/>
              </a:spcAft>
            </a:pPr>
            <a:r>
              <a:rPr lang="en-US" dirty="0"/>
              <a:t>Be mindful of compiler optimizations, instruction reordering, memory barriers, and caching!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256710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I/O 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3 Primary Approaches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900" dirty="0"/>
          </a:p>
          <a:p>
            <a:pPr marL="231775" indent="-231775">
              <a:lnSpc>
                <a:spcPct val="120000"/>
              </a:lnSpc>
            </a:pPr>
            <a:r>
              <a:rPr lang="en-US" dirty="0"/>
              <a:t>Device emulation</a:t>
            </a:r>
          </a:p>
          <a:p>
            <a:pPr marL="568325" lvl="1" indent="-222250">
              <a:lnSpc>
                <a:spcPct val="120000"/>
              </a:lnSpc>
            </a:pPr>
            <a:r>
              <a:rPr lang="en-US" dirty="0"/>
              <a:t>Hypervisor emulates a device</a:t>
            </a:r>
          </a:p>
          <a:p>
            <a:pPr marL="568325" lvl="1" indent="-222250">
              <a:lnSpc>
                <a:spcPct val="120000"/>
              </a:lnSpc>
            </a:pPr>
            <a:r>
              <a:rPr lang="en-US" dirty="0"/>
              <a:t>Typically slowest approach</a:t>
            </a:r>
          </a:p>
          <a:p>
            <a:pPr marL="568325" lvl="1" indent="-222250">
              <a:lnSpc>
                <a:spcPct val="120000"/>
              </a:lnSpc>
            </a:pPr>
            <a:r>
              <a:rPr lang="en-US" dirty="0"/>
              <a:t>Optimizations may provide better performance in certain scenarios</a:t>
            </a:r>
          </a:p>
          <a:p>
            <a:pPr>
              <a:lnSpc>
                <a:spcPct val="120000"/>
              </a:lnSpc>
            </a:pPr>
            <a:endParaRPr lang="en-US" sz="1900" dirty="0"/>
          </a:p>
          <a:p>
            <a:pPr marL="231775" indent="-231775">
              <a:lnSpc>
                <a:spcPct val="120000"/>
              </a:lnSpc>
            </a:pPr>
            <a:r>
              <a:rPr lang="en-US" dirty="0"/>
              <a:t>I/O paravirtualization</a:t>
            </a:r>
          </a:p>
          <a:p>
            <a:pPr marL="568325" lvl="1" indent="-222250">
              <a:lnSpc>
                <a:spcPct val="120000"/>
              </a:lnSpc>
            </a:pPr>
            <a:r>
              <a:rPr lang="en-US" dirty="0"/>
              <a:t>Hypervisor provides an explicit interface to underlying hardware</a:t>
            </a:r>
          </a:p>
          <a:p>
            <a:pPr marL="568325" lvl="1" indent="-222250">
              <a:lnSpc>
                <a:spcPct val="120000"/>
              </a:lnSpc>
            </a:pPr>
            <a:r>
              <a:rPr lang="en-US" dirty="0"/>
              <a:t>Modified guest kernel uses special drivers that make </a:t>
            </a:r>
            <a:r>
              <a:rPr lang="en-US" dirty="0" err="1"/>
              <a:t>hypercalls</a:t>
            </a:r>
            <a:endParaRPr lang="en-US" dirty="0"/>
          </a:p>
          <a:p>
            <a:pPr marL="568325" lvl="1" indent="-222250">
              <a:lnSpc>
                <a:spcPct val="120000"/>
              </a:lnSpc>
            </a:pPr>
            <a:r>
              <a:rPr lang="en-US" dirty="0"/>
              <a:t>Simplifies instructions that guest kernel must make</a:t>
            </a:r>
          </a:p>
          <a:p>
            <a:pPr>
              <a:lnSpc>
                <a:spcPct val="120000"/>
              </a:lnSpc>
            </a:pPr>
            <a:endParaRPr lang="en-US" sz="1700" dirty="0"/>
          </a:p>
          <a:p>
            <a:pPr marL="231775" indent="-231775">
              <a:lnSpc>
                <a:spcPct val="120000"/>
              </a:lnSpc>
            </a:pPr>
            <a:r>
              <a:rPr lang="en-US" dirty="0"/>
              <a:t>Direct device assignment</a:t>
            </a:r>
          </a:p>
          <a:p>
            <a:pPr marL="568325" lvl="1" indent="-222250">
              <a:lnSpc>
                <a:spcPct val="120000"/>
              </a:lnSpc>
            </a:pPr>
            <a:r>
              <a:rPr lang="en-US" dirty="0"/>
              <a:t>Assign a hardware device directly to a VM</a:t>
            </a:r>
          </a:p>
          <a:p>
            <a:pPr marL="568325" lvl="1" indent="-222250">
              <a:lnSpc>
                <a:spcPct val="120000"/>
              </a:lnSpc>
            </a:pPr>
            <a:r>
              <a:rPr lang="en-US" dirty="0"/>
              <a:t>Device memory regions are mapped directly into the guest (via IOMMU)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2370875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Direct Memory Access (DMA)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10200"/>
          </a:xfrm>
        </p:spPr>
        <p:txBody>
          <a:bodyPr>
            <a:normAutofit fontScale="70000" lnSpcReduction="20000"/>
          </a:bodyPr>
          <a:lstStyle/>
          <a:p>
            <a:pPr marL="231775" indent="-231775">
              <a:lnSpc>
                <a:spcPct val="120000"/>
              </a:lnSpc>
            </a:pPr>
            <a:r>
              <a:rPr lang="en-US" dirty="0"/>
              <a:t>Virtual Memory Areas are object-oriented (similar to VFS), allow drivers to define </a:t>
            </a:r>
            <a:r>
              <a:rPr lang="en-US" b="1" dirty="0">
                <a:solidFill>
                  <a:srgbClr val="720D1A"/>
                </a:solidFill>
              </a:rPr>
              <a:t>open</a:t>
            </a:r>
            <a:r>
              <a:rPr lang="en-US" dirty="0"/>
              <a:t> and </a:t>
            </a:r>
            <a:r>
              <a:rPr lang="en-US" b="1" dirty="0">
                <a:solidFill>
                  <a:srgbClr val="720D1A"/>
                </a:solidFill>
              </a:rPr>
              <a:t>close</a:t>
            </a:r>
            <a:r>
              <a:rPr lang="en-US" dirty="0"/>
              <a:t> functions</a:t>
            </a:r>
          </a:p>
          <a:p>
            <a:pPr marL="231775" indent="-231775">
              <a:lnSpc>
                <a:spcPct val="120000"/>
              </a:lnSpc>
            </a:pPr>
            <a:r>
              <a:rPr lang="en-US" dirty="0"/>
              <a:t>Peripheral devices can be given direct access to main memory, bypassing the CPU</a:t>
            </a:r>
          </a:p>
          <a:p>
            <a:pPr marL="231775" indent="-231775">
              <a:lnSpc>
                <a:spcPct val="120000"/>
              </a:lnSpc>
            </a:pPr>
            <a:r>
              <a:rPr lang="en-US" dirty="0"/>
              <a:t>Synchronous DMA</a:t>
            </a:r>
          </a:p>
          <a:p>
            <a:pPr marL="461963" lvl="1" indent="-230188">
              <a:lnSpc>
                <a:spcPct val="120000"/>
              </a:lnSpc>
            </a:pPr>
            <a:r>
              <a:rPr lang="en-US" dirty="0"/>
              <a:t>Driver’s </a:t>
            </a:r>
            <a:r>
              <a:rPr lang="en-US" b="1" dirty="0">
                <a:solidFill>
                  <a:srgbClr val="720D1A"/>
                </a:solidFill>
              </a:rPr>
              <a:t>read</a:t>
            </a:r>
            <a:r>
              <a:rPr lang="en-US" dirty="0"/>
              <a:t> function allocates a DMA buffer, maps into process</a:t>
            </a:r>
          </a:p>
          <a:p>
            <a:pPr marL="461963" lvl="1" indent="-230188">
              <a:lnSpc>
                <a:spcPct val="120000"/>
              </a:lnSpc>
            </a:pPr>
            <a:r>
              <a:rPr lang="en-US" dirty="0"/>
              <a:t>Driver provides hardware with buffer address</a:t>
            </a:r>
          </a:p>
          <a:p>
            <a:pPr marL="461963" lvl="1" indent="-230188">
              <a:lnSpc>
                <a:spcPct val="120000"/>
              </a:lnSpc>
            </a:pPr>
            <a:r>
              <a:rPr lang="en-US" dirty="0"/>
              <a:t>Hardware writes data to buffer, raises interrupt</a:t>
            </a:r>
          </a:p>
          <a:p>
            <a:pPr marL="461963" lvl="1" indent="-230188">
              <a:lnSpc>
                <a:spcPct val="120000"/>
              </a:lnSpc>
            </a:pPr>
            <a:r>
              <a:rPr lang="en-US" dirty="0"/>
              <a:t>Interrupt handler in driver awakens process</a:t>
            </a:r>
          </a:p>
          <a:p>
            <a:pPr marL="231775" indent="-231775">
              <a:lnSpc>
                <a:spcPct val="120000"/>
              </a:lnSpc>
            </a:pPr>
            <a:r>
              <a:rPr lang="en-US" dirty="0"/>
              <a:t>Asynchronous DMA</a:t>
            </a:r>
          </a:p>
          <a:p>
            <a:pPr marL="461963" lvl="1" indent="-230188">
              <a:lnSpc>
                <a:spcPct val="120000"/>
              </a:lnSpc>
            </a:pPr>
            <a:r>
              <a:rPr lang="en-US" dirty="0"/>
              <a:t>Device writes data to buffer directly, even when no process is waiting</a:t>
            </a:r>
          </a:p>
          <a:p>
            <a:pPr marL="461963" lvl="1" indent="-230188">
              <a:lnSpc>
                <a:spcPct val="120000"/>
              </a:lnSpc>
            </a:pPr>
            <a:r>
              <a:rPr lang="en-US" dirty="0"/>
              <a:t>Commonly used in network cards</a:t>
            </a:r>
          </a:p>
          <a:p>
            <a:pPr marL="231775" indent="-231775">
              <a:lnSpc>
                <a:spcPct val="120000"/>
              </a:lnSpc>
            </a:pPr>
            <a:r>
              <a:rPr lang="en-US" dirty="0"/>
              <a:t>Bus Addresses</a:t>
            </a:r>
          </a:p>
          <a:p>
            <a:pPr marL="461963" lvl="1" indent="-230188">
              <a:lnSpc>
                <a:spcPct val="120000"/>
              </a:lnSpc>
            </a:pPr>
            <a:r>
              <a:rPr lang="en-US" dirty="0"/>
              <a:t>Devices address main memory using bus addresses!</a:t>
            </a:r>
          </a:p>
          <a:p>
            <a:pPr marL="461963" lvl="1" indent="-230188">
              <a:lnSpc>
                <a:spcPct val="120000"/>
              </a:lnSpc>
            </a:pPr>
            <a:r>
              <a:rPr lang="en-US" dirty="0"/>
              <a:t>Kernel provides platform-specific wrapper functions to portably convert physical/logical addresses to bus addresses</a:t>
            </a:r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3297092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Exam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Mostly short answer</a:t>
            </a:r>
          </a:p>
          <a:p>
            <a:endParaRPr lang="en-US" dirty="0"/>
          </a:p>
          <a:p>
            <a:r>
              <a:rPr lang="en-US" dirty="0"/>
              <a:t>Some matching of terms</a:t>
            </a:r>
          </a:p>
          <a:p>
            <a:endParaRPr lang="en-US" dirty="0"/>
          </a:p>
          <a:p>
            <a:r>
              <a:rPr lang="en-US" dirty="0"/>
              <a:t>Largely intended to test your </a:t>
            </a:r>
            <a:r>
              <a:rPr lang="en-US" i="1" dirty="0"/>
              <a:t>understanding</a:t>
            </a:r>
            <a:r>
              <a:rPr lang="en-US" dirty="0"/>
              <a:t> of </a:t>
            </a:r>
            <a:r>
              <a:rPr lang="en-US" i="1" dirty="0"/>
              <a:t>concepts</a:t>
            </a:r>
          </a:p>
          <a:p>
            <a:endParaRPr lang="en-US" i="1" dirty="0"/>
          </a:p>
          <a:p>
            <a:r>
              <a:rPr lang="en-US" i="1" dirty="0"/>
              <a:t>What</a:t>
            </a:r>
            <a:r>
              <a:rPr lang="en-US" dirty="0"/>
              <a:t> does this do?</a:t>
            </a:r>
          </a:p>
          <a:p>
            <a:r>
              <a:rPr lang="en-US" i="1" dirty="0"/>
              <a:t>When</a:t>
            </a:r>
            <a:r>
              <a:rPr lang="en-US" dirty="0"/>
              <a:t> would you use this?</a:t>
            </a:r>
          </a:p>
          <a:p>
            <a:r>
              <a:rPr lang="en-US" i="1" dirty="0"/>
              <a:t>Where</a:t>
            </a:r>
            <a:r>
              <a:rPr lang="en-US" dirty="0"/>
              <a:t> is this implemented?</a:t>
            </a:r>
          </a:p>
          <a:p>
            <a:r>
              <a:rPr lang="en-US" i="1" dirty="0"/>
              <a:t>Why</a:t>
            </a:r>
            <a:r>
              <a:rPr lang="en-US" dirty="0"/>
              <a:t> was this important?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7ED610-1524-3741-8A18-89D9D9F31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3452280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Studios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/>
              <a:t>Reminder: Studios 11-15 are due by Monday, April 18, at 11:59PM</a:t>
            </a:r>
          </a:p>
          <a:p>
            <a:pPr>
              <a:spcAft>
                <a:spcPts val="2400"/>
              </a:spcAft>
            </a:pPr>
            <a:r>
              <a:rPr lang="en-US" dirty="0"/>
              <a:t>One submission per team in Canvas, please</a:t>
            </a:r>
          </a:p>
          <a:p>
            <a:pPr>
              <a:spcAft>
                <a:spcPts val="2400"/>
              </a:spcAft>
            </a:pPr>
            <a:r>
              <a:rPr lang="en-US" dirty="0"/>
              <a:t>If you have a studio marked </a:t>
            </a:r>
            <a:r>
              <a:rPr lang="en-US" b="1" dirty="0"/>
              <a:t>Incomplete</a:t>
            </a:r>
            <a:r>
              <a:rPr lang="en-US" dirty="0"/>
              <a:t> please address the comment!</a:t>
            </a:r>
          </a:p>
          <a:p>
            <a:pPr>
              <a:spcAft>
                <a:spcPts val="2400"/>
              </a:spcAft>
            </a:pPr>
            <a:r>
              <a:rPr lang="en-US" dirty="0"/>
              <a:t>Let us know by email ASAP if you need an extension, and the reason for that request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61EC8D-7C81-4A45-B103-4C738BC1D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3913495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DA6A67B-D1F3-427A-A7FB-1C2AC8E54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981200"/>
            <a:ext cx="8763000" cy="42261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Exam Time and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8563"/>
            <a:ext cx="9144000" cy="1143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/>
              <a:t>Tuesday, April 19</a:t>
            </a:r>
            <a:r>
              <a:rPr lang="en-US" baseline="30000" dirty="0"/>
              <a:t>th </a:t>
            </a:r>
            <a:r>
              <a:rPr lang="en-US" dirty="0"/>
              <a:t>2:30-3:50PM</a:t>
            </a:r>
          </a:p>
          <a:p>
            <a:pPr marL="0" indent="0" algn="ctr">
              <a:buNone/>
            </a:pPr>
            <a:r>
              <a:rPr lang="en-US" dirty="0"/>
              <a:t>(usual class time) in </a:t>
            </a:r>
            <a:r>
              <a:rPr lang="en-US" dirty="0" err="1"/>
              <a:t>Lopata</a:t>
            </a:r>
            <a:r>
              <a:rPr lang="en-US" dirty="0"/>
              <a:t> 103 (</a:t>
            </a:r>
            <a:r>
              <a:rPr lang="en-US" dirty="0">
                <a:solidFill>
                  <a:srgbClr val="FF0000"/>
                </a:solidFill>
              </a:rPr>
              <a:t>not Urbauer 216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2BFD0-2A6F-41F2-92B6-80B192936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F113B3D1-B2C1-4CAE-999C-0CF4B86DFA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596825"/>
            <a:ext cx="317495" cy="47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9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C1CCF-5CF6-CA4F-A042-1957A8388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Good Luck!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41FFC-DF9C-DE49-9F6F-B2FBE0FE9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65560"/>
            <a:ext cx="8534400" cy="2666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That said, please also remember that</a:t>
            </a:r>
          </a:p>
          <a:p>
            <a:pPr marL="0" indent="0" algn="ctr">
              <a:buNone/>
            </a:pPr>
            <a:r>
              <a:rPr lang="en-US" dirty="0"/>
              <a:t> “Fortune favors the prepared mind.” </a:t>
            </a:r>
          </a:p>
          <a:p>
            <a:pPr marL="0" indent="0" algn="ctr">
              <a:buNone/>
            </a:pPr>
            <a:r>
              <a:rPr lang="en-US" dirty="0"/>
              <a:t>– Louis Pasteur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Any questions? …</a:t>
            </a:r>
          </a:p>
        </p:txBody>
      </p:sp>
      <p:sp>
        <p:nvSpPr>
          <p:cNvPr id="12" name="Footer Placeholder 48">
            <a:extLst>
              <a:ext uri="{FF2B5EF4-FFF2-40B4-BE49-F238E27FC236}">
                <a16:creationId xmlns:a16="http://schemas.microsoft.com/office/drawing/2014/main" id="{5AE6A755-B78E-8D4F-BAC3-2E9F9F0F1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8C6C7-0F97-6D48-807E-5E7260FCF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F77C-E162-431C-A3B9-21DE8B22395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2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DA6A67B-D1F3-427A-A7FB-1C2AC8E54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981200"/>
            <a:ext cx="8763000" cy="42261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Exam Time and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8563"/>
            <a:ext cx="9144000" cy="11430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/>
              <a:t>Tuesday, April 19</a:t>
            </a:r>
            <a:r>
              <a:rPr lang="en-US" baseline="30000" dirty="0"/>
              <a:t>th</a:t>
            </a:r>
            <a:r>
              <a:rPr lang="en-US" dirty="0"/>
              <a:t> 2:30-3:50PM</a:t>
            </a:r>
          </a:p>
          <a:p>
            <a:pPr marL="0" indent="0" algn="ctr">
              <a:buNone/>
            </a:pPr>
            <a:r>
              <a:rPr lang="en-US" dirty="0"/>
              <a:t>(usual class time) in </a:t>
            </a:r>
            <a:r>
              <a:rPr lang="en-US" dirty="0" err="1"/>
              <a:t>Lopata</a:t>
            </a:r>
            <a:r>
              <a:rPr lang="en-US" dirty="0"/>
              <a:t> 103 (</a:t>
            </a:r>
            <a:r>
              <a:rPr lang="en-US" dirty="0">
                <a:solidFill>
                  <a:srgbClr val="FF0000"/>
                </a:solidFill>
              </a:rPr>
              <a:t>not Urbauer 216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2BFD0-2A6F-41F2-92B6-80B192936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F113B3D1-B2C1-4CAE-999C-0CF4B86DFA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596825"/>
            <a:ext cx="317495" cy="47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155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Studios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/>
              <a:t>Reminder: Studios 11-15 are due by Monday, April 18, at 11:59PM</a:t>
            </a:r>
          </a:p>
          <a:p>
            <a:pPr>
              <a:spcAft>
                <a:spcPts val="2400"/>
              </a:spcAft>
            </a:pPr>
            <a:r>
              <a:rPr lang="en-US" dirty="0"/>
              <a:t>One submission per team in Canvas, please</a:t>
            </a:r>
          </a:p>
          <a:p>
            <a:pPr>
              <a:spcAft>
                <a:spcPts val="2400"/>
              </a:spcAft>
            </a:pPr>
            <a:r>
              <a:rPr lang="en-US" dirty="0"/>
              <a:t>If you have a studio marked </a:t>
            </a:r>
            <a:r>
              <a:rPr lang="en-US" b="1" dirty="0"/>
              <a:t>Incomplete</a:t>
            </a:r>
            <a:r>
              <a:rPr lang="en-US" dirty="0"/>
              <a:t> please address the comment!</a:t>
            </a:r>
          </a:p>
          <a:p>
            <a:pPr>
              <a:spcAft>
                <a:spcPts val="2400"/>
              </a:spcAft>
            </a:pPr>
            <a:r>
              <a:rPr lang="en-US" dirty="0"/>
              <a:t>Let us know by email ASAP if you need an extension, and the reason for that request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61EC8D-7C81-4A45-B103-4C738BC1D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274899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Exam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Mostly short answer</a:t>
            </a:r>
          </a:p>
          <a:p>
            <a:endParaRPr lang="en-US" dirty="0"/>
          </a:p>
          <a:p>
            <a:r>
              <a:rPr lang="en-US" dirty="0"/>
              <a:t>Some matching of terms</a:t>
            </a:r>
          </a:p>
          <a:p>
            <a:endParaRPr lang="en-US" dirty="0"/>
          </a:p>
          <a:p>
            <a:r>
              <a:rPr lang="en-US" dirty="0"/>
              <a:t>Largely intended to test your </a:t>
            </a:r>
            <a:r>
              <a:rPr lang="en-US" i="1" dirty="0"/>
              <a:t>understanding</a:t>
            </a:r>
            <a:r>
              <a:rPr lang="en-US" dirty="0"/>
              <a:t> of </a:t>
            </a:r>
            <a:r>
              <a:rPr lang="en-US" i="1" dirty="0"/>
              <a:t>concepts</a:t>
            </a:r>
          </a:p>
          <a:p>
            <a:endParaRPr lang="en-US" i="1" dirty="0"/>
          </a:p>
          <a:p>
            <a:r>
              <a:rPr lang="en-US" i="1" dirty="0"/>
              <a:t>What</a:t>
            </a:r>
            <a:r>
              <a:rPr lang="en-US" dirty="0"/>
              <a:t> does this do?</a:t>
            </a:r>
          </a:p>
          <a:p>
            <a:r>
              <a:rPr lang="en-US" i="1" dirty="0"/>
              <a:t>When</a:t>
            </a:r>
            <a:r>
              <a:rPr lang="en-US" dirty="0"/>
              <a:t> would you use this?</a:t>
            </a:r>
          </a:p>
          <a:p>
            <a:r>
              <a:rPr lang="en-US" i="1" dirty="0"/>
              <a:t>Where</a:t>
            </a:r>
            <a:r>
              <a:rPr lang="en-US" dirty="0"/>
              <a:t> is this implemented?</a:t>
            </a:r>
          </a:p>
          <a:p>
            <a:r>
              <a:rPr lang="en-US" i="1" dirty="0"/>
              <a:t>Why</a:t>
            </a:r>
            <a:r>
              <a:rPr lang="en-US" dirty="0"/>
              <a:t> was this important?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355214-663D-5D48-84D1-4F7E25F0AA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266770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Materials Allowed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Open book, open notes</a:t>
            </a:r>
          </a:p>
          <a:p>
            <a:pPr>
              <a:lnSpc>
                <a:spcPct val="110000"/>
              </a:lnSpc>
            </a:pPr>
            <a:r>
              <a:rPr lang="en-US" dirty="0"/>
              <a:t>What is allowed: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Any handwritten or printed notes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Any textbooks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An electronic notebook </a:t>
            </a:r>
            <a:r>
              <a:rPr lang="en-US" i="1" dirty="0"/>
              <a:t>without</a:t>
            </a:r>
            <a:r>
              <a:rPr lang="en-US" dirty="0"/>
              <a:t> internet capabilities, if approved by instructor(s) in advance  - please ask us</a:t>
            </a:r>
          </a:p>
          <a:p>
            <a:pPr>
              <a:lnSpc>
                <a:spcPct val="110000"/>
              </a:lnSpc>
            </a:pPr>
            <a:r>
              <a:rPr lang="en-US" dirty="0"/>
              <a:t>What is </a:t>
            </a:r>
            <a:r>
              <a:rPr lang="en-US" i="1" dirty="0"/>
              <a:t>not</a:t>
            </a:r>
            <a:r>
              <a:rPr lang="en-US" dirty="0"/>
              <a:t> allowed: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Internet-capable laptops, tablets, phones, etc.</a:t>
            </a:r>
          </a:p>
          <a:p>
            <a:pPr>
              <a:lnSpc>
                <a:spcPct val="110000"/>
              </a:lnSpc>
            </a:pPr>
            <a:r>
              <a:rPr lang="en-US" dirty="0"/>
              <a:t>We will have two extra copies of all textbooks</a:t>
            </a:r>
          </a:p>
          <a:p>
            <a:pPr>
              <a:lnSpc>
                <a:spcPct val="110000"/>
              </a:lnSpc>
            </a:pPr>
            <a:r>
              <a:rPr lang="en-US" dirty="0"/>
              <a:t>Recommendation: write a 1-2 sided notes page!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Writing it will help you study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Easier to access during exam than printing all notes!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50EA73-DE50-4E4B-B5EF-0BC2F62CE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375812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Docker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831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Automates container </a:t>
            </a:r>
            <a:r>
              <a:rPr lang="en-US" b="1" i="1" dirty="0"/>
              <a:t>creation</a:t>
            </a:r>
          </a:p>
          <a:p>
            <a:pPr>
              <a:lnSpc>
                <a:spcPct val="120000"/>
              </a:lnSpc>
            </a:pPr>
            <a:r>
              <a:rPr lang="en-US" dirty="0"/>
              <a:t>Provides container </a:t>
            </a:r>
            <a:r>
              <a:rPr lang="en-US" b="1" i="1" dirty="0"/>
              <a:t>monitoring </a:t>
            </a:r>
            <a:r>
              <a:rPr lang="en-US" dirty="0"/>
              <a:t>and </a:t>
            </a:r>
            <a:r>
              <a:rPr lang="en-US" b="1" i="1" dirty="0"/>
              <a:t>management</a:t>
            </a:r>
          </a:p>
          <a:p>
            <a:pPr>
              <a:lnSpc>
                <a:spcPct val="120000"/>
              </a:lnSpc>
            </a:pPr>
            <a:r>
              <a:rPr lang="en-US" dirty="0"/>
              <a:t>Leverages </a:t>
            </a:r>
            <a:r>
              <a:rPr lang="en-US" b="1" i="1" dirty="0"/>
              <a:t>namespaces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/>
              <a:t>cgroups</a:t>
            </a:r>
          </a:p>
          <a:p>
            <a:pPr>
              <a:lnSpc>
                <a:spcPct val="120000"/>
              </a:lnSpc>
            </a:pPr>
            <a:r>
              <a:rPr lang="en-US" dirty="0"/>
              <a:t>Modular software architecture: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Client/Server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Docker Daemon provides API to clients</a:t>
            </a:r>
          </a:p>
          <a:p>
            <a:pPr lvl="1">
              <a:lnSpc>
                <a:spcPct val="120000"/>
              </a:lnSpc>
            </a:pPr>
            <a:r>
              <a:rPr lang="en-US" b="1" dirty="0" err="1">
                <a:solidFill>
                  <a:srgbClr val="720D1A"/>
                </a:solidFill>
              </a:rPr>
              <a:t>containerd</a:t>
            </a:r>
            <a:r>
              <a:rPr lang="en-US" dirty="0"/>
              <a:t> supervises and controls state of running containers</a:t>
            </a:r>
          </a:p>
          <a:p>
            <a:pPr lvl="1">
              <a:lnSpc>
                <a:spcPct val="120000"/>
              </a:lnSpc>
            </a:pPr>
            <a:r>
              <a:rPr lang="en-US" b="1" dirty="0" err="1">
                <a:solidFill>
                  <a:srgbClr val="720D1A"/>
                </a:solidFill>
              </a:rPr>
              <a:t>runc</a:t>
            </a:r>
            <a:r>
              <a:rPr lang="en-US" b="1" dirty="0">
                <a:solidFill>
                  <a:srgbClr val="720D1A"/>
                </a:solidFill>
              </a:rPr>
              <a:t> </a:t>
            </a:r>
            <a:r>
              <a:rPr lang="en-US" dirty="0"/>
              <a:t>launches a container</a:t>
            </a:r>
          </a:p>
          <a:p>
            <a:pPr lvl="1">
              <a:lnSpc>
                <a:spcPct val="120000"/>
              </a:lnSpc>
            </a:pPr>
            <a:r>
              <a:rPr lang="en-US" b="1" dirty="0"/>
              <a:t>shim </a:t>
            </a:r>
            <a:r>
              <a:rPr lang="en-US" dirty="0"/>
              <a:t>process retains minimal environment for each container to communicate with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720D1A"/>
                </a:solidFill>
              </a:rPr>
              <a:t>containerd</a:t>
            </a:r>
            <a:r>
              <a:rPr lang="en-US" b="1" dirty="0"/>
              <a:t> </a:t>
            </a:r>
            <a:r>
              <a:rPr lang="en-US" dirty="0"/>
              <a:t>after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720D1A"/>
                </a:solidFill>
              </a:rPr>
              <a:t>runc</a:t>
            </a:r>
            <a:r>
              <a:rPr lang="en-US" b="1" dirty="0"/>
              <a:t> </a:t>
            </a:r>
            <a:r>
              <a:rPr lang="en-US" dirty="0"/>
              <a:t>exits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1665606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Building Docker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 err="1"/>
              <a:t>Dockerfile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/>
              <a:t>Image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b="1" dirty="0"/>
              <a:t>Container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Docker images are layered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Layers are additive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</a:t>
            </a:r>
            <a:r>
              <a:rPr lang="en-US" dirty="0" err="1"/>
              <a:t>Dockerfile</a:t>
            </a:r>
            <a:r>
              <a:rPr lang="en-US" dirty="0"/>
              <a:t> can inherit from a base image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Use multistage builds to improve efficiency (build time and image size)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181642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Working with Docker 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Understand the following ideas:</a:t>
            </a:r>
          </a:p>
          <a:p>
            <a:pPr>
              <a:lnSpc>
                <a:spcPct val="120000"/>
              </a:lnSpc>
            </a:pPr>
            <a:r>
              <a:rPr lang="en-US" dirty="0"/>
              <a:t>Containers can run in the background</a:t>
            </a:r>
          </a:p>
          <a:p>
            <a:pPr>
              <a:lnSpc>
                <a:spcPct val="120000"/>
              </a:lnSpc>
            </a:pPr>
            <a:r>
              <a:rPr lang="en-US" dirty="0"/>
              <a:t>Entering, viewing, stopping containers</a:t>
            </a:r>
          </a:p>
          <a:p>
            <a:pPr>
              <a:lnSpc>
                <a:spcPct val="120000"/>
              </a:lnSpc>
            </a:pPr>
            <a:r>
              <a:rPr lang="en-US" dirty="0"/>
              <a:t>Container resource persistence and cleanup</a:t>
            </a:r>
          </a:p>
          <a:p>
            <a:pPr>
              <a:lnSpc>
                <a:spcPct val="120000"/>
              </a:lnSpc>
            </a:pPr>
            <a:r>
              <a:rPr lang="en-US" dirty="0"/>
              <a:t>Bind-mounting a host directory into a container</a:t>
            </a:r>
          </a:p>
          <a:p>
            <a:pPr>
              <a:lnSpc>
                <a:spcPct val="120000"/>
              </a:lnSpc>
            </a:pPr>
            <a:r>
              <a:rPr lang="en-US" dirty="0"/>
              <a:t>Using Docker named volumes</a:t>
            </a:r>
          </a:p>
          <a:p>
            <a:pPr>
              <a:lnSpc>
                <a:spcPct val="120000"/>
              </a:lnSpc>
            </a:pPr>
            <a:r>
              <a:rPr lang="en-US" dirty="0"/>
              <a:t>How Docker resource constraints correspond to </a:t>
            </a:r>
            <a:r>
              <a:rPr lang="en-US" b="1" dirty="0">
                <a:solidFill>
                  <a:srgbClr val="720D1A"/>
                </a:solidFill>
              </a:rPr>
              <a:t>cgroups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2367169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51B6-4614-4225-A7F5-74EF19DDD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720D1A"/>
                </a:solidFill>
              </a:rPr>
              <a:t>Network Namespaces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ECD2-2065-4ED3-880C-9E2E7E1F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Network namespaces enable isolation of network resources</a:t>
            </a:r>
          </a:p>
          <a:p>
            <a:pPr>
              <a:lnSpc>
                <a:spcPct val="120000"/>
              </a:lnSpc>
            </a:pPr>
            <a:r>
              <a:rPr lang="en-US" dirty="0"/>
              <a:t>Isolate processes from the network</a:t>
            </a:r>
          </a:p>
          <a:p>
            <a:pPr>
              <a:lnSpc>
                <a:spcPct val="120000"/>
              </a:lnSpc>
            </a:pPr>
            <a:r>
              <a:rPr lang="en-US" dirty="0"/>
              <a:t>Create secure network applications</a:t>
            </a:r>
          </a:p>
          <a:p>
            <a:pPr>
              <a:lnSpc>
                <a:spcPct val="120000"/>
              </a:lnSpc>
            </a:pPr>
            <a:r>
              <a:rPr lang="en-US" dirty="0"/>
              <a:t>Create virtual network devices</a:t>
            </a:r>
          </a:p>
          <a:p>
            <a:pPr>
              <a:lnSpc>
                <a:spcPct val="120000"/>
              </a:lnSpc>
            </a:pPr>
            <a:r>
              <a:rPr lang="en-US" sz="2800" b="1" dirty="0" err="1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veth</a:t>
            </a:r>
            <a:r>
              <a:rPr lang="en-US" dirty="0"/>
              <a:t>: a virtual ethernet interface</a:t>
            </a:r>
          </a:p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bridge</a:t>
            </a:r>
            <a:r>
              <a:rPr lang="en-US" dirty="0"/>
              <a:t>: a virtual switch</a:t>
            </a:r>
          </a:p>
          <a:p>
            <a:pPr>
              <a:lnSpc>
                <a:spcPct val="120000"/>
              </a:lnSpc>
            </a:pPr>
            <a:r>
              <a:rPr lang="en-US" dirty="0"/>
              <a:t>Connect isolated container networks with bridges,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</a:t>
            </a:r>
            <a:r>
              <a:rPr lang="en-US" dirty="0"/>
              <a:t> and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iptables</a:t>
            </a:r>
            <a:r>
              <a:rPr lang="en-US" dirty="0"/>
              <a:t> rules</a:t>
            </a:r>
          </a:p>
          <a:p>
            <a:pPr>
              <a:lnSpc>
                <a:spcPct val="120000"/>
              </a:lnSpc>
            </a:pPr>
            <a:r>
              <a:rPr lang="en-US" dirty="0"/>
              <a:t>Use NAT or a bridge gateway to allow containers to reach outside networks</a:t>
            </a:r>
          </a:p>
          <a:p>
            <a:pPr>
              <a:lnSpc>
                <a:spcPct val="120000"/>
              </a:lnSpc>
            </a:pPr>
            <a:r>
              <a:rPr lang="en-US" dirty="0"/>
              <a:t>Use port forwarding with </a:t>
            </a:r>
            <a:r>
              <a:rPr lang="en-US" b="1" dirty="0">
                <a:solidFill>
                  <a:srgbClr val="720D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iptables</a:t>
            </a:r>
            <a:r>
              <a:rPr lang="en-US" dirty="0"/>
              <a:t> to allow outside traffic to reach a container hosting a service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415E-A92D-42D0-9292-8AE4D90EE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B8CD3C-B564-7846-AA9A-45C70DBC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100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 </a:t>
            </a:r>
          </a:p>
        </p:txBody>
      </p:sp>
    </p:spTree>
    <p:extLst>
      <p:ext uri="{BB962C8B-B14F-4D97-AF65-F5344CB8AC3E}">
        <p14:creationId xmlns:p14="http://schemas.microsoft.com/office/powerpoint/2010/main" val="2700691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2161</TotalTime>
  <Words>1251</Words>
  <Application>Microsoft Office PowerPoint</Application>
  <PresentationFormat>On-screen Show (4:3)</PresentationFormat>
  <Paragraphs>212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Georgia</vt:lpstr>
      <vt:lpstr>Verdana</vt:lpstr>
      <vt:lpstr>Office Theme</vt:lpstr>
      <vt:lpstr>E81 CSE 522S: Advanced Operating Systems Spring 2022 </vt:lpstr>
      <vt:lpstr>Exam Time and Location</vt:lpstr>
      <vt:lpstr>Studios</vt:lpstr>
      <vt:lpstr>Exam Format</vt:lpstr>
      <vt:lpstr>Materials Allowed</vt:lpstr>
      <vt:lpstr>Docker</vt:lpstr>
      <vt:lpstr>Building Docker Images</vt:lpstr>
      <vt:lpstr>Working with Docker Containers</vt:lpstr>
      <vt:lpstr>Network Namespaces</vt:lpstr>
      <vt:lpstr>Docker Networking</vt:lpstr>
      <vt:lpstr>CPU Virtualization</vt:lpstr>
      <vt:lpstr>Memory Virtualization</vt:lpstr>
      <vt:lpstr>Device I/O</vt:lpstr>
      <vt:lpstr>I/O Virtualization</vt:lpstr>
      <vt:lpstr>Direct Memory Access (DMA)</vt:lpstr>
      <vt:lpstr>Exam Format</vt:lpstr>
      <vt:lpstr>Studios</vt:lpstr>
      <vt:lpstr>Exam Time and Location</vt:lpstr>
      <vt:lpstr>Good Luck!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Sudvarg, Marion</cp:lastModifiedBy>
  <cp:revision>107</cp:revision>
  <dcterms:created xsi:type="dcterms:W3CDTF">2016-01-21T02:03:40Z</dcterms:created>
  <dcterms:modified xsi:type="dcterms:W3CDTF">2022-04-13T13:48:54Z</dcterms:modified>
</cp:coreProperties>
</file>